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7" r:id="rId2"/>
    <p:sldId id="259" r:id="rId3"/>
    <p:sldId id="308" r:id="rId4"/>
    <p:sldId id="258" r:id="rId5"/>
    <p:sldId id="260" r:id="rId6"/>
    <p:sldId id="269" r:id="rId7"/>
    <p:sldId id="295" r:id="rId8"/>
    <p:sldId id="271" r:id="rId9"/>
    <p:sldId id="299" r:id="rId10"/>
    <p:sldId id="273" r:id="rId11"/>
    <p:sldId id="296" r:id="rId12"/>
    <p:sldId id="297" r:id="rId13"/>
    <p:sldId id="298" r:id="rId14"/>
    <p:sldId id="300" r:id="rId15"/>
    <p:sldId id="301" r:id="rId16"/>
    <p:sldId id="309" r:id="rId17"/>
    <p:sldId id="302" r:id="rId18"/>
    <p:sldId id="304" r:id="rId19"/>
    <p:sldId id="303" r:id="rId20"/>
    <p:sldId id="312" r:id="rId21"/>
    <p:sldId id="274" r:id="rId22"/>
    <p:sldId id="305" r:id="rId23"/>
    <p:sldId id="306" r:id="rId24"/>
    <p:sldId id="307" r:id="rId25"/>
    <p:sldId id="311" r:id="rId26"/>
    <p:sldId id="281" r:id="rId27"/>
    <p:sldId id="293"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56F"/>
    <a:srgbClr val="E0B328"/>
    <a:srgbClr val="FEFEFE"/>
    <a:srgbClr val="F3E15A"/>
    <a:srgbClr val="272727"/>
    <a:srgbClr val="FDFDFD"/>
    <a:srgbClr val="FBF670"/>
    <a:srgbClr val="464646"/>
    <a:srgbClr val="494949"/>
    <a:srgbClr val="4E4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53" autoAdjust="0"/>
    <p:restoredTop sz="76678" autoAdjust="0"/>
  </p:normalViewPr>
  <p:slideViewPr>
    <p:cSldViewPr snapToGrid="0">
      <p:cViewPr varScale="1">
        <p:scale>
          <a:sx n="99" d="100"/>
          <a:sy n="99" d="100"/>
        </p:scale>
        <p:origin x="42" y="189"/>
      </p:cViewPr>
      <p:guideLst>
        <p:guide orient="horz" pos="2160"/>
        <p:guide pos="3840"/>
      </p:guideLst>
    </p:cSldViewPr>
  </p:slideViewPr>
  <p:notesTextViewPr>
    <p:cViewPr>
      <p:scale>
        <a:sx n="1" d="1"/>
        <a:sy n="1" d="1"/>
      </p:scale>
      <p:origin x="0" y="0"/>
    </p:cViewPr>
  </p:notesTextViewPr>
  <p:sorterViewPr>
    <p:cViewPr>
      <p:scale>
        <a:sx n="75" d="100"/>
        <a:sy n="75" d="100"/>
      </p:scale>
      <p:origin x="0" y="-36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3B0ED-7EB6-497C-84AF-385855C48F94}" type="datetimeFigureOut">
              <a:rPr lang="zh-CN" altLang="en-US" smtClean="0"/>
              <a:t>2021/8/1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A4BD9-45E5-4FA9-9CDC-3B72B5F8638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62AE01-1543-46B4-9C6A-5B2896E8560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11</a:t>
            </a:fld>
            <a:endParaRPr lang="zh-CN" altLang="en-US"/>
          </a:p>
        </p:txBody>
      </p:sp>
    </p:spTree>
    <p:extLst>
      <p:ext uri="{BB962C8B-B14F-4D97-AF65-F5344CB8AC3E}">
        <p14:creationId xmlns:p14="http://schemas.microsoft.com/office/powerpoint/2010/main" val="4042333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12</a:t>
            </a:fld>
            <a:endParaRPr lang="zh-CN" altLang="en-US"/>
          </a:p>
        </p:txBody>
      </p:sp>
    </p:spTree>
    <p:extLst>
      <p:ext uri="{BB962C8B-B14F-4D97-AF65-F5344CB8AC3E}">
        <p14:creationId xmlns:p14="http://schemas.microsoft.com/office/powerpoint/2010/main" val="389627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13</a:t>
            </a:fld>
            <a:endParaRPr lang="zh-CN" altLang="en-US"/>
          </a:p>
        </p:txBody>
      </p:sp>
    </p:spTree>
    <p:extLst>
      <p:ext uri="{BB962C8B-B14F-4D97-AF65-F5344CB8AC3E}">
        <p14:creationId xmlns:p14="http://schemas.microsoft.com/office/powerpoint/2010/main" val="125739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14</a:t>
            </a:fld>
            <a:endParaRPr lang="zh-CN" altLang="en-US"/>
          </a:p>
        </p:txBody>
      </p:sp>
    </p:spTree>
    <p:extLst>
      <p:ext uri="{BB962C8B-B14F-4D97-AF65-F5344CB8AC3E}">
        <p14:creationId xmlns:p14="http://schemas.microsoft.com/office/powerpoint/2010/main" val="2801016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15</a:t>
            </a:fld>
            <a:endParaRPr lang="zh-CN" altLang="en-US"/>
          </a:p>
        </p:txBody>
      </p:sp>
    </p:spTree>
    <p:extLst>
      <p:ext uri="{BB962C8B-B14F-4D97-AF65-F5344CB8AC3E}">
        <p14:creationId xmlns:p14="http://schemas.microsoft.com/office/powerpoint/2010/main" val="1593023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16</a:t>
            </a:fld>
            <a:endParaRPr lang="zh-CN" altLang="en-US"/>
          </a:p>
        </p:txBody>
      </p:sp>
    </p:spTree>
    <p:extLst>
      <p:ext uri="{BB962C8B-B14F-4D97-AF65-F5344CB8AC3E}">
        <p14:creationId xmlns:p14="http://schemas.microsoft.com/office/powerpoint/2010/main" val="1363551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17</a:t>
            </a:fld>
            <a:endParaRPr lang="zh-CN" altLang="en-US"/>
          </a:p>
        </p:txBody>
      </p:sp>
    </p:spTree>
    <p:extLst>
      <p:ext uri="{BB962C8B-B14F-4D97-AF65-F5344CB8AC3E}">
        <p14:creationId xmlns:p14="http://schemas.microsoft.com/office/powerpoint/2010/main" val="236836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18</a:t>
            </a:fld>
            <a:endParaRPr lang="zh-CN" altLang="en-US"/>
          </a:p>
        </p:txBody>
      </p:sp>
    </p:spTree>
    <p:extLst>
      <p:ext uri="{BB962C8B-B14F-4D97-AF65-F5344CB8AC3E}">
        <p14:creationId xmlns:p14="http://schemas.microsoft.com/office/powerpoint/2010/main" val="210212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19</a:t>
            </a:fld>
            <a:endParaRPr lang="zh-CN" altLang="en-US"/>
          </a:p>
        </p:txBody>
      </p:sp>
    </p:spTree>
    <p:extLst>
      <p:ext uri="{BB962C8B-B14F-4D97-AF65-F5344CB8AC3E}">
        <p14:creationId xmlns:p14="http://schemas.microsoft.com/office/powerpoint/2010/main" val="1364419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20</a:t>
            </a:fld>
            <a:endParaRPr lang="zh-CN" altLang="en-US"/>
          </a:p>
        </p:txBody>
      </p:sp>
    </p:spTree>
    <p:extLst>
      <p:ext uri="{BB962C8B-B14F-4D97-AF65-F5344CB8AC3E}">
        <p14:creationId xmlns:p14="http://schemas.microsoft.com/office/powerpoint/2010/main" val="3110343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22</a:t>
            </a:fld>
            <a:endParaRPr lang="zh-CN" altLang="en-US"/>
          </a:p>
        </p:txBody>
      </p:sp>
    </p:spTree>
    <p:extLst>
      <p:ext uri="{BB962C8B-B14F-4D97-AF65-F5344CB8AC3E}">
        <p14:creationId xmlns:p14="http://schemas.microsoft.com/office/powerpoint/2010/main" val="828361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23</a:t>
            </a:fld>
            <a:endParaRPr lang="zh-CN" altLang="en-US"/>
          </a:p>
        </p:txBody>
      </p:sp>
    </p:spTree>
    <p:extLst>
      <p:ext uri="{BB962C8B-B14F-4D97-AF65-F5344CB8AC3E}">
        <p14:creationId xmlns:p14="http://schemas.microsoft.com/office/powerpoint/2010/main" val="3663675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24</a:t>
            </a:fld>
            <a:endParaRPr lang="zh-CN" altLang="en-US"/>
          </a:p>
        </p:txBody>
      </p:sp>
    </p:spTree>
    <p:extLst>
      <p:ext uri="{BB962C8B-B14F-4D97-AF65-F5344CB8AC3E}">
        <p14:creationId xmlns:p14="http://schemas.microsoft.com/office/powerpoint/2010/main" val="488379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25</a:t>
            </a:fld>
            <a:endParaRPr lang="zh-CN" altLang="en-US"/>
          </a:p>
        </p:txBody>
      </p:sp>
    </p:spTree>
    <p:extLst>
      <p:ext uri="{BB962C8B-B14F-4D97-AF65-F5344CB8AC3E}">
        <p14:creationId xmlns:p14="http://schemas.microsoft.com/office/powerpoint/2010/main" val="4007331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3</a:t>
            </a:fld>
            <a:endParaRPr lang="zh-CN" altLang="en-US"/>
          </a:p>
        </p:txBody>
      </p:sp>
    </p:spTree>
    <p:extLst>
      <p:ext uri="{BB962C8B-B14F-4D97-AF65-F5344CB8AC3E}">
        <p14:creationId xmlns:p14="http://schemas.microsoft.com/office/powerpoint/2010/main" val="2043631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7</a:t>
            </a:fld>
            <a:endParaRPr lang="zh-CN" altLang="en-US"/>
          </a:p>
        </p:txBody>
      </p:sp>
    </p:spTree>
    <p:extLst>
      <p:ext uri="{BB962C8B-B14F-4D97-AF65-F5344CB8AC3E}">
        <p14:creationId xmlns:p14="http://schemas.microsoft.com/office/powerpoint/2010/main" val="263736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t>9</a:t>
            </a:fld>
            <a:endParaRPr lang="zh-CN" altLang="en-US"/>
          </a:p>
        </p:txBody>
      </p:sp>
    </p:spTree>
    <p:extLst>
      <p:ext uri="{BB962C8B-B14F-4D97-AF65-F5344CB8AC3E}">
        <p14:creationId xmlns:p14="http://schemas.microsoft.com/office/powerpoint/2010/main" val="1159363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倒计时05">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88EDECD-78B6-4F38-9E04-45C2B29C7E9B}" type="datetimeFigureOut">
              <a:rPr lang="zh-CN" altLang="en-US" smtClean="0"/>
              <a:t>2021/8/1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B3DBFC9-6B96-4A71-AA6B-8E468C3C4B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baike.baidu.com/item/ROC%E6%9B%B2%E7%BA%BF"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baike.baidu.com/item/%E5%88%86%E7%B1%BB%E5%99%A8/3317404"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5500"/>
    </mc:Choice>
    <mc:Fallback xmlns="">
      <p:transition spd="slow" advClick="0" advTm="55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825253" y="260771"/>
            <a:ext cx="4541500"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模型的评价：</a:t>
            </a:r>
            <a:r>
              <a:rPr lang="en-US" altLang="zh-CN" sz="2800" b="1" dirty="0" err="1">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model.score</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50590" y="1953087"/>
            <a:ext cx="2082888" cy="3869290"/>
            <a:chOff x="950590" y="1953087"/>
            <a:chExt cx="2082888" cy="3869290"/>
          </a:xfrm>
        </p:grpSpPr>
        <p:sp>
          <p:nvSpPr>
            <p:cNvPr id="68" name="AutoShape 7"/>
            <p:cNvSpPr/>
            <p:nvPr/>
          </p:nvSpPr>
          <p:spPr bwMode="auto">
            <a:xfrm>
              <a:off x="950590" y="3121419"/>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sym typeface="Calibri" panose="020F0502020204030204" pitchFamily="34" charset="0"/>
              </a:endParaRPr>
            </a:p>
          </p:txBody>
        </p:sp>
        <p:sp>
          <p:nvSpPr>
            <p:cNvPr id="69" name="AutoShape 12"/>
            <p:cNvSpPr/>
            <p:nvPr/>
          </p:nvSpPr>
          <p:spPr bwMode="auto">
            <a:xfrm>
              <a:off x="1919566" y="3261356"/>
              <a:ext cx="105706" cy="107663"/>
            </a:xfrm>
            <a:custGeom>
              <a:avLst/>
              <a:gdLst>
                <a:gd name="T0" fmla="*/ 42860 w 19679"/>
                <a:gd name="T1" fmla="*/ 47918 h 19679"/>
                <a:gd name="T2" fmla="*/ 42860 w 19679"/>
                <a:gd name="T3" fmla="*/ 47918 h 19679"/>
                <a:gd name="T4" fmla="*/ 42860 w 19679"/>
                <a:gd name="T5" fmla="*/ 47918 h 19679"/>
                <a:gd name="T6" fmla="*/ 42860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272727"/>
            </a:solidFill>
            <a:ln>
              <a:no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sym typeface="Calibri" panose="020F0502020204030204" pitchFamily="34" charset="0"/>
              </a:endParaRPr>
            </a:p>
          </p:txBody>
        </p:sp>
        <p:cxnSp>
          <p:nvCxnSpPr>
            <p:cNvPr id="82" name="Straight Connector 16"/>
            <p:cNvCxnSpPr/>
            <p:nvPr/>
          </p:nvCxnSpPr>
          <p:spPr>
            <a:xfrm>
              <a:off x="1969482" y="3313309"/>
              <a:ext cx="0" cy="1226287"/>
            </a:xfrm>
            <a:prstGeom prst="line">
              <a:avLst/>
            </a:prstGeom>
            <a:noFill/>
            <a:ln w="6350" cap="flat" cmpd="sng" algn="ctr">
              <a:solidFill>
                <a:schemeClr val="bg1"/>
              </a:solidFill>
              <a:prstDash val="solid"/>
              <a:miter lim="800000"/>
            </a:ln>
            <a:effectLst/>
          </p:spPr>
        </p:cxnSp>
        <p:sp>
          <p:nvSpPr>
            <p:cNvPr id="90" name="Oval 36"/>
            <p:cNvSpPr/>
            <p:nvPr/>
          </p:nvSpPr>
          <p:spPr>
            <a:xfrm>
              <a:off x="1528437" y="4242186"/>
              <a:ext cx="875236" cy="875236"/>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2" name="Group 56"/>
            <p:cNvGrpSpPr/>
            <p:nvPr/>
          </p:nvGrpSpPr>
          <p:grpSpPr>
            <a:xfrm>
              <a:off x="1242510" y="1953087"/>
              <a:ext cx="1790968" cy="981033"/>
              <a:chOff x="1242510" y="1672258"/>
              <a:chExt cx="1790968" cy="981033"/>
            </a:xfrm>
          </p:grpSpPr>
          <p:sp>
            <p:nvSpPr>
              <p:cNvPr id="93" name="AutoShape 72"/>
              <p:cNvSpPr/>
              <p:nvPr/>
            </p:nvSpPr>
            <p:spPr bwMode="auto">
              <a:xfrm>
                <a:off x="1424419" y="1672258"/>
                <a:ext cx="1427150" cy="981033"/>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2727"/>
                  </a:solidFill>
                  <a:latin typeface="Century Gothic" panose="020B0502020202020204" pitchFamily="34" charset="0"/>
                  <a:sym typeface="Calibri" panose="020F0502020204030204" pitchFamily="34" charset="0"/>
                </a:endParaRPr>
              </a:p>
            </p:txBody>
          </p:sp>
          <p:sp>
            <p:nvSpPr>
              <p:cNvPr id="94" name="TextBox 58"/>
              <p:cNvSpPr txBox="1"/>
              <p:nvPr/>
            </p:nvSpPr>
            <p:spPr>
              <a:xfrm>
                <a:off x="1242510" y="1918938"/>
                <a:ext cx="17909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effectLst/>
                    <a:uLnTx/>
                    <a:uFillTx/>
                    <a:latin typeface="Century Gothic" panose="020B0502020202020204" pitchFamily="34" charset="0"/>
                    <a:ea typeface="微软雅黑" panose="020B0503020204020204" pitchFamily="34" charset="-122"/>
                  </a:rPr>
                  <a:t>逻辑回归</a:t>
                </a:r>
                <a:endParaRPr kumimoji="0" lang="en-US" sz="1800" i="0" u="none" strike="noStrike" kern="0" cap="none" spc="0" normalizeH="0" baseline="0" noProof="0" dirty="0">
                  <a:ln>
                    <a:noFill/>
                  </a:ln>
                  <a:effectLst/>
                  <a:uLnTx/>
                  <a:uFillTx/>
                  <a:latin typeface="Century Gothic" panose="020B0502020202020204" pitchFamily="34" charset="0"/>
                  <a:ea typeface="微软雅黑" panose="020B0503020204020204" pitchFamily="34" charset="-122"/>
                </a:endParaRPr>
              </a:p>
            </p:txBody>
          </p:sp>
        </p:grpSp>
        <p:sp>
          <p:nvSpPr>
            <p:cNvPr id="107" name="TextBox 25"/>
            <p:cNvSpPr txBox="1"/>
            <p:nvPr/>
          </p:nvSpPr>
          <p:spPr>
            <a:xfrm>
              <a:off x="1609560" y="4513626"/>
              <a:ext cx="638316" cy="307777"/>
            </a:xfrm>
            <a:prstGeom prst="rect">
              <a:avLst/>
            </a:prstGeom>
            <a:noFill/>
          </p:spPr>
          <p:txBody>
            <a:bodyPr wrap="none" rtlCol="0">
              <a:spAutoFit/>
            </a:bodyPr>
            <a:lstStyle/>
            <a:p>
              <a:pPr algn="ctr"/>
              <a:r>
                <a:rPr lang="en-US" altLang="zh-CN" sz="1400" b="1" kern="0" dirty="0">
                  <a:solidFill>
                    <a:srgbClr val="272727"/>
                  </a:solidFill>
                  <a:latin typeface="Century Gothic" panose="020B0502020202020204" pitchFamily="34" charset="0"/>
                  <a:ea typeface="微软雅黑" panose="020B0503020204020204" pitchFamily="34" charset="-122"/>
                </a:rPr>
                <a:t>0.774</a:t>
              </a:r>
              <a:endParaRPr lang="en-US" sz="1400" b="1" kern="0" dirty="0">
                <a:solidFill>
                  <a:srgbClr val="272727"/>
                </a:solidFill>
                <a:latin typeface="Century Gothic" panose="020B0502020202020204" pitchFamily="34" charset="0"/>
                <a:ea typeface="微软雅黑" panose="020B0503020204020204" pitchFamily="34" charset="-122"/>
              </a:endParaRPr>
            </a:p>
          </p:txBody>
        </p:sp>
        <p:sp>
          <p:nvSpPr>
            <p:cNvPr id="108" name="矩形 107"/>
            <p:cNvSpPr/>
            <p:nvPr/>
          </p:nvSpPr>
          <p:spPr>
            <a:xfrm>
              <a:off x="1044355" y="5268379"/>
              <a:ext cx="1808806" cy="553998"/>
            </a:xfrm>
            <a:prstGeom prst="rect">
              <a:avLst/>
            </a:prstGeom>
          </p:spPr>
          <p:txBody>
            <a:bodyPr wrap="square">
              <a:spAutoFit/>
            </a:bodyPr>
            <a:lstStyle/>
            <a:p>
              <a:pPr algn="ctr">
                <a:lnSpc>
                  <a:spcPct val="150000"/>
                </a:lnSpc>
              </a:pPr>
              <a:r>
                <a:rPr lang="zh-CN" altLang="en-US" sz="1000" dirty="0">
                  <a:solidFill>
                    <a:schemeClr val="bg1"/>
                  </a:solidFill>
                  <a:ea typeface="微软雅黑" panose="020B0503020204020204" pitchFamily="34" charset="-122"/>
                </a:rPr>
                <a:t>We are specialized in the design industry</a:t>
              </a:r>
            </a:p>
          </p:txBody>
        </p:sp>
      </p:grpSp>
      <p:grpSp>
        <p:nvGrpSpPr>
          <p:cNvPr id="3" name="组合 2"/>
          <p:cNvGrpSpPr/>
          <p:nvPr/>
        </p:nvGrpSpPr>
        <p:grpSpPr>
          <a:xfrm>
            <a:off x="3019696" y="1953087"/>
            <a:ext cx="2037784" cy="3869290"/>
            <a:chOff x="3019696" y="1953087"/>
            <a:chExt cx="2037784" cy="3869290"/>
          </a:xfrm>
        </p:grpSpPr>
        <p:sp>
          <p:nvSpPr>
            <p:cNvPr id="71" name="AutoShape 8"/>
            <p:cNvSpPr/>
            <p:nvPr/>
          </p:nvSpPr>
          <p:spPr bwMode="auto">
            <a:xfrm>
              <a:off x="3019696" y="3121419"/>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sym typeface="Calibri" panose="020F0502020204030204" pitchFamily="34" charset="0"/>
              </a:endParaRPr>
            </a:p>
          </p:txBody>
        </p:sp>
        <p:sp>
          <p:nvSpPr>
            <p:cNvPr id="72" name="AutoShape 13"/>
            <p:cNvSpPr/>
            <p:nvPr/>
          </p:nvSpPr>
          <p:spPr bwMode="auto">
            <a:xfrm>
              <a:off x="3986714" y="3261356"/>
              <a:ext cx="101791" cy="107663"/>
            </a:xfrm>
            <a:custGeom>
              <a:avLst/>
              <a:gdLst>
                <a:gd name="T0" fmla="*/ 41273 w 19679"/>
                <a:gd name="T1" fmla="*/ 47918 h 19679"/>
                <a:gd name="T2" fmla="*/ 41273 w 19679"/>
                <a:gd name="T3" fmla="*/ 47918 h 19679"/>
                <a:gd name="T4" fmla="*/ 41273 w 19679"/>
                <a:gd name="T5" fmla="*/ 47918 h 19679"/>
                <a:gd name="T6" fmla="*/ 41273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272727"/>
            </a:solidFill>
            <a:ln>
              <a:no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sym typeface="Calibri" panose="020F0502020204030204" pitchFamily="34" charset="0"/>
              </a:endParaRPr>
            </a:p>
          </p:txBody>
        </p:sp>
        <p:cxnSp>
          <p:nvCxnSpPr>
            <p:cNvPr id="83" name="Straight Connector 17"/>
            <p:cNvCxnSpPr/>
            <p:nvPr/>
          </p:nvCxnSpPr>
          <p:spPr>
            <a:xfrm>
              <a:off x="4039567" y="3312144"/>
              <a:ext cx="1352" cy="1220800"/>
            </a:xfrm>
            <a:prstGeom prst="line">
              <a:avLst/>
            </a:prstGeom>
            <a:noFill/>
            <a:ln w="6350" cap="flat" cmpd="sng" algn="ctr">
              <a:solidFill>
                <a:schemeClr val="bg1"/>
              </a:solidFill>
              <a:prstDash val="solid"/>
              <a:miter lim="800000"/>
            </a:ln>
            <a:effectLst/>
          </p:spPr>
        </p:cxnSp>
        <p:sp>
          <p:nvSpPr>
            <p:cNvPr id="91" name="Oval 41"/>
            <p:cNvSpPr/>
            <p:nvPr/>
          </p:nvSpPr>
          <p:spPr>
            <a:xfrm>
              <a:off x="3598875" y="4234632"/>
              <a:ext cx="875236" cy="875236"/>
            </a:xfrm>
            <a:prstGeom prst="ellipse">
              <a:avLst/>
            </a:prstGeom>
            <a:solidFill>
              <a:schemeClr val="bg1"/>
            </a:solidFill>
            <a:ln w="12700" cap="flat" cmpd="sng" algn="ctr">
              <a:noFill/>
              <a:prstDash val="solid"/>
              <a:miter lim="800000"/>
            </a:ln>
            <a:effectLst/>
          </p:spPr>
          <p:txBody>
            <a:bodyPr rtlCol="0" anchor="ctr"/>
            <a:lstStyle/>
            <a:p>
              <a:pPr algn="ctr"/>
              <a:endParaRPr lang="en-US" kern="0" dirty="0">
                <a:solidFill>
                  <a:prstClr val="white"/>
                </a:solidFill>
                <a:latin typeface="微软雅黑" panose="020B0503020204020204" pitchFamily="34" charset="-122"/>
                <a:ea typeface="微软雅黑" panose="020B0503020204020204" pitchFamily="34" charset="-122"/>
              </a:endParaRPr>
            </a:p>
          </p:txBody>
        </p:sp>
        <p:grpSp>
          <p:nvGrpSpPr>
            <p:cNvPr id="95" name="Group 59"/>
            <p:cNvGrpSpPr/>
            <p:nvPr/>
          </p:nvGrpSpPr>
          <p:grpSpPr>
            <a:xfrm>
              <a:off x="3348111" y="1953087"/>
              <a:ext cx="1522492" cy="1002277"/>
              <a:chOff x="3348111" y="1672258"/>
              <a:chExt cx="1522492" cy="1002277"/>
            </a:xfrm>
          </p:grpSpPr>
          <p:sp>
            <p:nvSpPr>
              <p:cNvPr id="96" name="AutoShape 75"/>
              <p:cNvSpPr/>
              <p:nvPr/>
            </p:nvSpPr>
            <p:spPr bwMode="auto">
              <a:xfrm>
                <a:off x="3348111" y="1672258"/>
                <a:ext cx="1522492" cy="1002277"/>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2727"/>
                  </a:solidFill>
                  <a:latin typeface="Century Gothic" panose="020B0502020202020204" pitchFamily="34" charset="0"/>
                  <a:sym typeface="Calibri" panose="020F0502020204030204" pitchFamily="34" charset="0"/>
                </a:endParaRPr>
              </a:p>
            </p:txBody>
          </p:sp>
          <p:sp>
            <p:nvSpPr>
              <p:cNvPr id="97" name="TextBox 61"/>
              <p:cNvSpPr txBox="1"/>
              <p:nvPr/>
            </p:nvSpPr>
            <p:spPr>
              <a:xfrm>
                <a:off x="3783143" y="1890448"/>
                <a:ext cx="66396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kern="0" dirty="0">
                    <a:solidFill>
                      <a:srgbClr val="272727"/>
                    </a:solidFill>
                    <a:latin typeface="Century Gothic" panose="020B0502020202020204" pitchFamily="34" charset="0"/>
                    <a:ea typeface="微软雅黑" panose="020B0503020204020204" pitchFamily="34" charset="-122"/>
                  </a:rPr>
                  <a:t>KNN</a:t>
                </a:r>
                <a:endParaRPr kumimoji="0" lang="en-US" sz="1800" i="0" u="none" strike="noStrike" kern="0" cap="none" spc="0" normalizeH="0" baseline="0" noProof="0" dirty="0">
                  <a:ln>
                    <a:noFill/>
                  </a:ln>
                  <a:solidFill>
                    <a:srgbClr val="272727"/>
                  </a:solidFill>
                  <a:effectLst/>
                  <a:uLnTx/>
                  <a:uFillTx/>
                  <a:latin typeface="Century Gothic" panose="020B0502020202020204" pitchFamily="34" charset="0"/>
                  <a:ea typeface="微软雅黑" panose="020B0503020204020204" pitchFamily="34" charset="-122"/>
                </a:endParaRPr>
              </a:p>
            </p:txBody>
          </p:sp>
        </p:grpSp>
        <p:sp>
          <p:nvSpPr>
            <p:cNvPr id="109" name="TextBox 25"/>
            <p:cNvSpPr txBox="1"/>
            <p:nvPr/>
          </p:nvSpPr>
          <p:spPr>
            <a:xfrm>
              <a:off x="3709848" y="4513626"/>
              <a:ext cx="638316" cy="307777"/>
            </a:xfrm>
            <a:prstGeom prst="rect">
              <a:avLst/>
            </a:prstGeom>
            <a:noFill/>
          </p:spPr>
          <p:txBody>
            <a:bodyPr wrap="none" rtlCol="0">
              <a:spAutoFit/>
            </a:bodyPr>
            <a:lstStyle/>
            <a:p>
              <a:pPr algn="ctr"/>
              <a:r>
                <a:rPr lang="en-US" altLang="zh-CN" sz="1400" b="1" kern="0" dirty="0">
                  <a:solidFill>
                    <a:srgbClr val="272727"/>
                  </a:solidFill>
                  <a:latin typeface="Century Gothic" panose="020B0502020202020204" pitchFamily="34" charset="0"/>
                  <a:ea typeface="微软雅黑" panose="020B0503020204020204" pitchFamily="34" charset="-122"/>
                </a:rPr>
                <a:t>0.749</a:t>
              </a:r>
              <a:endParaRPr lang="en-US" sz="1400" b="1" kern="0" dirty="0">
                <a:solidFill>
                  <a:srgbClr val="272727"/>
                </a:solidFill>
                <a:latin typeface="Century Gothic" panose="020B0502020202020204" pitchFamily="34" charset="0"/>
                <a:ea typeface="微软雅黑" panose="020B0503020204020204" pitchFamily="34" charset="-122"/>
              </a:endParaRPr>
            </a:p>
          </p:txBody>
        </p:sp>
        <p:sp>
          <p:nvSpPr>
            <p:cNvPr id="113" name="矩形 112"/>
            <p:cNvSpPr/>
            <p:nvPr/>
          </p:nvSpPr>
          <p:spPr>
            <a:xfrm>
              <a:off x="3144183" y="5268379"/>
              <a:ext cx="1808806" cy="553998"/>
            </a:xfrm>
            <a:prstGeom prst="rect">
              <a:avLst/>
            </a:prstGeom>
          </p:spPr>
          <p:txBody>
            <a:bodyPr wrap="square">
              <a:spAutoFit/>
            </a:bodyPr>
            <a:lstStyle/>
            <a:p>
              <a:pPr algn="ctr">
                <a:lnSpc>
                  <a:spcPct val="150000"/>
                </a:lnSpc>
              </a:pPr>
              <a:r>
                <a:rPr lang="zh-CN" altLang="en-US" sz="1000" dirty="0">
                  <a:solidFill>
                    <a:schemeClr val="bg1"/>
                  </a:solidFill>
                  <a:ea typeface="微软雅黑" panose="020B0503020204020204" pitchFamily="34" charset="-122"/>
                </a:rPr>
                <a:t>We are specialized in the design industry</a:t>
              </a:r>
            </a:p>
          </p:txBody>
        </p:sp>
      </p:grpSp>
      <p:grpSp>
        <p:nvGrpSpPr>
          <p:cNvPr id="5" name="组合 4"/>
          <p:cNvGrpSpPr/>
          <p:nvPr/>
        </p:nvGrpSpPr>
        <p:grpSpPr>
          <a:xfrm>
            <a:off x="5086843" y="1953087"/>
            <a:ext cx="2037784" cy="3869290"/>
            <a:chOff x="5086843" y="1953087"/>
            <a:chExt cx="2037784" cy="3869290"/>
          </a:xfrm>
        </p:grpSpPr>
        <p:sp>
          <p:nvSpPr>
            <p:cNvPr id="74" name="AutoShape 9"/>
            <p:cNvSpPr/>
            <p:nvPr/>
          </p:nvSpPr>
          <p:spPr bwMode="auto">
            <a:xfrm>
              <a:off x="5086843" y="3121419"/>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sym typeface="Calibri" panose="020F0502020204030204" pitchFamily="34" charset="0"/>
              </a:endParaRPr>
            </a:p>
          </p:txBody>
        </p:sp>
        <p:sp>
          <p:nvSpPr>
            <p:cNvPr id="75" name="AutoShape 14"/>
            <p:cNvSpPr/>
            <p:nvPr/>
          </p:nvSpPr>
          <p:spPr bwMode="auto">
            <a:xfrm>
              <a:off x="6049946" y="3261356"/>
              <a:ext cx="107663" cy="107663"/>
            </a:xfrm>
            <a:custGeom>
              <a:avLst/>
              <a:gdLst>
                <a:gd name="T0" fmla="*/ 43654 w 19679"/>
                <a:gd name="T1" fmla="*/ 47918 h 19679"/>
                <a:gd name="T2" fmla="*/ 43654 w 19679"/>
                <a:gd name="T3" fmla="*/ 47918 h 19679"/>
                <a:gd name="T4" fmla="*/ 43654 w 19679"/>
                <a:gd name="T5" fmla="*/ 47918 h 19679"/>
                <a:gd name="T6" fmla="*/ 43654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272727"/>
            </a:solidFill>
            <a:ln>
              <a:no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sym typeface="Calibri" panose="020F0502020204030204" pitchFamily="34" charset="0"/>
              </a:endParaRPr>
            </a:p>
          </p:txBody>
        </p:sp>
        <p:cxnSp>
          <p:nvCxnSpPr>
            <p:cNvPr id="84" name="Straight Connector 18"/>
            <p:cNvCxnSpPr/>
            <p:nvPr/>
          </p:nvCxnSpPr>
          <p:spPr>
            <a:xfrm>
              <a:off x="6103777" y="3307633"/>
              <a:ext cx="0" cy="1225311"/>
            </a:xfrm>
            <a:prstGeom prst="line">
              <a:avLst/>
            </a:prstGeom>
            <a:noFill/>
            <a:ln w="6350" cap="flat" cmpd="sng" algn="ctr">
              <a:solidFill>
                <a:schemeClr val="bg1"/>
              </a:solidFill>
              <a:prstDash val="solid"/>
              <a:miter lim="800000"/>
            </a:ln>
            <a:effectLst/>
          </p:spPr>
        </p:cxnSp>
        <p:sp>
          <p:nvSpPr>
            <p:cNvPr id="89" name="Oval 33"/>
            <p:cNvSpPr/>
            <p:nvPr/>
          </p:nvSpPr>
          <p:spPr>
            <a:xfrm>
              <a:off x="5658720" y="4215104"/>
              <a:ext cx="875236" cy="875236"/>
            </a:xfrm>
            <a:prstGeom prst="ellipse">
              <a:avLst/>
            </a:prstGeom>
            <a:solidFill>
              <a:schemeClr val="bg1"/>
            </a:solidFill>
            <a:ln w="12700" cap="flat" cmpd="sng" algn="ctr">
              <a:noFill/>
              <a:prstDash val="solid"/>
              <a:miter lim="800000"/>
            </a:ln>
            <a:effectLst/>
          </p:spPr>
          <p:txBody>
            <a:bodyPr rtlCol="0" anchor="ctr"/>
            <a:lstStyle/>
            <a:p>
              <a:pPr algn="ctr"/>
              <a:endParaRPr lang="en-US" kern="0" dirty="0">
                <a:solidFill>
                  <a:prstClr val="white"/>
                </a:solidFill>
                <a:latin typeface="微软雅黑" panose="020B0503020204020204" pitchFamily="34" charset="-122"/>
                <a:ea typeface="微软雅黑" panose="020B0503020204020204" pitchFamily="34" charset="-122"/>
              </a:endParaRPr>
            </a:p>
          </p:txBody>
        </p:sp>
        <p:grpSp>
          <p:nvGrpSpPr>
            <p:cNvPr id="98" name="Group 62"/>
            <p:cNvGrpSpPr/>
            <p:nvPr/>
          </p:nvGrpSpPr>
          <p:grpSpPr>
            <a:xfrm>
              <a:off x="5533518" y="1953087"/>
              <a:ext cx="1474661" cy="960220"/>
              <a:chOff x="5533518" y="1672258"/>
              <a:chExt cx="1474661" cy="960220"/>
            </a:xfrm>
          </p:grpSpPr>
          <p:sp>
            <p:nvSpPr>
              <p:cNvPr id="99" name="AutoShape 78"/>
              <p:cNvSpPr/>
              <p:nvPr/>
            </p:nvSpPr>
            <p:spPr bwMode="auto">
              <a:xfrm>
                <a:off x="5533518" y="1672258"/>
                <a:ext cx="1474661" cy="96022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2727"/>
                  </a:solidFill>
                  <a:latin typeface="Century Gothic" panose="020B0502020202020204" pitchFamily="34" charset="0"/>
                  <a:sym typeface="Calibri" panose="020F0502020204030204" pitchFamily="34" charset="0"/>
                </a:endParaRPr>
              </a:p>
            </p:txBody>
          </p:sp>
          <p:sp>
            <p:nvSpPr>
              <p:cNvPr id="100" name="TextBox 64"/>
              <p:cNvSpPr txBox="1"/>
              <p:nvPr/>
            </p:nvSpPr>
            <p:spPr>
              <a:xfrm>
                <a:off x="5832266" y="1918938"/>
                <a:ext cx="877163"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rgbClr val="272727"/>
                    </a:solidFill>
                    <a:effectLst/>
                    <a:uLnTx/>
                    <a:uFillTx/>
                    <a:latin typeface="Century Gothic" panose="020B0502020202020204" pitchFamily="34" charset="0"/>
                    <a:ea typeface="微软雅黑" panose="020B0503020204020204" pitchFamily="34" charset="-122"/>
                  </a:rPr>
                  <a:t>决策树</a:t>
                </a:r>
                <a:endParaRPr kumimoji="0" lang="en-US" sz="1800" i="0" u="none" strike="noStrike" kern="0" cap="none" spc="0" normalizeH="0" baseline="0" noProof="0" dirty="0">
                  <a:ln>
                    <a:noFill/>
                  </a:ln>
                  <a:solidFill>
                    <a:srgbClr val="272727"/>
                  </a:solidFill>
                  <a:effectLst/>
                  <a:uLnTx/>
                  <a:uFillTx/>
                  <a:latin typeface="Century Gothic" panose="020B0502020202020204" pitchFamily="34" charset="0"/>
                  <a:ea typeface="微软雅黑" panose="020B0503020204020204" pitchFamily="34" charset="-122"/>
                </a:endParaRPr>
              </a:p>
            </p:txBody>
          </p:sp>
        </p:grpSp>
        <p:sp>
          <p:nvSpPr>
            <p:cNvPr id="110" name="TextBox 25"/>
            <p:cNvSpPr txBox="1"/>
            <p:nvPr/>
          </p:nvSpPr>
          <p:spPr>
            <a:xfrm>
              <a:off x="5753809" y="4513626"/>
              <a:ext cx="638316" cy="307777"/>
            </a:xfrm>
            <a:prstGeom prst="rect">
              <a:avLst/>
            </a:prstGeom>
            <a:noFill/>
          </p:spPr>
          <p:txBody>
            <a:bodyPr wrap="none" rtlCol="0">
              <a:spAutoFit/>
            </a:bodyPr>
            <a:lstStyle/>
            <a:p>
              <a:pPr algn="ctr"/>
              <a:r>
                <a:rPr lang="en-US" altLang="zh-CN" sz="1400" b="1" kern="0" dirty="0">
                  <a:solidFill>
                    <a:srgbClr val="272727"/>
                  </a:solidFill>
                  <a:latin typeface="Century Gothic" panose="020B0502020202020204" pitchFamily="34" charset="0"/>
                  <a:ea typeface="微软雅黑" panose="020B0503020204020204" pitchFamily="34" charset="-122"/>
                </a:rPr>
                <a:t>0.712</a:t>
              </a:r>
              <a:endParaRPr lang="en-US" sz="1400" b="1" kern="0" dirty="0">
                <a:solidFill>
                  <a:srgbClr val="272727"/>
                </a:solidFill>
                <a:latin typeface="Century Gothic" panose="020B0502020202020204" pitchFamily="34" charset="0"/>
                <a:ea typeface="微软雅黑" panose="020B0503020204020204" pitchFamily="34" charset="-122"/>
              </a:endParaRPr>
            </a:p>
          </p:txBody>
        </p:sp>
        <p:sp>
          <p:nvSpPr>
            <p:cNvPr id="114" name="矩形 113"/>
            <p:cNvSpPr/>
            <p:nvPr/>
          </p:nvSpPr>
          <p:spPr>
            <a:xfrm>
              <a:off x="5199373" y="5268379"/>
              <a:ext cx="1808806" cy="553998"/>
            </a:xfrm>
            <a:prstGeom prst="rect">
              <a:avLst/>
            </a:prstGeom>
          </p:spPr>
          <p:txBody>
            <a:bodyPr wrap="square">
              <a:spAutoFit/>
            </a:bodyPr>
            <a:lstStyle/>
            <a:p>
              <a:pPr algn="ctr">
                <a:lnSpc>
                  <a:spcPct val="150000"/>
                </a:lnSpc>
              </a:pPr>
              <a:r>
                <a:rPr lang="zh-CN" altLang="en-US" sz="1000" dirty="0">
                  <a:solidFill>
                    <a:schemeClr val="bg1"/>
                  </a:solidFill>
                  <a:ea typeface="微软雅黑" panose="020B0503020204020204" pitchFamily="34" charset="-122"/>
                </a:rPr>
                <a:t>We are specialized in the design industry</a:t>
              </a:r>
            </a:p>
          </p:txBody>
        </p:sp>
      </p:grpSp>
      <p:grpSp>
        <p:nvGrpSpPr>
          <p:cNvPr id="6" name="组合 5"/>
          <p:cNvGrpSpPr/>
          <p:nvPr/>
        </p:nvGrpSpPr>
        <p:grpSpPr>
          <a:xfrm>
            <a:off x="7155947" y="1974115"/>
            <a:ext cx="2031912" cy="3848262"/>
            <a:chOff x="7155947" y="1974115"/>
            <a:chExt cx="2031912" cy="3848262"/>
          </a:xfrm>
        </p:grpSpPr>
        <p:sp>
          <p:nvSpPr>
            <p:cNvPr id="77" name="AutoShape 10"/>
            <p:cNvSpPr/>
            <p:nvPr/>
          </p:nvSpPr>
          <p:spPr bwMode="auto">
            <a:xfrm>
              <a:off x="7155947" y="3121419"/>
              <a:ext cx="2031912" cy="383781"/>
            </a:xfrm>
            <a:custGeom>
              <a:avLst/>
              <a:gdLst>
                <a:gd name="T0" fmla="*/ 823913 w 21600"/>
                <a:gd name="T1" fmla="*/ 86519 h 21600"/>
                <a:gd name="T2" fmla="*/ 823913 w 21600"/>
                <a:gd name="T3" fmla="*/ 86519 h 21600"/>
                <a:gd name="T4" fmla="*/ 823913 w 21600"/>
                <a:gd name="T5" fmla="*/ 86519 h 21600"/>
                <a:gd name="T6" fmla="*/ 823913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3" y="21599"/>
                  </a:moveTo>
                  <a:lnTo>
                    <a:pt x="0" y="21599"/>
                  </a:lnTo>
                  <a:lnTo>
                    <a:pt x="936" y="10700"/>
                  </a:lnTo>
                  <a:lnTo>
                    <a:pt x="0" y="0"/>
                  </a:lnTo>
                  <a:lnTo>
                    <a:pt x="20663" y="0"/>
                  </a:lnTo>
                  <a:lnTo>
                    <a:pt x="21599" y="10700"/>
                  </a:lnTo>
                  <a:lnTo>
                    <a:pt x="20663" y="21599"/>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sym typeface="Calibri" panose="020F0502020204030204" pitchFamily="34" charset="0"/>
              </a:endParaRPr>
            </a:p>
          </p:txBody>
        </p:sp>
        <p:sp>
          <p:nvSpPr>
            <p:cNvPr id="78" name="AutoShape 15"/>
            <p:cNvSpPr/>
            <p:nvPr/>
          </p:nvSpPr>
          <p:spPr bwMode="auto">
            <a:xfrm>
              <a:off x="8117093" y="3261356"/>
              <a:ext cx="107663" cy="107663"/>
            </a:xfrm>
            <a:custGeom>
              <a:avLst/>
              <a:gdLst>
                <a:gd name="T0" fmla="*/ 43654 w 19679"/>
                <a:gd name="T1" fmla="*/ 47918 h 19679"/>
                <a:gd name="T2" fmla="*/ 43654 w 19679"/>
                <a:gd name="T3" fmla="*/ 47918 h 19679"/>
                <a:gd name="T4" fmla="*/ 43654 w 19679"/>
                <a:gd name="T5" fmla="*/ 47918 h 19679"/>
                <a:gd name="T6" fmla="*/ 43654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272727"/>
            </a:solidFill>
            <a:ln>
              <a:no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sym typeface="Calibri" panose="020F0502020204030204" pitchFamily="34" charset="0"/>
              </a:endParaRPr>
            </a:p>
          </p:txBody>
        </p:sp>
        <p:cxnSp>
          <p:nvCxnSpPr>
            <p:cNvPr id="85" name="Straight Connector 19"/>
            <p:cNvCxnSpPr/>
            <p:nvPr/>
          </p:nvCxnSpPr>
          <p:spPr>
            <a:xfrm>
              <a:off x="8165538" y="3315187"/>
              <a:ext cx="0" cy="1224409"/>
            </a:xfrm>
            <a:prstGeom prst="line">
              <a:avLst/>
            </a:prstGeom>
            <a:noFill/>
            <a:ln w="6350" cap="flat" cmpd="sng" algn="ctr">
              <a:solidFill>
                <a:schemeClr val="bg1"/>
              </a:solidFill>
              <a:prstDash val="solid"/>
              <a:miter lim="800000"/>
            </a:ln>
            <a:effectLst/>
          </p:spPr>
        </p:cxnSp>
        <p:sp>
          <p:nvSpPr>
            <p:cNvPr id="88" name="Oval 27"/>
            <p:cNvSpPr/>
            <p:nvPr/>
          </p:nvSpPr>
          <p:spPr>
            <a:xfrm>
              <a:off x="7729114" y="4218437"/>
              <a:ext cx="875236" cy="875236"/>
            </a:xfrm>
            <a:prstGeom prst="ellipse">
              <a:avLst/>
            </a:prstGeom>
            <a:solidFill>
              <a:schemeClr val="bg1"/>
            </a:solidFill>
            <a:ln w="12700" cap="flat" cmpd="sng" algn="ctr">
              <a:noFill/>
              <a:prstDash val="solid"/>
              <a:miter lim="800000"/>
            </a:ln>
            <a:effectLst/>
          </p:spPr>
          <p:txBody>
            <a:bodyPr rtlCol="0" anchor="ctr"/>
            <a:lstStyle/>
            <a:p>
              <a:pPr algn="ctr"/>
              <a:endParaRPr lang="en-US" kern="0" dirty="0">
                <a:solidFill>
                  <a:prstClr val="white"/>
                </a:solidFill>
                <a:latin typeface="微软雅黑" panose="020B0503020204020204" pitchFamily="34" charset="-122"/>
                <a:ea typeface="微软雅黑" panose="020B0503020204020204" pitchFamily="34" charset="-122"/>
              </a:endParaRPr>
            </a:p>
          </p:txBody>
        </p:sp>
        <p:grpSp>
          <p:nvGrpSpPr>
            <p:cNvPr id="101" name="Group 65"/>
            <p:cNvGrpSpPr/>
            <p:nvPr/>
          </p:nvGrpSpPr>
          <p:grpSpPr>
            <a:xfrm>
              <a:off x="7561667" y="1974115"/>
              <a:ext cx="1569660" cy="960220"/>
              <a:chOff x="7561667" y="1693286"/>
              <a:chExt cx="1569660" cy="960220"/>
            </a:xfrm>
          </p:grpSpPr>
          <p:sp>
            <p:nvSpPr>
              <p:cNvPr id="102" name="AutoShape 81"/>
              <p:cNvSpPr/>
              <p:nvPr/>
            </p:nvSpPr>
            <p:spPr bwMode="auto">
              <a:xfrm>
                <a:off x="7631697" y="1693286"/>
                <a:ext cx="1429600" cy="96022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2727"/>
                  </a:solidFill>
                  <a:latin typeface="Century Gothic" panose="020B0502020202020204" pitchFamily="34" charset="0"/>
                  <a:sym typeface="Calibri" panose="020F0502020204030204" pitchFamily="34" charset="0"/>
                </a:endParaRPr>
              </a:p>
            </p:txBody>
          </p:sp>
          <p:sp>
            <p:nvSpPr>
              <p:cNvPr id="103" name="TextBox 67"/>
              <p:cNvSpPr txBox="1"/>
              <p:nvPr/>
            </p:nvSpPr>
            <p:spPr>
              <a:xfrm>
                <a:off x="7561667" y="1893257"/>
                <a:ext cx="1569660"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rgbClr val="272727"/>
                    </a:solidFill>
                    <a:effectLst/>
                    <a:uLnTx/>
                    <a:uFillTx/>
                    <a:latin typeface="Century Gothic" panose="020B0502020202020204" pitchFamily="34" charset="0"/>
                    <a:ea typeface="微软雅黑" panose="020B0503020204020204" pitchFamily="34" charset="-122"/>
                  </a:rPr>
                  <a:t>人工神经网络</a:t>
                </a:r>
                <a:endParaRPr kumimoji="0" lang="en-US" sz="1800" i="0" u="none" strike="noStrike" kern="0" cap="none" spc="0" normalizeH="0" baseline="0" noProof="0" dirty="0">
                  <a:ln>
                    <a:noFill/>
                  </a:ln>
                  <a:solidFill>
                    <a:srgbClr val="272727"/>
                  </a:solidFill>
                  <a:effectLst/>
                  <a:uLnTx/>
                  <a:uFillTx/>
                  <a:latin typeface="Century Gothic" panose="020B0502020202020204" pitchFamily="34" charset="0"/>
                  <a:ea typeface="微软雅黑" panose="020B0503020204020204" pitchFamily="34" charset="-122"/>
                </a:endParaRPr>
              </a:p>
            </p:txBody>
          </p:sp>
        </p:grpSp>
        <p:sp>
          <p:nvSpPr>
            <p:cNvPr id="111" name="TextBox 25"/>
            <p:cNvSpPr txBox="1"/>
            <p:nvPr/>
          </p:nvSpPr>
          <p:spPr>
            <a:xfrm>
              <a:off x="7826342" y="4513626"/>
              <a:ext cx="638316" cy="307777"/>
            </a:xfrm>
            <a:prstGeom prst="rect">
              <a:avLst/>
            </a:prstGeom>
            <a:noFill/>
          </p:spPr>
          <p:txBody>
            <a:bodyPr wrap="none" rtlCol="0">
              <a:spAutoFit/>
            </a:bodyPr>
            <a:lstStyle/>
            <a:p>
              <a:pPr algn="ctr"/>
              <a:r>
                <a:rPr lang="en-US" altLang="zh-CN" sz="1400" b="1" kern="0" dirty="0">
                  <a:solidFill>
                    <a:srgbClr val="272727"/>
                  </a:solidFill>
                  <a:latin typeface="Century Gothic" panose="020B0502020202020204" pitchFamily="34" charset="0"/>
                  <a:ea typeface="微软雅黑" panose="020B0503020204020204" pitchFamily="34" charset="-122"/>
                </a:rPr>
                <a:t>0.775</a:t>
              </a:r>
              <a:endParaRPr lang="en-US" sz="1400" b="1" kern="0" dirty="0">
                <a:solidFill>
                  <a:srgbClr val="272727"/>
                </a:solidFill>
                <a:latin typeface="Century Gothic" panose="020B0502020202020204" pitchFamily="34" charset="0"/>
                <a:ea typeface="微软雅黑" panose="020B0503020204020204" pitchFamily="34" charset="-122"/>
              </a:endParaRPr>
            </a:p>
          </p:txBody>
        </p:sp>
        <p:sp>
          <p:nvSpPr>
            <p:cNvPr id="115" name="矩形 114"/>
            <p:cNvSpPr/>
            <p:nvPr/>
          </p:nvSpPr>
          <p:spPr>
            <a:xfrm>
              <a:off x="7267500" y="5268379"/>
              <a:ext cx="1808806" cy="553998"/>
            </a:xfrm>
            <a:prstGeom prst="rect">
              <a:avLst/>
            </a:prstGeom>
          </p:spPr>
          <p:txBody>
            <a:bodyPr wrap="square">
              <a:spAutoFit/>
            </a:bodyPr>
            <a:lstStyle/>
            <a:p>
              <a:pPr algn="ctr">
                <a:lnSpc>
                  <a:spcPct val="150000"/>
                </a:lnSpc>
              </a:pPr>
              <a:r>
                <a:rPr lang="zh-CN" altLang="en-US" sz="1000" dirty="0">
                  <a:solidFill>
                    <a:schemeClr val="bg1"/>
                  </a:solidFill>
                  <a:ea typeface="微软雅黑" panose="020B0503020204020204" pitchFamily="34" charset="-122"/>
                </a:rPr>
                <a:t>We are specialized in the design industry</a:t>
              </a:r>
            </a:p>
          </p:txBody>
        </p:sp>
      </p:grpSp>
      <p:grpSp>
        <p:nvGrpSpPr>
          <p:cNvPr id="7" name="组合 6"/>
          <p:cNvGrpSpPr/>
          <p:nvPr/>
        </p:nvGrpSpPr>
        <p:grpSpPr>
          <a:xfrm>
            <a:off x="9219180" y="2001972"/>
            <a:ext cx="2037785" cy="3820405"/>
            <a:chOff x="9219180" y="2001972"/>
            <a:chExt cx="2037785" cy="3820405"/>
          </a:xfrm>
        </p:grpSpPr>
        <p:sp>
          <p:nvSpPr>
            <p:cNvPr id="80" name="AutoShape 11"/>
            <p:cNvSpPr/>
            <p:nvPr/>
          </p:nvSpPr>
          <p:spPr bwMode="auto">
            <a:xfrm>
              <a:off x="9219180" y="3121419"/>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sym typeface="Calibri" panose="020F0502020204030204" pitchFamily="34" charset="0"/>
              </a:endParaRPr>
            </a:p>
          </p:txBody>
        </p:sp>
        <p:sp>
          <p:nvSpPr>
            <p:cNvPr id="81" name="AutoShape 16"/>
            <p:cNvSpPr/>
            <p:nvPr/>
          </p:nvSpPr>
          <p:spPr bwMode="auto">
            <a:xfrm>
              <a:off x="10188156" y="3261356"/>
              <a:ext cx="105706" cy="107663"/>
            </a:xfrm>
            <a:custGeom>
              <a:avLst/>
              <a:gdLst>
                <a:gd name="T0" fmla="*/ 42860 w 19679"/>
                <a:gd name="T1" fmla="*/ 47918 h 19679"/>
                <a:gd name="T2" fmla="*/ 42860 w 19679"/>
                <a:gd name="T3" fmla="*/ 47918 h 19679"/>
                <a:gd name="T4" fmla="*/ 42860 w 19679"/>
                <a:gd name="T5" fmla="*/ 47918 h 19679"/>
                <a:gd name="T6" fmla="*/ 42860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272727"/>
            </a:solidFill>
            <a:ln>
              <a:no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sym typeface="Calibri" panose="020F0502020204030204" pitchFamily="34" charset="0"/>
              </a:endParaRPr>
            </a:p>
          </p:txBody>
        </p:sp>
        <p:cxnSp>
          <p:nvCxnSpPr>
            <p:cNvPr id="86" name="Straight Connector 20"/>
            <p:cNvCxnSpPr/>
            <p:nvPr/>
          </p:nvCxnSpPr>
          <p:spPr>
            <a:xfrm>
              <a:off x="10238072" y="3315187"/>
              <a:ext cx="0" cy="1224409"/>
            </a:xfrm>
            <a:prstGeom prst="line">
              <a:avLst/>
            </a:prstGeom>
            <a:noFill/>
            <a:ln w="6350" cap="flat" cmpd="sng" algn="ctr">
              <a:solidFill>
                <a:schemeClr val="bg1"/>
              </a:solidFill>
              <a:prstDash val="solid"/>
              <a:miter lim="800000"/>
            </a:ln>
            <a:effectLst/>
          </p:spPr>
        </p:cxnSp>
        <p:sp>
          <p:nvSpPr>
            <p:cNvPr id="87" name="Oval 22"/>
            <p:cNvSpPr/>
            <p:nvPr/>
          </p:nvSpPr>
          <p:spPr>
            <a:xfrm>
              <a:off x="9797121" y="4241913"/>
              <a:ext cx="875236" cy="875236"/>
            </a:xfrm>
            <a:prstGeom prst="ellipse">
              <a:avLst/>
            </a:prstGeom>
            <a:solidFill>
              <a:schemeClr val="bg1"/>
            </a:solidFill>
            <a:ln w="12700" cap="flat" cmpd="sng" algn="ctr">
              <a:noFill/>
              <a:prstDash val="solid"/>
              <a:miter lim="800000"/>
            </a:ln>
            <a:effectLst/>
          </p:spPr>
          <p:txBody>
            <a:bodyPr rtlCol="0" anchor="ctr"/>
            <a:lstStyle/>
            <a:p>
              <a:pPr algn="ctr"/>
              <a:endParaRPr lang="en-US" kern="0" dirty="0">
                <a:solidFill>
                  <a:prstClr val="white"/>
                </a:solidFill>
                <a:latin typeface="微软雅黑" panose="020B0503020204020204" pitchFamily="34" charset="-122"/>
                <a:ea typeface="微软雅黑" panose="020B0503020204020204" pitchFamily="34" charset="-122"/>
              </a:endParaRPr>
            </a:p>
          </p:txBody>
        </p:sp>
        <p:grpSp>
          <p:nvGrpSpPr>
            <p:cNvPr id="104" name="Group 68"/>
            <p:cNvGrpSpPr/>
            <p:nvPr/>
          </p:nvGrpSpPr>
          <p:grpSpPr>
            <a:xfrm>
              <a:off x="9785055" y="2001972"/>
              <a:ext cx="1471909" cy="932148"/>
              <a:chOff x="9785055" y="1721143"/>
              <a:chExt cx="1471909" cy="932148"/>
            </a:xfrm>
          </p:grpSpPr>
          <p:sp>
            <p:nvSpPr>
              <p:cNvPr id="105" name="AutoShape 84"/>
              <p:cNvSpPr/>
              <p:nvPr/>
            </p:nvSpPr>
            <p:spPr bwMode="auto">
              <a:xfrm>
                <a:off x="9785055" y="1721143"/>
                <a:ext cx="1471909" cy="932148"/>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72727"/>
                  </a:solidFill>
                  <a:latin typeface="Century Gothic" panose="020B0502020202020204" pitchFamily="34" charset="0"/>
                  <a:sym typeface="Calibri" panose="020F0502020204030204" pitchFamily="34" charset="0"/>
                </a:endParaRPr>
              </a:p>
            </p:txBody>
          </p:sp>
          <p:sp>
            <p:nvSpPr>
              <p:cNvPr id="106" name="TextBox 70"/>
              <p:cNvSpPr txBox="1"/>
              <p:nvPr/>
            </p:nvSpPr>
            <p:spPr>
              <a:xfrm>
                <a:off x="9926550" y="1918938"/>
                <a:ext cx="1107996"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rgbClr val="272727"/>
                    </a:solidFill>
                    <a:effectLst/>
                    <a:uLnTx/>
                    <a:uFillTx/>
                    <a:latin typeface="Century Gothic" panose="020B0502020202020204" pitchFamily="34" charset="0"/>
                    <a:ea typeface="微软雅黑" panose="020B0503020204020204" pitchFamily="34" charset="-122"/>
                  </a:rPr>
                  <a:t>随机森林</a:t>
                </a:r>
                <a:endParaRPr kumimoji="0" lang="en-US" sz="1800" i="0" u="none" strike="noStrike" kern="0" cap="none" spc="0" normalizeH="0" baseline="0" noProof="0" dirty="0">
                  <a:ln>
                    <a:noFill/>
                  </a:ln>
                  <a:solidFill>
                    <a:srgbClr val="272727"/>
                  </a:solidFill>
                  <a:effectLst/>
                  <a:uLnTx/>
                  <a:uFillTx/>
                  <a:latin typeface="Century Gothic" panose="020B0502020202020204" pitchFamily="34" charset="0"/>
                  <a:ea typeface="微软雅黑" panose="020B0503020204020204" pitchFamily="34" charset="-122"/>
                </a:endParaRPr>
              </a:p>
            </p:txBody>
          </p:sp>
        </p:grpSp>
        <p:sp>
          <p:nvSpPr>
            <p:cNvPr id="112" name="TextBox 25"/>
            <p:cNvSpPr txBox="1"/>
            <p:nvPr/>
          </p:nvSpPr>
          <p:spPr>
            <a:xfrm>
              <a:off x="9907683" y="4513626"/>
              <a:ext cx="638316" cy="307777"/>
            </a:xfrm>
            <a:prstGeom prst="rect">
              <a:avLst/>
            </a:prstGeom>
            <a:noFill/>
          </p:spPr>
          <p:txBody>
            <a:bodyPr wrap="none" rtlCol="0">
              <a:spAutoFit/>
            </a:bodyPr>
            <a:lstStyle/>
            <a:p>
              <a:pPr algn="ctr"/>
              <a:r>
                <a:rPr lang="en-US" altLang="zh-CN" sz="1400" b="1" kern="0" dirty="0">
                  <a:solidFill>
                    <a:srgbClr val="272727"/>
                  </a:solidFill>
                  <a:latin typeface="Century Gothic" panose="020B0502020202020204" pitchFamily="34" charset="0"/>
                  <a:ea typeface="微软雅黑" panose="020B0503020204020204" pitchFamily="34" charset="-122"/>
                </a:rPr>
                <a:t>0.810</a:t>
              </a:r>
              <a:endParaRPr lang="en-US" sz="1400" b="1" kern="0" dirty="0">
                <a:solidFill>
                  <a:srgbClr val="272727"/>
                </a:solidFill>
                <a:latin typeface="Century Gothic" panose="020B0502020202020204" pitchFamily="34" charset="0"/>
                <a:ea typeface="微软雅黑" panose="020B0503020204020204" pitchFamily="34" charset="-122"/>
              </a:endParaRPr>
            </a:p>
          </p:txBody>
        </p:sp>
        <p:sp>
          <p:nvSpPr>
            <p:cNvPr id="116" name="矩形 115"/>
            <p:cNvSpPr/>
            <p:nvPr/>
          </p:nvSpPr>
          <p:spPr>
            <a:xfrm>
              <a:off x="9322439" y="5268379"/>
              <a:ext cx="1808806" cy="553998"/>
            </a:xfrm>
            <a:prstGeom prst="rect">
              <a:avLst/>
            </a:prstGeom>
          </p:spPr>
          <p:txBody>
            <a:bodyPr wrap="square">
              <a:spAutoFit/>
            </a:bodyPr>
            <a:lstStyle/>
            <a:p>
              <a:pPr algn="ctr">
                <a:lnSpc>
                  <a:spcPct val="150000"/>
                </a:lnSpc>
              </a:pPr>
              <a:r>
                <a:rPr lang="zh-CN" altLang="en-US" sz="1000" dirty="0">
                  <a:solidFill>
                    <a:schemeClr val="bg1"/>
                  </a:solidFill>
                  <a:ea typeface="微软雅黑" panose="020B0503020204020204" pitchFamily="34" charset="-122"/>
                </a:rPr>
                <a:t>We are specialized in the design industry</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42" presetClass="path" presetSubtype="0" accel="50000" decel="50000" fill="hold" nodeType="withEffect">
                                  <p:stCondLst>
                                    <p:cond delay="0"/>
                                  </p:stCondLst>
                                  <p:iterate type="lt">
                                    <p:tmPct val="10000"/>
                                  </p:iterate>
                                  <p:childTnLst>
                                    <p:animMotion origin="layout" path="M 0 0.05741 L 0 -0.02801 " pathEditMode="relative" rAng="0" ptsTypes="AA">
                                      <p:cBhvr>
                                        <p:cTn id="11" dur="500" fill="hold"/>
                                        <p:tgtEl>
                                          <p:spTgt spid="2"/>
                                        </p:tgtEl>
                                        <p:attrNameLst>
                                          <p:attrName>ppt_x</p:attrName>
                                          <p:attrName>ppt_y</p:attrName>
                                        </p:attrNameLst>
                                      </p:cBhvr>
                                      <p:rCtr x="0" y="-4282"/>
                                    </p:animMotion>
                                  </p:childTnLst>
                                </p:cTn>
                              </p:par>
                              <p:par>
                                <p:cTn id="12" presetID="42" presetClass="path" presetSubtype="0" accel="50000" decel="50000" fill="hold" nodeType="withEffect">
                                  <p:stCondLst>
                                    <p:cond delay="0"/>
                                  </p:stCondLst>
                                  <p:iterate type="lt">
                                    <p:tmPct val="10000"/>
                                  </p:iterate>
                                  <p:childTnLst>
                                    <p:animMotion origin="layout" path="M 0 -0.02801 L 8.33333E-7 2.22222E-6 " pathEditMode="relative" rAng="0" ptsTypes="AA">
                                      <p:cBhvr>
                                        <p:cTn id="13" dur="500" fill="hold"/>
                                        <p:tgtEl>
                                          <p:spTgt spid="2"/>
                                        </p:tgtEl>
                                        <p:attrNameLst>
                                          <p:attrName>ppt_x</p:attrName>
                                          <p:attrName>ppt_y</p:attrName>
                                        </p:attrNameLst>
                                      </p:cBhvr>
                                      <p:rCtr x="-26" y="1389"/>
                                    </p:animMotion>
                                  </p:childTnLst>
                                </p:cTn>
                              </p:par>
                              <p:par>
                                <p:cTn id="14" presetID="50" presetClass="entr" presetSubtype="0" decel="100000" fill="hold" nodeType="withEffect">
                                  <p:stCondLst>
                                    <p:cond delay="10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3"/>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animEffect transition="in" filter="fade">
                                      <p:cBhvr>
                                        <p:cTn id="18" dur="500"/>
                                        <p:tgtEl>
                                          <p:spTgt spid="3"/>
                                        </p:tgtEl>
                                      </p:cBhvr>
                                    </p:animEffect>
                                  </p:childTnLst>
                                </p:cTn>
                              </p:par>
                              <p:par>
                                <p:cTn id="19" presetID="42" presetClass="path" presetSubtype="0" accel="50000" decel="50000" fill="hold" nodeType="withEffect">
                                  <p:stCondLst>
                                    <p:cond delay="100"/>
                                  </p:stCondLst>
                                  <p:iterate type="lt">
                                    <p:tmPct val="10000"/>
                                  </p:iterate>
                                  <p:childTnLst>
                                    <p:animMotion origin="layout" path="M 0 0.05741 L 0 -0.02801 " pathEditMode="relative" rAng="0" ptsTypes="AA">
                                      <p:cBhvr>
                                        <p:cTn id="20" dur="500" fill="hold"/>
                                        <p:tgtEl>
                                          <p:spTgt spid="3"/>
                                        </p:tgtEl>
                                        <p:attrNameLst>
                                          <p:attrName>ppt_x</p:attrName>
                                          <p:attrName>ppt_y</p:attrName>
                                        </p:attrNameLst>
                                      </p:cBhvr>
                                      <p:rCtr x="0" y="-4282"/>
                                    </p:animMotion>
                                  </p:childTnLst>
                                </p:cTn>
                              </p:par>
                              <p:par>
                                <p:cTn id="21" presetID="42" presetClass="path" presetSubtype="0" accel="50000" decel="50000" fill="hold" nodeType="withEffect">
                                  <p:stCondLst>
                                    <p:cond delay="100"/>
                                  </p:stCondLst>
                                  <p:iterate type="lt">
                                    <p:tmPct val="10000"/>
                                  </p:iterate>
                                  <p:childTnLst>
                                    <p:animMotion origin="layout" path="M 0 -0.02801 L 8.33333E-7 2.22222E-6 " pathEditMode="relative" rAng="0" ptsTypes="AA">
                                      <p:cBhvr>
                                        <p:cTn id="22" dur="500" fill="hold"/>
                                        <p:tgtEl>
                                          <p:spTgt spid="3"/>
                                        </p:tgtEl>
                                        <p:attrNameLst>
                                          <p:attrName>ppt_x</p:attrName>
                                          <p:attrName>ppt_y</p:attrName>
                                        </p:attrNameLst>
                                      </p:cBhvr>
                                      <p:rCtr x="-26" y="1389"/>
                                    </p:animMotion>
                                  </p:childTnLst>
                                </p:cTn>
                              </p:par>
                              <p:par>
                                <p:cTn id="23" presetID="50" presetClass="entr" presetSubtype="0" decel="100000" fill="hold" nodeType="withEffect">
                                  <p:stCondLst>
                                    <p:cond delay="20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strVal val="#ppt_w+.3"/>
                                          </p:val>
                                        </p:tav>
                                        <p:tav tm="100000">
                                          <p:val>
                                            <p:strVal val="#ppt_w"/>
                                          </p:val>
                                        </p:tav>
                                      </p:tavLst>
                                    </p:anim>
                                    <p:anim calcmode="lin" valueType="num">
                                      <p:cBhvr>
                                        <p:cTn id="26" dur="500" fill="hold"/>
                                        <p:tgtEl>
                                          <p:spTgt spid="5"/>
                                        </p:tgtEl>
                                        <p:attrNameLst>
                                          <p:attrName>ppt_h</p:attrName>
                                        </p:attrNameLst>
                                      </p:cBhvr>
                                      <p:tavLst>
                                        <p:tav tm="0">
                                          <p:val>
                                            <p:strVal val="#ppt_h"/>
                                          </p:val>
                                        </p:tav>
                                        <p:tav tm="100000">
                                          <p:val>
                                            <p:strVal val="#ppt_h"/>
                                          </p:val>
                                        </p:tav>
                                      </p:tavLst>
                                    </p:anim>
                                    <p:animEffect transition="in" filter="fade">
                                      <p:cBhvr>
                                        <p:cTn id="27" dur="500"/>
                                        <p:tgtEl>
                                          <p:spTgt spid="5"/>
                                        </p:tgtEl>
                                      </p:cBhvr>
                                    </p:animEffect>
                                  </p:childTnLst>
                                </p:cTn>
                              </p:par>
                              <p:par>
                                <p:cTn id="28" presetID="42" presetClass="path" presetSubtype="0" accel="50000" decel="50000" fill="hold" nodeType="withEffect">
                                  <p:stCondLst>
                                    <p:cond delay="200"/>
                                  </p:stCondLst>
                                  <p:iterate type="lt">
                                    <p:tmPct val="10000"/>
                                  </p:iterate>
                                  <p:childTnLst>
                                    <p:animMotion origin="layout" path="M 0 0.05741 L 0 -0.02801 " pathEditMode="relative" rAng="0" ptsTypes="AA">
                                      <p:cBhvr>
                                        <p:cTn id="29" dur="500" fill="hold"/>
                                        <p:tgtEl>
                                          <p:spTgt spid="5"/>
                                        </p:tgtEl>
                                        <p:attrNameLst>
                                          <p:attrName>ppt_x</p:attrName>
                                          <p:attrName>ppt_y</p:attrName>
                                        </p:attrNameLst>
                                      </p:cBhvr>
                                      <p:rCtr x="0" y="-4282"/>
                                    </p:animMotion>
                                  </p:childTnLst>
                                </p:cTn>
                              </p:par>
                              <p:par>
                                <p:cTn id="30" presetID="42" presetClass="path" presetSubtype="0" accel="50000" decel="50000" fill="hold" nodeType="withEffect">
                                  <p:stCondLst>
                                    <p:cond delay="200"/>
                                  </p:stCondLst>
                                  <p:iterate type="lt">
                                    <p:tmPct val="10000"/>
                                  </p:iterate>
                                  <p:childTnLst>
                                    <p:animMotion origin="layout" path="M 0 -0.02801 L 8.33333E-7 2.22222E-6 " pathEditMode="relative" rAng="0" ptsTypes="AA">
                                      <p:cBhvr>
                                        <p:cTn id="31" dur="500" fill="hold"/>
                                        <p:tgtEl>
                                          <p:spTgt spid="5"/>
                                        </p:tgtEl>
                                        <p:attrNameLst>
                                          <p:attrName>ppt_x</p:attrName>
                                          <p:attrName>ppt_y</p:attrName>
                                        </p:attrNameLst>
                                      </p:cBhvr>
                                      <p:rCtr x="-26" y="1389"/>
                                    </p:animMotion>
                                  </p:childTnLst>
                                </p:cTn>
                              </p:par>
                              <p:par>
                                <p:cTn id="32" presetID="50" presetClass="entr" presetSubtype="0" decel="100000" fill="hold" nodeType="withEffect">
                                  <p:stCondLst>
                                    <p:cond delay="300"/>
                                  </p:stCondLst>
                                  <p:iterate type="lt">
                                    <p:tmPct val="10000"/>
                                  </p:iterate>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strVal val="#ppt_w+.3"/>
                                          </p:val>
                                        </p:tav>
                                        <p:tav tm="100000">
                                          <p:val>
                                            <p:strVal val="#ppt_w"/>
                                          </p:val>
                                        </p:tav>
                                      </p:tavLst>
                                    </p:anim>
                                    <p:anim calcmode="lin" valueType="num">
                                      <p:cBhvr>
                                        <p:cTn id="35" dur="500" fill="hold"/>
                                        <p:tgtEl>
                                          <p:spTgt spid="6"/>
                                        </p:tgtEl>
                                        <p:attrNameLst>
                                          <p:attrName>ppt_h</p:attrName>
                                        </p:attrNameLst>
                                      </p:cBhvr>
                                      <p:tavLst>
                                        <p:tav tm="0">
                                          <p:val>
                                            <p:strVal val="#ppt_h"/>
                                          </p:val>
                                        </p:tav>
                                        <p:tav tm="100000">
                                          <p:val>
                                            <p:strVal val="#ppt_h"/>
                                          </p:val>
                                        </p:tav>
                                      </p:tavLst>
                                    </p:anim>
                                    <p:animEffect transition="in" filter="fade">
                                      <p:cBhvr>
                                        <p:cTn id="36" dur="500"/>
                                        <p:tgtEl>
                                          <p:spTgt spid="6"/>
                                        </p:tgtEl>
                                      </p:cBhvr>
                                    </p:animEffect>
                                  </p:childTnLst>
                                </p:cTn>
                              </p:par>
                              <p:par>
                                <p:cTn id="37" presetID="42" presetClass="path" presetSubtype="0" accel="50000" decel="50000" fill="hold" nodeType="withEffect">
                                  <p:stCondLst>
                                    <p:cond delay="300"/>
                                  </p:stCondLst>
                                  <p:iterate type="lt">
                                    <p:tmPct val="10000"/>
                                  </p:iterate>
                                  <p:childTnLst>
                                    <p:animMotion origin="layout" path="M 0 0.05741 L 0 -0.02801 " pathEditMode="relative" rAng="0" ptsTypes="AA">
                                      <p:cBhvr>
                                        <p:cTn id="38" dur="500" fill="hold"/>
                                        <p:tgtEl>
                                          <p:spTgt spid="6"/>
                                        </p:tgtEl>
                                        <p:attrNameLst>
                                          <p:attrName>ppt_x</p:attrName>
                                          <p:attrName>ppt_y</p:attrName>
                                        </p:attrNameLst>
                                      </p:cBhvr>
                                      <p:rCtr x="0" y="-4282"/>
                                    </p:animMotion>
                                  </p:childTnLst>
                                </p:cTn>
                              </p:par>
                              <p:par>
                                <p:cTn id="39" presetID="42" presetClass="path" presetSubtype="0" accel="50000" decel="50000" fill="hold" nodeType="withEffect">
                                  <p:stCondLst>
                                    <p:cond delay="300"/>
                                  </p:stCondLst>
                                  <p:iterate type="lt">
                                    <p:tmPct val="10000"/>
                                  </p:iterate>
                                  <p:childTnLst>
                                    <p:animMotion origin="layout" path="M 0 -0.02801 L 8.33333E-7 2.22222E-6 " pathEditMode="relative" rAng="0" ptsTypes="AA">
                                      <p:cBhvr>
                                        <p:cTn id="40" dur="500" fill="hold"/>
                                        <p:tgtEl>
                                          <p:spTgt spid="6"/>
                                        </p:tgtEl>
                                        <p:attrNameLst>
                                          <p:attrName>ppt_x</p:attrName>
                                          <p:attrName>ppt_y</p:attrName>
                                        </p:attrNameLst>
                                      </p:cBhvr>
                                      <p:rCtr x="-26" y="1389"/>
                                    </p:animMotion>
                                  </p:childTnLst>
                                </p:cTn>
                              </p:par>
                              <p:par>
                                <p:cTn id="41" presetID="50" presetClass="entr" presetSubtype="0" decel="100000" fill="hold" nodeType="withEffect">
                                  <p:stCondLst>
                                    <p:cond delay="400"/>
                                  </p:stCondLst>
                                  <p:iterate type="lt">
                                    <p:tmPct val="10000"/>
                                  </p:iterate>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strVal val="#ppt_w+.3"/>
                                          </p:val>
                                        </p:tav>
                                        <p:tav tm="100000">
                                          <p:val>
                                            <p:strVal val="#ppt_w"/>
                                          </p:val>
                                        </p:tav>
                                      </p:tavLst>
                                    </p:anim>
                                    <p:anim calcmode="lin" valueType="num">
                                      <p:cBhvr>
                                        <p:cTn id="44" dur="500" fill="hold"/>
                                        <p:tgtEl>
                                          <p:spTgt spid="7"/>
                                        </p:tgtEl>
                                        <p:attrNameLst>
                                          <p:attrName>ppt_h</p:attrName>
                                        </p:attrNameLst>
                                      </p:cBhvr>
                                      <p:tavLst>
                                        <p:tav tm="0">
                                          <p:val>
                                            <p:strVal val="#ppt_h"/>
                                          </p:val>
                                        </p:tav>
                                        <p:tav tm="100000">
                                          <p:val>
                                            <p:strVal val="#ppt_h"/>
                                          </p:val>
                                        </p:tav>
                                      </p:tavLst>
                                    </p:anim>
                                    <p:animEffect transition="in" filter="fade">
                                      <p:cBhvr>
                                        <p:cTn id="45" dur="500"/>
                                        <p:tgtEl>
                                          <p:spTgt spid="7"/>
                                        </p:tgtEl>
                                      </p:cBhvr>
                                    </p:animEffect>
                                  </p:childTnLst>
                                </p:cTn>
                              </p:par>
                              <p:par>
                                <p:cTn id="46" presetID="42" presetClass="path" presetSubtype="0" accel="50000" decel="50000" fill="hold" nodeType="withEffect">
                                  <p:stCondLst>
                                    <p:cond delay="400"/>
                                  </p:stCondLst>
                                  <p:iterate type="lt">
                                    <p:tmPct val="10000"/>
                                  </p:iterate>
                                  <p:childTnLst>
                                    <p:animMotion origin="layout" path="M 0 0.05741 L 0 -0.02801 " pathEditMode="relative" rAng="0" ptsTypes="AA">
                                      <p:cBhvr>
                                        <p:cTn id="47" dur="500" fill="hold"/>
                                        <p:tgtEl>
                                          <p:spTgt spid="7"/>
                                        </p:tgtEl>
                                        <p:attrNameLst>
                                          <p:attrName>ppt_x</p:attrName>
                                          <p:attrName>ppt_y</p:attrName>
                                        </p:attrNameLst>
                                      </p:cBhvr>
                                      <p:rCtr x="0" y="-4282"/>
                                    </p:animMotion>
                                  </p:childTnLst>
                                </p:cTn>
                              </p:par>
                              <p:par>
                                <p:cTn id="48" presetID="42" presetClass="path" presetSubtype="0" accel="50000" decel="50000" fill="hold" nodeType="withEffect">
                                  <p:stCondLst>
                                    <p:cond delay="400"/>
                                  </p:stCondLst>
                                  <p:iterate type="lt">
                                    <p:tmPct val="10000"/>
                                  </p:iterate>
                                  <p:childTnLst>
                                    <p:animMotion origin="layout" path="M 0 -0.02801 L 8.33333E-7 2.22222E-6 " pathEditMode="relative" rAng="0" ptsTypes="AA">
                                      <p:cBhvr>
                                        <p:cTn id="49" dur="500" fill="hold"/>
                                        <p:tgtEl>
                                          <p:spTgt spid="7"/>
                                        </p:tgtEl>
                                        <p:attrNameLst>
                                          <p:attrName>ppt_x</p:attrName>
                                          <p:attrName>ppt_y</p:attrName>
                                        </p:attrNameLst>
                                      </p:cBhvr>
                                      <p:rCtr x="-26"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416651" y="2647802"/>
            <a:ext cx="2877839" cy="769441"/>
          </a:xfrm>
          <a:prstGeom prst="rect">
            <a:avLst/>
          </a:prstGeom>
          <a:noFill/>
          <a:effectLst/>
        </p:spPr>
        <p:txBody>
          <a:bodyPr wrap="none" rtlCol="0">
            <a:spAutoFit/>
          </a:bodyPr>
          <a:lstStyle/>
          <a:p>
            <a:r>
              <a:rPr lang="en-US" altLang="zh-CN" sz="44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PART   03</a:t>
            </a:r>
            <a:endParaRPr lang="en-US" altLang="zh-CN" sz="36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810537" y="3276307"/>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6416651" y="3521895"/>
            <a:ext cx="2761462" cy="523220"/>
          </a:xfrm>
          <a:prstGeom prst="rect">
            <a:avLst/>
          </a:prstGeom>
          <a:noFill/>
          <a:effectLst/>
        </p:spPr>
        <p:txBody>
          <a:bodyPr wrap="none" rtlCol="0">
            <a:spAutoFit/>
          </a:bodyPr>
          <a:lstStyle/>
          <a:p>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混淆矩阵及</a:t>
            </a:r>
            <a:r>
              <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ROC</a:t>
            </a: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p:cNvSpPr/>
          <p:nvPr/>
        </p:nvSpPr>
        <p:spPr>
          <a:xfrm>
            <a:off x="7527036" y="5665375"/>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37972" y="3133444"/>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893822" y="4356386"/>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69114" y="4823850"/>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291702" y="5120856"/>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267428" y="3665824"/>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362259" y="5984367"/>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479360" y="647649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92707" y="4326436"/>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228493" y="5194930"/>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745768" y="3950897"/>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764110" y="4018311"/>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71823" y="5191617"/>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043549" y="6260710"/>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43155" y="5578878"/>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360631" y="5537604"/>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511582" y="1174121"/>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476893" y="1642565"/>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64643" y="798582"/>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382985" y="865996"/>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277123" y="1639252"/>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77074" y="2174945"/>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375755" y="149311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522306" y="1985239"/>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5479830"/>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10" presetClass="entr" presetSubtype="0" fill="hold" grpId="1"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par>
                                <p:cTn id="37" presetID="0" presetClass="path" presetSubtype="0" repeatCount="indefinite" fill="hold" grpId="0" nodeType="withEffect">
                                  <p:stCondLst>
                                    <p:cond delay="0"/>
                                  </p:stCondLst>
                                  <p:childTnLst>
                                    <p:animMotion origin="layout" path="M -2.5E-6 0 C 0.18282 0.00093 0.1961 0.12685 0.29584 0.12361 C 0.39545 0.11968 0.51576 0.03519 0.60339 0.02708 C 0.69089 0.01921 0.75847 0.07384 0.82097 0.07546 C 0.8836 0.07731 0.93672 0.04444 0.97917 0.03796 C 1.02201 0.03125 1.05065 0.03819 1.07982 0.04468 " pathEditMode="relative" rAng="0" ptsTypes="AAAAAA">
                                      <p:cBhvr>
                                        <p:cTn id="38" dur="4000" fill="hold"/>
                                        <p:tgtEl>
                                          <p:spTgt spid="13"/>
                                        </p:tgtEl>
                                        <p:attrNameLst>
                                          <p:attrName>ppt_x</p:attrName>
                                          <p:attrName>ppt_y</p:attrName>
                                        </p:attrNameLst>
                                      </p:cBhvr>
                                      <p:rCtr x="53984" y="6181"/>
                                    </p:animMotion>
                                  </p:childTnLst>
                                </p:cTn>
                              </p:par>
                              <p:par>
                                <p:cTn id="39" presetID="10" presetClass="entr" presetSubtype="0" fill="hold" grpId="1" nodeType="withEffect">
                                  <p:stCondLst>
                                    <p:cond delay="2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0" presetClass="path" presetSubtype="0" repeatCount="indefinite" fill="hold" grpId="0" nodeType="withEffect">
                                  <p:stCondLst>
                                    <p:cond delay="250"/>
                                  </p:stCondLst>
                                  <p:childTnLst>
                                    <p:animMotion origin="layout" path="M 4.79167E-6 2.96296E-6 C 0.08945 -0.00973 0.21015 -0.03195 0.30989 -0.02223 C 0.40911 -0.01297 0.50976 0.05115 0.59648 0.0574 C 0.68307 0.06365 0.76419 0.01551 0.82955 0.01481 C 0.89505 0.01412 0.94713 0.05949 0.98971 0.05324 C 1.03216 0.04629 1.0513 0.0419 1.08059 0.03657 " pathEditMode="relative" rAng="0" ptsTypes="AAAAAA">
                                      <p:cBhvr>
                                        <p:cTn id="43" dur="4000" fill="hold"/>
                                        <p:tgtEl>
                                          <p:spTgt spid="14"/>
                                        </p:tgtEl>
                                        <p:attrNameLst>
                                          <p:attrName>ppt_x</p:attrName>
                                          <p:attrName>ppt_y</p:attrName>
                                        </p:attrNameLst>
                                      </p:cBhvr>
                                      <p:rCtr x="54023" y="1644"/>
                                    </p:animMotion>
                                  </p:childTnLst>
                                </p:cTn>
                              </p:par>
                              <p:par>
                                <p:cTn id="44" presetID="10" presetClass="entr" presetSubtype="0" fill="hold" grpId="1" nodeType="with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50"/>
                                        <p:tgtEl>
                                          <p:spTgt spid="15"/>
                                        </p:tgtEl>
                                      </p:cBhvr>
                                    </p:animEffect>
                                  </p:childTnLst>
                                </p:cTn>
                              </p:par>
                              <p:par>
                                <p:cTn id="47" presetID="0" presetClass="path" presetSubtype="0" repeatCount="indefinite" fill="hold" grpId="0" nodeType="withEffect">
                                  <p:stCondLst>
                                    <p:cond delay="500"/>
                                  </p:stCondLst>
                                  <p:childTnLst>
                                    <p:animMotion origin="layout" path="M -2.5E-6 -4.44444E-6 C 0.11524 0.01042 0.20157 -0.08055 0.30287 -0.07685 C 0.4043 -0.07314 0.51914 0.01112 0.60782 0.02362 C 0.69636 0.03565 0.77227 -0.00439 0.83451 -0.0037 C 0.89675 -0.00347 0.93854 0.03241 0.98125 0.02639 C 1.02357 0.01945 1.05495 0.01135 1.07904 -0.00069 " pathEditMode="relative" rAng="0" ptsTypes="AAAAAA">
                                      <p:cBhvr>
                                        <p:cTn id="48" dur="4000" fill="hold"/>
                                        <p:tgtEl>
                                          <p:spTgt spid="15"/>
                                        </p:tgtEl>
                                        <p:attrNameLst>
                                          <p:attrName>ppt_x</p:attrName>
                                          <p:attrName>ppt_y</p:attrName>
                                        </p:attrNameLst>
                                      </p:cBhvr>
                                      <p:rCtr x="53945" y="-2523"/>
                                    </p:animMotion>
                                  </p:childTnLst>
                                </p:cTn>
                              </p:par>
                              <p:par>
                                <p:cTn id="49" presetID="10" presetClass="entr" presetSubtype="0" fill="hold" grpId="1" nodeType="withEffect">
                                  <p:stCondLst>
                                    <p:cond delay="75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250"/>
                                        <p:tgtEl>
                                          <p:spTgt spid="16"/>
                                        </p:tgtEl>
                                      </p:cBhvr>
                                    </p:animEffect>
                                  </p:childTnLst>
                                </p:cTn>
                              </p:par>
                              <p:par>
                                <p:cTn id="52" presetID="0" presetClass="path" presetSubtype="0" repeatCount="indefinite" fill="hold" grpId="0" nodeType="withEffect">
                                  <p:stCondLst>
                                    <p:cond delay="750"/>
                                  </p:stCondLst>
                                  <p:childTnLst>
                                    <p:animMotion origin="layout" path="M 1.04167E-6 1.11111E-6 C 0.21419 0.00602 0.22213 0.07685 0.32669 0.08032 C 0.43125 0.08403 0.53607 0.02153 0.62708 0.02083 C 0.7181 0.02014 0.81016 0.07407 0.87318 0.07569 C 0.9362 0.07755 0.96471 0.03217 1.00495 0.03171 C 1.04466 0.03125 1.08086 0.04792 1.10872 0.05602 " pathEditMode="relative" rAng="0" ptsTypes="AAAAAA">
                                      <p:cBhvr>
                                        <p:cTn id="53" dur="4000" fill="hold"/>
                                        <p:tgtEl>
                                          <p:spTgt spid="16"/>
                                        </p:tgtEl>
                                        <p:attrNameLst>
                                          <p:attrName>ppt_x</p:attrName>
                                          <p:attrName>ppt_y</p:attrName>
                                        </p:attrNameLst>
                                      </p:cBhvr>
                                      <p:rCtr x="55430" y="4005"/>
                                    </p:animMotion>
                                  </p:childTnLst>
                                </p:cTn>
                              </p:par>
                              <p:par>
                                <p:cTn id="54" presetID="10" presetClass="entr" presetSubtype="0" fill="hold" grpId="1" nodeType="withEffect">
                                  <p:stCondLst>
                                    <p:cond delay="10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250"/>
                                        <p:tgtEl>
                                          <p:spTgt spid="17"/>
                                        </p:tgtEl>
                                      </p:cBhvr>
                                    </p:animEffect>
                                  </p:childTnLst>
                                </p:cTn>
                              </p:par>
                              <p:par>
                                <p:cTn id="57" presetID="0" presetClass="path" presetSubtype="0" repeatCount="indefinite" fill="hold" grpId="0" nodeType="withEffect">
                                  <p:stCondLst>
                                    <p:cond delay="1000"/>
                                  </p:stCondLst>
                                  <p:childTnLst>
                                    <p:animMotion origin="layout" path="M -1.45833E-6 2.96296E-6 C 0.20586 0.03588 0.26133 0.1199 0.34857 0.12037 C 0.43568 0.12037 0.51576 0.09143 0.55612 0.07523 C 0.59649 0.05879 0.64649 0.03588 0.70755 0.03611 C 0.76823 0.0368 0.88099 0.07801 0.92123 0.07731 C 0.96081 0.07708 1.07357 0.07569 1.10873 0.05555 " pathEditMode="relative" rAng="0" ptsTypes="AAAAAA">
                                      <p:cBhvr>
                                        <p:cTn id="58" dur="3750" fill="hold"/>
                                        <p:tgtEl>
                                          <p:spTgt spid="17"/>
                                        </p:tgtEl>
                                        <p:attrNameLst>
                                          <p:attrName>ppt_x</p:attrName>
                                          <p:attrName>ppt_y</p:attrName>
                                        </p:attrNameLst>
                                      </p:cBhvr>
                                      <p:rCtr x="55430" y="6019"/>
                                    </p:animMotion>
                                  </p:childTnLst>
                                </p:cTn>
                              </p:par>
                              <p:par>
                                <p:cTn id="59" presetID="10" presetClass="entr" presetSubtype="0" fill="hold" grpId="1" nodeType="withEffect">
                                  <p:stCondLst>
                                    <p:cond delay="125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50"/>
                                        <p:tgtEl>
                                          <p:spTgt spid="19"/>
                                        </p:tgtEl>
                                      </p:cBhvr>
                                    </p:animEffect>
                                  </p:childTnLst>
                                </p:cTn>
                              </p:par>
                              <p:par>
                                <p:cTn id="62" presetID="0" presetClass="path" presetSubtype="0" repeatCount="indefinite" fill="hold" grpId="0" nodeType="withEffect">
                                  <p:stCondLst>
                                    <p:cond delay="1250"/>
                                  </p:stCondLst>
                                  <p:childTnLst>
                                    <p:animMotion origin="layout" path="M 8.33333E-7 0 C 0.10208 -0.0206 0.21654 -0.05046 0.30768 -0.04329 C 0.39909 -0.03565 0.46875 0.03704 0.54713 0.04468 C 0.62565 0.05231 0.70755 0.00208 0.77799 0.00255 C 0.84831 0.00278 0.92682 0.05394 0.96953 0.04745 C 1.01185 0.04097 1.06172 0.03079 1.08607 0.01875 " pathEditMode="relative" rAng="0" ptsTypes="AAAAAA">
                                      <p:cBhvr>
                                        <p:cTn id="63" dur="3750" fill="hold"/>
                                        <p:tgtEl>
                                          <p:spTgt spid="19"/>
                                        </p:tgtEl>
                                        <p:attrNameLst>
                                          <p:attrName>ppt_x</p:attrName>
                                          <p:attrName>ppt_y</p:attrName>
                                        </p:attrNameLst>
                                      </p:cBhvr>
                                      <p:rCtr x="54297" y="162"/>
                                    </p:animMotion>
                                  </p:childTnLst>
                                </p:cTn>
                              </p:par>
                              <p:par>
                                <p:cTn id="64" presetID="10" presetClass="entr" presetSubtype="0" fill="hold" grpId="1" nodeType="withEffect">
                                  <p:stCondLst>
                                    <p:cond delay="15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250"/>
                                        <p:tgtEl>
                                          <p:spTgt spid="22"/>
                                        </p:tgtEl>
                                      </p:cBhvr>
                                    </p:animEffect>
                                  </p:childTnLst>
                                </p:cTn>
                              </p:par>
                              <p:par>
                                <p:cTn id="67" presetID="0" presetClass="path" presetSubtype="0" repeatCount="indefinite" fill="hold" grpId="0" nodeType="withEffect">
                                  <p:stCondLst>
                                    <p:cond delay="1500"/>
                                  </p:stCondLst>
                                  <p:childTnLst>
                                    <p:animMotion origin="layout" path="M 4.79167E-6 -4.44444E-6 C 0.08945 -0.00949 0.23541 0.11343 0.33333 0.11482 C 0.43125 0.11598 0.52265 0.01158 0.5875 0.0088 C 0.65234 0.00556 0.71289 0.05764 0.77942 0.06158 C 0.84557 0.06528 0.94322 0.03843 0.9858 0.03195 C 1.02825 0.02524 1.0513 0.0419 1.08059 0.03681 " pathEditMode="relative" rAng="0" ptsTypes="AAAAAA">
                                      <p:cBhvr>
                                        <p:cTn id="68" dur="3750" fill="hold"/>
                                        <p:tgtEl>
                                          <p:spTgt spid="22"/>
                                        </p:tgtEl>
                                        <p:attrNameLst>
                                          <p:attrName>ppt_x</p:attrName>
                                          <p:attrName>ppt_y</p:attrName>
                                        </p:attrNameLst>
                                      </p:cBhvr>
                                      <p:rCtr x="54023" y="5694"/>
                                    </p:animMotion>
                                  </p:childTnLst>
                                </p:cTn>
                              </p:par>
                              <p:par>
                                <p:cTn id="69" presetID="10" presetClass="entr" presetSubtype="0" fill="hold" grpId="1" nodeType="withEffect">
                                  <p:stCondLst>
                                    <p:cond delay="175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250"/>
                                        <p:tgtEl>
                                          <p:spTgt spid="24"/>
                                        </p:tgtEl>
                                      </p:cBhvr>
                                    </p:animEffect>
                                  </p:childTnLst>
                                </p:cTn>
                              </p:par>
                              <p:par>
                                <p:cTn id="72" presetID="0" presetClass="path" presetSubtype="0" repeatCount="indefinite" fill="hold" grpId="0" nodeType="withEffect">
                                  <p:stCondLst>
                                    <p:cond delay="1750"/>
                                  </p:stCondLst>
                                  <p:childTnLst>
                                    <p:animMotion origin="layout" path="M 3.125E-6 -3.7037E-6 C 0.11523 0.01065 0.20664 -0.01527 0.30169 -0.0125 C 0.39557 -0.00949 0.47864 0.01528 0.56562 0.01736 C 0.65247 0.01945 0.7539 -0.00185 0.82317 -0.00046 C 0.89258 0.00093 0.93854 0.03264 0.98125 0.02616 C 1.02356 0.01945 1.05494 0.01158 1.07903 -0.00046 " pathEditMode="relative" rAng="0" ptsTypes="AAAAAA">
                                      <p:cBhvr>
                                        <p:cTn id="73" dur="3750" fill="hold"/>
                                        <p:tgtEl>
                                          <p:spTgt spid="24"/>
                                        </p:tgtEl>
                                        <p:attrNameLst>
                                          <p:attrName>ppt_x</p:attrName>
                                          <p:attrName>ppt_y</p:attrName>
                                        </p:attrNameLst>
                                      </p:cBhvr>
                                      <p:rCtr x="53945" y="694"/>
                                    </p:animMotion>
                                  </p:childTnLst>
                                </p:cTn>
                              </p:par>
                              <p:par>
                                <p:cTn id="74" presetID="10" presetClass="entr" presetSubtype="0" fill="hold" grpId="1" nodeType="withEffect">
                                  <p:stCondLst>
                                    <p:cond delay="20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250"/>
                                        <p:tgtEl>
                                          <p:spTgt spid="25"/>
                                        </p:tgtEl>
                                      </p:cBhvr>
                                    </p:animEffect>
                                  </p:childTnLst>
                                </p:cTn>
                              </p:par>
                              <p:par>
                                <p:cTn id="77" presetID="0" presetClass="path" presetSubtype="0" repeatCount="indefinite" fill="hold" grpId="0" nodeType="withEffect">
                                  <p:stCondLst>
                                    <p:cond delay="2000"/>
                                  </p:stCondLst>
                                  <p:childTnLst>
                                    <p:animMotion origin="layout" path="M -4.375E-6 -1.11111E-6 C 0.18282 0.00093 0.1961 0.12685 0.29584 0.12361 C 0.39545 0.11968 0.51576 0.03519 0.60339 0.02708 C 0.69089 0.01921 0.75847 0.07384 0.82097 0.07546 C 0.8836 0.07732 0.93672 0.04445 0.97917 0.03796 C 1.02201 0.03125 1.05066 0.0382 1.07982 0.04468 " pathEditMode="relative" rAng="0" ptsTypes="AAAAAA">
                                      <p:cBhvr>
                                        <p:cTn id="78" dur="3750" fill="hold"/>
                                        <p:tgtEl>
                                          <p:spTgt spid="25"/>
                                        </p:tgtEl>
                                        <p:attrNameLst>
                                          <p:attrName>ppt_x</p:attrName>
                                          <p:attrName>ppt_y</p:attrName>
                                        </p:attrNameLst>
                                      </p:cBhvr>
                                      <p:rCtr x="53984" y="6181"/>
                                    </p:animMotion>
                                  </p:childTnLst>
                                </p:cTn>
                              </p:par>
                              <p:par>
                                <p:cTn id="79" presetID="10" presetClass="entr" presetSubtype="0" fill="hold" grpId="1" nodeType="withEffect">
                                  <p:stCondLst>
                                    <p:cond delay="225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250"/>
                                        <p:tgtEl>
                                          <p:spTgt spid="26"/>
                                        </p:tgtEl>
                                      </p:cBhvr>
                                    </p:animEffect>
                                  </p:childTnLst>
                                </p:cTn>
                              </p:par>
                              <p:par>
                                <p:cTn id="82" presetID="0" presetClass="path" presetSubtype="0" repeatCount="indefinite" fill="hold" grpId="0" nodeType="withEffect">
                                  <p:stCondLst>
                                    <p:cond delay="2250"/>
                                  </p:stCondLst>
                                  <p:childTnLst>
                                    <p:animMotion origin="layout" path="M 4.16667E-7 -1.48148E-6 C 0.08945 -0.00972 0.21016 -0.03194 0.3099 -0.02222 C 0.40911 -0.01296 0.50977 0.05116 0.59648 0.05741 C 0.68307 0.06366 0.76419 0.01551 0.82956 0.01482 C 0.89505 0.01412 0.94714 0.05949 0.98971 0.05324 C 1.03216 0.0463 1.0513 0.0419 1.0806 0.03658 " pathEditMode="relative" rAng="0" ptsTypes="AAAAAA">
                                      <p:cBhvr>
                                        <p:cTn id="83" dur="3750" fill="hold"/>
                                        <p:tgtEl>
                                          <p:spTgt spid="26"/>
                                        </p:tgtEl>
                                        <p:attrNameLst>
                                          <p:attrName>ppt_x</p:attrName>
                                          <p:attrName>ppt_y</p:attrName>
                                        </p:attrNameLst>
                                      </p:cBhvr>
                                      <p:rCtr x="54023" y="1644"/>
                                    </p:animMotion>
                                  </p:childTnLst>
                                </p:cTn>
                              </p:par>
                              <p:par>
                                <p:cTn id="84" presetID="10" presetClass="entr" presetSubtype="0" fill="hold" grpId="1" nodeType="withEffect">
                                  <p:stCondLst>
                                    <p:cond delay="250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250"/>
                                        <p:tgtEl>
                                          <p:spTgt spid="27"/>
                                        </p:tgtEl>
                                      </p:cBhvr>
                                    </p:animEffect>
                                  </p:childTnLst>
                                </p:cTn>
                              </p:par>
                              <p:par>
                                <p:cTn id="87" presetID="0" presetClass="path" presetSubtype="0" repeatCount="indefinite" fill="hold" grpId="0" nodeType="withEffect">
                                  <p:stCondLst>
                                    <p:cond delay="2500"/>
                                  </p:stCondLst>
                                  <p:childTnLst>
                                    <p:animMotion origin="layout" path="M -3.125E-6 3.33333E-6 C 0.11524 0.01041 0.20157 -0.08056 0.30287 -0.07686 C 0.4043 -0.07315 0.51914 0.01111 0.60782 0.02361 C 0.69636 0.03564 0.77227 -0.0044 0.83451 -0.00371 C 0.89675 -0.00348 0.93854 0.0324 0.98125 0.02639 C 1.02357 0.01944 1.05495 0.01134 1.07904 -0.0007 " pathEditMode="relative" rAng="0" ptsTypes="AAAAAA">
                                      <p:cBhvr>
                                        <p:cTn id="88" dur="3750" fill="hold"/>
                                        <p:tgtEl>
                                          <p:spTgt spid="27"/>
                                        </p:tgtEl>
                                        <p:attrNameLst>
                                          <p:attrName>ppt_x</p:attrName>
                                          <p:attrName>ppt_y</p:attrName>
                                        </p:attrNameLst>
                                      </p:cBhvr>
                                      <p:rCtr x="53945" y="-2523"/>
                                    </p:animMotion>
                                  </p:childTnLst>
                                </p:cTn>
                              </p:par>
                              <p:par>
                                <p:cTn id="89" presetID="10" presetClass="entr" presetSubtype="0" fill="hold" grpId="1" nodeType="withEffect">
                                  <p:stCondLst>
                                    <p:cond delay="275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250"/>
                                        <p:tgtEl>
                                          <p:spTgt spid="29"/>
                                        </p:tgtEl>
                                      </p:cBhvr>
                                    </p:animEffect>
                                  </p:childTnLst>
                                </p:cTn>
                              </p:par>
                              <p:par>
                                <p:cTn id="92" presetID="0" presetClass="path" presetSubtype="0" repeatCount="indefinite" fill="hold" grpId="0" nodeType="withEffect">
                                  <p:stCondLst>
                                    <p:cond delay="2750"/>
                                  </p:stCondLst>
                                  <p:childTnLst>
                                    <p:animMotion origin="layout" path="M -2.08333E-6 3.7037E-6 C 0.21419 0.00601 0.22214 0.07685 0.32669 0.08032 C 0.43125 0.08402 0.53607 0.02152 0.62709 0.02083 C 0.7181 0.02014 0.81016 0.07407 0.87318 0.07569 C 0.9362 0.07754 0.96472 0.03217 1.00495 0.03171 C 1.04466 0.03125 1.08086 0.04791 1.10873 0.05601 " pathEditMode="relative" rAng="0" ptsTypes="AAAAAA">
                                      <p:cBhvr>
                                        <p:cTn id="93" dur="3750" fill="hold"/>
                                        <p:tgtEl>
                                          <p:spTgt spid="29"/>
                                        </p:tgtEl>
                                        <p:attrNameLst>
                                          <p:attrName>ppt_x</p:attrName>
                                          <p:attrName>ppt_y</p:attrName>
                                        </p:attrNameLst>
                                      </p:cBhvr>
                                      <p:rCtr x="55430" y="4005"/>
                                    </p:animMotion>
                                  </p:childTnLst>
                                </p:cTn>
                              </p:par>
                              <p:par>
                                <p:cTn id="94" presetID="10" presetClass="entr" presetSubtype="0" fill="hold" grpId="1" nodeType="withEffect">
                                  <p:stCondLst>
                                    <p:cond delay="300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250"/>
                                        <p:tgtEl>
                                          <p:spTgt spid="30"/>
                                        </p:tgtEl>
                                      </p:cBhvr>
                                    </p:animEffect>
                                  </p:childTnLst>
                                </p:cTn>
                              </p:par>
                              <p:par>
                                <p:cTn id="97" presetID="0" presetClass="path" presetSubtype="0" repeatCount="indefinite" fill="hold" grpId="0" nodeType="withEffect">
                                  <p:stCondLst>
                                    <p:cond delay="3000"/>
                                  </p:stCondLst>
                                  <p:childTnLst>
                                    <p:animMotion origin="layout" path="M 4.16667E-6 -3.7037E-6 C 0.20586 0.03588 0.26132 0.11991 0.34856 0.12037 C 0.43567 0.12037 0.51575 0.09144 0.55612 0.07524 C 0.59648 0.0588 0.64648 0.03588 0.70755 0.03611 C 0.76823 0.03681 0.88099 0.07801 0.92122 0.07732 C 0.9608 0.07709 1.07356 0.0757 1.10872 0.05556 " pathEditMode="relative" rAng="0" ptsTypes="AAAAAA">
                                      <p:cBhvr>
                                        <p:cTn id="98" dur="3750" fill="hold"/>
                                        <p:tgtEl>
                                          <p:spTgt spid="30"/>
                                        </p:tgtEl>
                                        <p:attrNameLst>
                                          <p:attrName>ppt_x</p:attrName>
                                          <p:attrName>ppt_y</p:attrName>
                                        </p:attrNameLst>
                                      </p:cBhvr>
                                      <p:rCtr x="55430" y="6019"/>
                                    </p:animMotion>
                                  </p:childTnLst>
                                </p:cTn>
                              </p:par>
                              <p:par>
                                <p:cTn id="99" presetID="10" presetClass="entr" presetSubtype="0" fill="hold" grpId="1" nodeType="withEffect">
                                  <p:stCondLst>
                                    <p:cond delay="325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250"/>
                                        <p:tgtEl>
                                          <p:spTgt spid="31"/>
                                        </p:tgtEl>
                                      </p:cBhvr>
                                    </p:animEffect>
                                  </p:childTnLst>
                                </p:cTn>
                              </p:par>
                              <p:par>
                                <p:cTn id="102" presetID="0" presetClass="path" presetSubtype="0" repeatCount="indefinite" fill="hold" grpId="0" nodeType="withEffect">
                                  <p:stCondLst>
                                    <p:cond delay="3250"/>
                                  </p:stCondLst>
                                  <p:childTnLst>
                                    <p:animMotion origin="layout" path="M -3.33333E-6 -2.22222E-6 C 0.10209 -0.0206 0.21654 -0.05046 0.30769 -0.04328 C 0.39909 -0.03565 0.46875 0.03704 0.54714 0.04468 C 0.62565 0.05232 0.70756 0.00209 0.778 0.00255 C 0.84831 0.00278 0.92683 0.05394 0.96953 0.04746 C 1.01185 0.04097 1.06172 0.03079 1.08607 0.01875 " pathEditMode="relative" rAng="0" ptsTypes="AAAAAA">
                                      <p:cBhvr>
                                        <p:cTn id="103" dur="3750" fill="hold"/>
                                        <p:tgtEl>
                                          <p:spTgt spid="31"/>
                                        </p:tgtEl>
                                        <p:attrNameLst>
                                          <p:attrName>ppt_x</p:attrName>
                                          <p:attrName>ppt_y</p:attrName>
                                        </p:attrNameLst>
                                      </p:cBhvr>
                                      <p:rCtr x="54297" y="162"/>
                                    </p:animMotion>
                                  </p:childTnLst>
                                </p:cTn>
                              </p:par>
                              <p:par>
                                <p:cTn id="104" presetID="10" presetClass="entr" presetSubtype="0" fill="hold" grpId="1" nodeType="withEffect">
                                  <p:stCondLst>
                                    <p:cond delay="35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250"/>
                                        <p:tgtEl>
                                          <p:spTgt spid="32"/>
                                        </p:tgtEl>
                                      </p:cBhvr>
                                    </p:animEffect>
                                  </p:childTnLst>
                                </p:cTn>
                              </p:par>
                              <p:par>
                                <p:cTn id="107" presetID="0" presetClass="path" presetSubtype="0" repeatCount="indefinite" fill="hold" grpId="0" nodeType="withEffect">
                                  <p:stCondLst>
                                    <p:cond delay="3500"/>
                                  </p:stCondLst>
                                  <p:childTnLst>
                                    <p:animMotion origin="layout" path="M -3.33333E-6 4.81481E-6 C 0.08946 -0.0095 0.23542 0.11342 0.33334 0.11481 C 0.43125 0.11597 0.52266 0.01157 0.5875 0.00879 C 0.65235 0.00555 0.71289 0.05763 0.77943 0.06157 C 0.84558 0.06527 0.94323 0.03842 0.98581 0.03194 C 1.02826 0.02523 1.05131 0.04189 1.0806 0.0368 " pathEditMode="relative" rAng="0" ptsTypes="AAAAAA">
                                      <p:cBhvr>
                                        <p:cTn id="108" dur="3750" fill="hold"/>
                                        <p:tgtEl>
                                          <p:spTgt spid="32"/>
                                        </p:tgtEl>
                                        <p:attrNameLst>
                                          <p:attrName>ppt_x</p:attrName>
                                          <p:attrName>ppt_y</p:attrName>
                                        </p:attrNameLst>
                                      </p:cBhvr>
                                      <p:rCtr x="54023" y="5694"/>
                                    </p:animMotion>
                                  </p:childTnLst>
                                </p:cTn>
                              </p:par>
                              <p:par>
                                <p:cTn id="109" presetID="10" presetClass="entr" presetSubtype="0" fill="hold" grpId="1" nodeType="withEffect">
                                  <p:stCondLst>
                                    <p:cond delay="375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250"/>
                                        <p:tgtEl>
                                          <p:spTgt spid="33"/>
                                        </p:tgtEl>
                                      </p:cBhvr>
                                    </p:animEffect>
                                  </p:childTnLst>
                                </p:cTn>
                              </p:par>
                              <p:par>
                                <p:cTn id="112" presetID="0" presetClass="path" presetSubtype="0" repeatCount="indefinite" fill="hold" grpId="0" nodeType="withEffect">
                                  <p:stCondLst>
                                    <p:cond delay="3750"/>
                                  </p:stCondLst>
                                  <p:childTnLst>
                                    <p:animMotion origin="layout" path="M 1.25E-6 3.33333E-6 C 0.11523 0.01064 0.20664 -0.01528 0.30169 -0.0125 C 0.39557 -0.00949 0.47864 0.01527 0.56562 0.01736 C 0.65247 0.01944 0.75391 -0.00186 0.82318 -0.00047 C 0.89258 0.00092 0.93854 0.03264 0.98125 0.02615 C 1.02357 0.01944 1.05495 0.01157 1.07904 -0.00047 " pathEditMode="relative" rAng="0" ptsTypes="AAAAAA">
                                      <p:cBhvr>
                                        <p:cTn id="113" dur="3750" fill="hold"/>
                                        <p:tgtEl>
                                          <p:spTgt spid="33"/>
                                        </p:tgtEl>
                                        <p:attrNameLst>
                                          <p:attrName>ppt_x</p:attrName>
                                          <p:attrName>ppt_y</p:attrName>
                                        </p:attrNameLst>
                                      </p:cBhvr>
                                      <p:rCtr x="53945" y="694"/>
                                    </p:animMotion>
                                  </p:childTnLst>
                                </p:cTn>
                              </p:par>
                              <p:par>
                                <p:cTn id="114" presetID="10" presetClass="entr" presetSubtype="0" fill="hold" grpId="1" nodeType="withEffect">
                                  <p:stCondLst>
                                    <p:cond delay="25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250"/>
                                        <p:tgtEl>
                                          <p:spTgt spid="34"/>
                                        </p:tgtEl>
                                      </p:cBhvr>
                                    </p:animEffect>
                                  </p:childTnLst>
                                </p:cTn>
                              </p:par>
                              <p:par>
                                <p:cTn id="117" presetID="0" presetClass="path" presetSubtype="0" repeatCount="indefinite" fill="hold" grpId="0" nodeType="withEffect">
                                  <p:stCondLst>
                                    <p:cond delay="250"/>
                                  </p:stCondLst>
                                  <p:childTnLst>
                                    <p:animMotion origin="layout" path="M -3.125E-6 1.11111E-6 C 0.18282 0.00092 0.1961 0.12685 0.29584 0.12361 C 0.39545 0.11967 0.51576 0.03518 0.60339 0.02708 C 0.69089 0.01921 0.75847 0.07384 0.82097 0.07546 C 0.8836 0.07731 0.93672 0.04444 0.97917 0.03796 C 1.02201 0.03125 1.05065 0.03819 1.07982 0.04467 " pathEditMode="relative" rAng="0" ptsTypes="AAAAAA">
                                      <p:cBhvr>
                                        <p:cTn id="118" dur="3750" fill="hold"/>
                                        <p:tgtEl>
                                          <p:spTgt spid="34"/>
                                        </p:tgtEl>
                                        <p:attrNameLst>
                                          <p:attrName>ppt_x</p:attrName>
                                          <p:attrName>ppt_y</p:attrName>
                                        </p:attrNameLst>
                                      </p:cBhvr>
                                      <p:rCtr x="53984" y="6181"/>
                                    </p:animMotion>
                                  </p:childTnLst>
                                </p:cTn>
                              </p:par>
                              <p:par>
                                <p:cTn id="119" presetID="10" presetClass="entr" presetSubtype="0" fill="hold" grpId="1" nodeType="withEffect">
                                  <p:stCondLst>
                                    <p:cond delay="5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250"/>
                                        <p:tgtEl>
                                          <p:spTgt spid="35"/>
                                        </p:tgtEl>
                                      </p:cBhvr>
                                    </p:animEffect>
                                  </p:childTnLst>
                                </p:cTn>
                              </p:par>
                              <p:par>
                                <p:cTn id="122" presetID="0" presetClass="path" presetSubtype="0" repeatCount="indefinite" fill="hold" grpId="0" nodeType="withEffect">
                                  <p:stCondLst>
                                    <p:cond delay="500"/>
                                  </p:stCondLst>
                                  <p:childTnLst>
                                    <p:animMotion origin="layout" path="M 4.16667E-7 4.07407E-6 C 0.08945 -0.00973 0.21016 -0.03195 0.3099 -0.02223 C 0.40911 -0.01297 0.50977 0.05115 0.59648 0.0574 C 0.68307 0.06365 0.76419 0.01551 0.82956 0.01481 C 0.89505 0.01412 0.94714 0.05949 0.98971 0.05324 C 1.03216 0.04629 1.0513 0.04189 1.0806 0.03657 " pathEditMode="relative" rAng="0" ptsTypes="AAAAAA">
                                      <p:cBhvr>
                                        <p:cTn id="123" dur="3750" fill="hold"/>
                                        <p:tgtEl>
                                          <p:spTgt spid="35"/>
                                        </p:tgtEl>
                                        <p:attrNameLst>
                                          <p:attrName>ppt_x</p:attrName>
                                          <p:attrName>ppt_y</p:attrName>
                                        </p:attrNameLst>
                                      </p:cBhvr>
                                      <p:rCtr x="54023" y="1644"/>
                                    </p:animMotion>
                                  </p:childTnLst>
                                </p:cTn>
                              </p:par>
                              <p:par>
                                <p:cTn id="124" presetID="10" presetClass="entr" presetSubtype="0" fill="hold" grpId="1" nodeType="withEffect">
                                  <p:stCondLst>
                                    <p:cond delay="75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250"/>
                                        <p:tgtEl>
                                          <p:spTgt spid="36"/>
                                        </p:tgtEl>
                                      </p:cBhvr>
                                    </p:animEffect>
                                  </p:childTnLst>
                                </p:cTn>
                              </p:par>
                              <p:par>
                                <p:cTn id="127" presetID="0" presetClass="path" presetSubtype="0" repeatCount="indefinite" fill="hold" grpId="0" nodeType="withEffect">
                                  <p:stCondLst>
                                    <p:cond delay="750"/>
                                  </p:stCondLst>
                                  <p:childTnLst>
                                    <p:animMotion origin="layout" path="M -1.875E-6 -4.44444E-6 C 0.11524 0.01042 0.20156 -0.08148 0.30287 -0.07731 C 0.4043 -0.07384 0.51914 0.01112 0.60781 0.02362 C 0.69636 0.03565 0.77227 -0.00463 0.83451 -0.00416 C 0.89675 -0.00347 0.93854 0.03241 0.98125 0.02639 C 1.02357 0.01945 1.05495 0.01135 1.07904 -0.00069 " pathEditMode="relative" rAng="0" ptsTypes="AAAAAA">
                                      <p:cBhvr>
                                        <p:cTn id="128" dur="3750" fill="hold"/>
                                        <p:tgtEl>
                                          <p:spTgt spid="36"/>
                                        </p:tgtEl>
                                        <p:attrNameLst>
                                          <p:attrName>ppt_x</p:attrName>
                                          <p:attrName>ppt_y</p:attrName>
                                        </p:attrNameLst>
                                      </p:cBhvr>
                                      <p:rCtr x="53945" y="-2546"/>
                                    </p:animMotion>
                                  </p:childTnLst>
                                </p:cTn>
                              </p:par>
                              <p:par>
                                <p:cTn id="129" presetID="10" presetClass="entr" presetSubtype="0" fill="hold" grpId="1" nodeType="withEffect">
                                  <p:stCondLst>
                                    <p:cond delay="100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250"/>
                                        <p:tgtEl>
                                          <p:spTgt spid="37"/>
                                        </p:tgtEl>
                                      </p:cBhvr>
                                    </p:animEffect>
                                  </p:childTnLst>
                                </p:cTn>
                              </p:par>
                              <p:par>
                                <p:cTn id="132" presetID="0" presetClass="path" presetSubtype="0" repeatCount="indefinite" fill="hold" grpId="0" nodeType="withEffect">
                                  <p:stCondLst>
                                    <p:cond delay="1000"/>
                                  </p:stCondLst>
                                  <p:childTnLst>
                                    <p:animMotion origin="layout" path="M -8.33333E-7 4.44444E-6 C 0.21419 0.00601 0.22214 0.07685 0.32669 0.08032 C 0.43125 0.08402 0.53607 0.02152 0.62708 0.02083 C 0.7181 0.02013 0.81016 0.07407 0.87318 0.07569 C 0.9362 0.07754 0.96471 0.03217 1.00495 0.03171 C 1.04466 0.03125 1.08086 0.04791 1.10872 0.05601 " pathEditMode="relative" rAng="0" ptsTypes="AAAAAA">
                                      <p:cBhvr>
                                        <p:cTn id="133" dur="3750" fill="hold"/>
                                        <p:tgtEl>
                                          <p:spTgt spid="37"/>
                                        </p:tgtEl>
                                        <p:attrNameLst>
                                          <p:attrName>ppt_x</p:attrName>
                                          <p:attrName>ppt_y</p:attrName>
                                        </p:attrNameLst>
                                      </p:cBhvr>
                                      <p:rCtr x="55430" y="4005"/>
                                    </p:animMotion>
                                  </p:childTnLst>
                                </p:cTn>
                              </p:par>
                              <p:par>
                                <p:cTn id="134" presetID="10" presetClass="entr" presetSubtype="0" fill="hold" grpId="1" nodeType="withEffect">
                                  <p:stCondLst>
                                    <p:cond delay="1250"/>
                                  </p:stCondLst>
                                  <p:childTnLst>
                                    <p:set>
                                      <p:cBhvr>
                                        <p:cTn id="135" dur="1" fill="hold">
                                          <p:stCondLst>
                                            <p:cond delay="0"/>
                                          </p:stCondLst>
                                        </p:cTn>
                                        <p:tgtEl>
                                          <p:spTgt spid="38"/>
                                        </p:tgtEl>
                                        <p:attrNameLst>
                                          <p:attrName>style.visibility</p:attrName>
                                        </p:attrNameLst>
                                      </p:cBhvr>
                                      <p:to>
                                        <p:strVal val="visible"/>
                                      </p:to>
                                    </p:set>
                                    <p:animEffect transition="in" filter="fade">
                                      <p:cBhvr>
                                        <p:cTn id="136" dur="250"/>
                                        <p:tgtEl>
                                          <p:spTgt spid="38"/>
                                        </p:tgtEl>
                                      </p:cBhvr>
                                    </p:animEffect>
                                  </p:childTnLst>
                                </p:cTn>
                              </p:par>
                              <p:par>
                                <p:cTn id="137" presetID="0" presetClass="path" presetSubtype="0" repeatCount="indefinite" fill="hold" grpId="0" nodeType="withEffect">
                                  <p:stCondLst>
                                    <p:cond delay="1250"/>
                                  </p:stCondLst>
                                  <p:childTnLst>
                                    <p:animMotion origin="layout" path="M -8.33333E-7 1.85185E-6 C 0.20586 0.03588 0.26133 0.11991 0.34857 0.12037 C 0.43568 0.12037 0.51576 0.09143 0.55612 0.07523 C 0.59649 0.05879 0.64649 0.03588 0.70755 0.03611 C 0.76823 0.0368 0.88099 0.07801 0.92122 0.07731 C 0.96081 0.07708 1.07357 0.07569 1.10872 0.05555 " pathEditMode="relative" rAng="0" ptsTypes="AAAAAA">
                                      <p:cBhvr>
                                        <p:cTn id="138" dur="3750" fill="hold"/>
                                        <p:tgtEl>
                                          <p:spTgt spid="38"/>
                                        </p:tgtEl>
                                        <p:attrNameLst>
                                          <p:attrName>ppt_x</p:attrName>
                                          <p:attrName>ppt_y</p:attrName>
                                        </p:attrNameLst>
                                      </p:cBhvr>
                                      <p:rCtr x="55430" y="6019"/>
                                    </p:animMotion>
                                  </p:childTnLst>
                                </p:cTn>
                              </p:par>
                              <p:par>
                                <p:cTn id="139" presetID="10" presetClass="entr" presetSubtype="0" fill="hold" grpId="1" nodeType="withEffect">
                                  <p:stCondLst>
                                    <p:cond delay="1500"/>
                                  </p:stCondLst>
                                  <p:childTnLst>
                                    <p:set>
                                      <p:cBhvr>
                                        <p:cTn id="140" dur="1" fill="hold">
                                          <p:stCondLst>
                                            <p:cond delay="0"/>
                                          </p:stCondLst>
                                        </p:cTn>
                                        <p:tgtEl>
                                          <p:spTgt spid="39"/>
                                        </p:tgtEl>
                                        <p:attrNameLst>
                                          <p:attrName>style.visibility</p:attrName>
                                        </p:attrNameLst>
                                      </p:cBhvr>
                                      <p:to>
                                        <p:strVal val="visible"/>
                                      </p:to>
                                    </p:set>
                                    <p:animEffect transition="in" filter="fade">
                                      <p:cBhvr>
                                        <p:cTn id="141" dur="250"/>
                                        <p:tgtEl>
                                          <p:spTgt spid="39"/>
                                        </p:tgtEl>
                                      </p:cBhvr>
                                    </p:animEffect>
                                  </p:childTnLst>
                                </p:cTn>
                              </p:par>
                              <p:par>
                                <p:cTn id="142" presetID="0" presetClass="path" presetSubtype="0" repeatCount="indefinite" fill="hold" grpId="0" nodeType="withEffect">
                                  <p:stCondLst>
                                    <p:cond delay="1500"/>
                                  </p:stCondLst>
                                  <p:childTnLst>
                                    <p:animMotion origin="layout" path="M -4.58333E-6 1.11111E-6 C 0.10209 -0.0206 0.21654 -0.05046 0.30769 -0.04329 C 0.39909 -0.03565 0.46875 0.03704 0.54714 0.04467 C 0.62566 0.05231 0.70756 0.00208 0.778 0.00255 C 0.84831 0.00278 0.92683 0.05393 0.96954 0.04745 C 1.01185 0.04097 1.06172 0.03079 1.08607 0.01875 " pathEditMode="relative" rAng="0" ptsTypes="AAAAAA">
                                      <p:cBhvr>
                                        <p:cTn id="143" dur="3750" fill="hold"/>
                                        <p:tgtEl>
                                          <p:spTgt spid="39"/>
                                        </p:tgtEl>
                                        <p:attrNameLst>
                                          <p:attrName>ppt_x</p:attrName>
                                          <p:attrName>ppt_y</p:attrName>
                                        </p:attrNameLst>
                                      </p:cBhvr>
                                      <p:rCtr x="54297" y="162"/>
                                    </p:animMotion>
                                  </p:childTnLst>
                                </p:cTn>
                              </p:par>
                              <p:par>
                                <p:cTn id="144" presetID="10" presetClass="entr" presetSubtype="0" fill="hold" grpId="1" nodeType="withEffect">
                                  <p:stCondLst>
                                    <p:cond delay="175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250"/>
                                        <p:tgtEl>
                                          <p:spTgt spid="40"/>
                                        </p:tgtEl>
                                      </p:cBhvr>
                                    </p:animEffect>
                                  </p:childTnLst>
                                </p:cTn>
                              </p:par>
                              <p:par>
                                <p:cTn id="147" presetID="0" presetClass="path" presetSubtype="0" repeatCount="indefinite" fill="hold" grpId="0" nodeType="withEffect">
                                  <p:stCondLst>
                                    <p:cond delay="1750"/>
                                  </p:stCondLst>
                                  <p:childTnLst>
                                    <p:animMotion origin="layout" path="M -3.33333E-6 -3.33333E-6 C 0.08946 -0.00949 0.23542 0.11343 0.33334 0.11482 C 0.43125 0.11574 0.52266 0.01158 0.5875 0.0088 C 0.65235 0.00556 0.71289 0.05764 0.77943 0.06158 C 0.84558 0.06528 0.94323 0.03843 0.98581 0.03195 C 1.02826 0.02523 1.05131 0.0419 1.0806 0.03681 " pathEditMode="relative" rAng="0" ptsTypes="AAAAAA">
                                      <p:cBhvr>
                                        <p:cTn id="148" dur="3750" fill="hold"/>
                                        <p:tgtEl>
                                          <p:spTgt spid="40"/>
                                        </p:tgtEl>
                                        <p:attrNameLst>
                                          <p:attrName>ppt_x</p:attrName>
                                          <p:attrName>ppt_y</p:attrName>
                                        </p:attrNameLst>
                                      </p:cBhvr>
                                      <p:rCtr x="54023" y="5694"/>
                                    </p:animMotion>
                                  </p:childTnLst>
                                </p:cTn>
                              </p:par>
                              <p:par>
                                <p:cTn id="149" presetID="10" presetClass="entr" presetSubtype="0" fill="hold" grpId="1" nodeType="withEffect">
                                  <p:stCondLst>
                                    <p:cond delay="200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250"/>
                                        <p:tgtEl>
                                          <p:spTgt spid="41"/>
                                        </p:tgtEl>
                                      </p:cBhvr>
                                    </p:animEffect>
                                  </p:childTnLst>
                                </p:cTn>
                              </p:par>
                              <p:par>
                                <p:cTn id="152" presetID="0" presetClass="path" presetSubtype="0" repeatCount="indefinite" fill="hold" grpId="0" nodeType="withEffect">
                                  <p:stCondLst>
                                    <p:cond delay="2000"/>
                                  </p:stCondLst>
                                  <p:childTnLst>
                                    <p:animMotion origin="layout" path="M 2.5E-6 -2.59259E-6 C 0.11523 0.01065 0.20664 -0.01528 0.30169 -0.0125 C 0.39557 -0.00949 0.47864 0.01528 0.56562 0.01736 C 0.65247 0.01945 0.7539 -0.00185 0.82317 -0.00046 C 0.89258 0.00093 0.93854 0.03264 0.98125 0.02616 C 1.02357 0.01945 1.05495 0.01158 1.07903 -0.00046 " pathEditMode="relative" rAng="0" ptsTypes="AAAAAA">
                                      <p:cBhvr>
                                        <p:cTn id="153" dur="3750" fill="hold"/>
                                        <p:tgtEl>
                                          <p:spTgt spid="41"/>
                                        </p:tgtEl>
                                        <p:attrNameLst>
                                          <p:attrName>ppt_x</p:attrName>
                                          <p:attrName>ppt_y</p:attrName>
                                        </p:attrNameLst>
                                      </p:cBhvr>
                                      <p:rCtr x="5394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285525" y="260771"/>
            <a:ext cx="1620957"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混淆矩阵</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D6444B57-CFC3-4651-9E61-11002433F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80" y="1020932"/>
            <a:ext cx="3389724" cy="1622017"/>
          </a:xfrm>
          <a:prstGeom prst="rect">
            <a:avLst/>
          </a:prstGeom>
        </p:spPr>
      </p:pic>
      <p:pic>
        <p:nvPicPr>
          <p:cNvPr id="10" name="图片 9">
            <a:extLst>
              <a:ext uri="{FF2B5EF4-FFF2-40B4-BE49-F238E27FC236}">
                <a16:creationId xmlns:a16="http://schemas.microsoft.com/office/drawing/2014/main" id="{E7731E86-33F1-4849-B617-2331A4F8F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136" y="1020933"/>
            <a:ext cx="3389722" cy="1622016"/>
          </a:xfrm>
          <a:prstGeom prst="rect">
            <a:avLst/>
          </a:prstGeom>
        </p:spPr>
      </p:pic>
      <p:pic>
        <p:nvPicPr>
          <p:cNvPr id="18" name="图片 17">
            <a:extLst>
              <a:ext uri="{FF2B5EF4-FFF2-40B4-BE49-F238E27FC236}">
                <a16:creationId xmlns:a16="http://schemas.microsoft.com/office/drawing/2014/main" id="{7FA51537-27A5-4418-BF2E-5C3870A6E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52" y="3991063"/>
            <a:ext cx="3364955" cy="1610165"/>
          </a:xfrm>
          <a:prstGeom prst="rect">
            <a:avLst/>
          </a:prstGeom>
        </p:spPr>
      </p:pic>
      <p:pic>
        <p:nvPicPr>
          <p:cNvPr id="20" name="图片 19">
            <a:extLst>
              <a:ext uri="{FF2B5EF4-FFF2-40B4-BE49-F238E27FC236}">
                <a16:creationId xmlns:a16="http://schemas.microsoft.com/office/drawing/2014/main" id="{8F013F4D-05F6-453F-BD61-6118BC1BB4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4034" y="3991062"/>
            <a:ext cx="3364955" cy="1610165"/>
          </a:xfrm>
          <a:prstGeom prst="rect">
            <a:avLst/>
          </a:prstGeom>
        </p:spPr>
      </p:pic>
      <p:pic>
        <p:nvPicPr>
          <p:cNvPr id="22" name="图片 21">
            <a:extLst>
              <a:ext uri="{FF2B5EF4-FFF2-40B4-BE49-F238E27FC236}">
                <a16:creationId xmlns:a16="http://schemas.microsoft.com/office/drawing/2014/main" id="{25408DE9-B1F5-443A-92A0-8AA0640605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5908" y="2515795"/>
            <a:ext cx="3389724" cy="1622017"/>
          </a:xfrm>
          <a:prstGeom prst="rect">
            <a:avLst/>
          </a:prstGeom>
        </p:spPr>
      </p:pic>
      <p:sp>
        <p:nvSpPr>
          <p:cNvPr id="23" name="文本框 22">
            <a:extLst>
              <a:ext uri="{FF2B5EF4-FFF2-40B4-BE49-F238E27FC236}">
                <a16:creationId xmlns:a16="http://schemas.microsoft.com/office/drawing/2014/main" id="{967BE9AB-8481-40B6-AC29-51ABC0D0C191}"/>
              </a:ext>
            </a:extLst>
          </p:cNvPr>
          <p:cNvSpPr txBox="1"/>
          <p:nvPr/>
        </p:nvSpPr>
        <p:spPr>
          <a:xfrm>
            <a:off x="852256" y="2929631"/>
            <a:ext cx="3098307" cy="369332"/>
          </a:xfrm>
          <a:prstGeom prst="rect">
            <a:avLst/>
          </a:prstGeom>
          <a:noFill/>
        </p:spPr>
        <p:txBody>
          <a:bodyPr wrap="square" rtlCol="0">
            <a:spAutoFit/>
          </a:bodyPr>
          <a:lstStyle/>
          <a:p>
            <a:pPr algn="ctr"/>
            <a:r>
              <a:rPr lang="zh-CN" altLang="en-US" dirty="0">
                <a:solidFill>
                  <a:schemeClr val="bg1"/>
                </a:solidFill>
              </a:rPr>
              <a:t>逻辑回归</a:t>
            </a:r>
          </a:p>
        </p:txBody>
      </p:sp>
      <p:sp>
        <p:nvSpPr>
          <p:cNvPr id="77" name="文本框 76">
            <a:extLst>
              <a:ext uri="{FF2B5EF4-FFF2-40B4-BE49-F238E27FC236}">
                <a16:creationId xmlns:a16="http://schemas.microsoft.com/office/drawing/2014/main" id="{F0925137-2573-43FF-94C4-619D87F41553}"/>
              </a:ext>
            </a:extLst>
          </p:cNvPr>
          <p:cNvSpPr txBox="1"/>
          <p:nvPr/>
        </p:nvSpPr>
        <p:spPr>
          <a:xfrm>
            <a:off x="8170933" y="3050790"/>
            <a:ext cx="3098307" cy="369332"/>
          </a:xfrm>
          <a:prstGeom prst="rect">
            <a:avLst/>
          </a:prstGeom>
          <a:noFill/>
        </p:spPr>
        <p:txBody>
          <a:bodyPr wrap="square" rtlCol="0">
            <a:spAutoFit/>
          </a:bodyPr>
          <a:lstStyle/>
          <a:p>
            <a:pPr algn="ctr"/>
            <a:r>
              <a:rPr lang="zh-CN" altLang="en-US" dirty="0">
                <a:solidFill>
                  <a:schemeClr val="bg1"/>
                </a:solidFill>
              </a:rPr>
              <a:t>人工神经网络</a:t>
            </a:r>
          </a:p>
        </p:txBody>
      </p:sp>
      <p:sp>
        <p:nvSpPr>
          <p:cNvPr id="78" name="文本框 77">
            <a:extLst>
              <a:ext uri="{FF2B5EF4-FFF2-40B4-BE49-F238E27FC236}">
                <a16:creationId xmlns:a16="http://schemas.microsoft.com/office/drawing/2014/main" id="{C8DAE122-A59E-4B89-A9F7-A47D44EE1DE5}"/>
              </a:ext>
            </a:extLst>
          </p:cNvPr>
          <p:cNvSpPr txBox="1"/>
          <p:nvPr/>
        </p:nvSpPr>
        <p:spPr>
          <a:xfrm>
            <a:off x="905875" y="5837068"/>
            <a:ext cx="3098307" cy="369332"/>
          </a:xfrm>
          <a:prstGeom prst="rect">
            <a:avLst/>
          </a:prstGeom>
          <a:noFill/>
        </p:spPr>
        <p:txBody>
          <a:bodyPr wrap="square" rtlCol="0">
            <a:spAutoFit/>
          </a:bodyPr>
          <a:lstStyle/>
          <a:p>
            <a:pPr algn="ctr"/>
            <a:r>
              <a:rPr lang="en-US" altLang="zh-CN" dirty="0">
                <a:solidFill>
                  <a:schemeClr val="bg1"/>
                </a:solidFill>
              </a:rPr>
              <a:t>KNN</a:t>
            </a:r>
            <a:endParaRPr lang="zh-CN" altLang="en-US" dirty="0">
              <a:solidFill>
                <a:schemeClr val="bg1"/>
              </a:solidFill>
            </a:endParaRPr>
          </a:p>
        </p:txBody>
      </p:sp>
      <p:sp>
        <p:nvSpPr>
          <p:cNvPr id="80" name="文本框 79">
            <a:extLst>
              <a:ext uri="{FF2B5EF4-FFF2-40B4-BE49-F238E27FC236}">
                <a16:creationId xmlns:a16="http://schemas.microsoft.com/office/drawing/2014/main" id="{69FDB565-1868-46E4-93F0-FFAB573E5C19}"/>
              </a:ext>
            </a:extLst>
          </p:cNvPr>
          <p:cNvSpPr txBox="1"/>
          <p:nvPr/>
        </p:nvSpPr>
        <p:spPr>
          <a:xfrm>
            <a:off x="8290843" y="5841507"/>
            <a:ext cx="3098307" cy="369332"/>
          </a:xfrm>
          <a:prstGeom prst="rect">
            <a:avLst/>
          </a:prstGeom>
          <a:noFill/>
        </p:spPr>
        <p:txBody>
          <a:bodyPr wrap="square" rtlCol="0">
            <a:spAutoFit/>
          </a:bodyPr>
          <a:lstStyle/>
          <a:p>
            <a:pPr algn="ctr"/>
            <a:r>
              <a:rPr lang="zh-CN" altLang="en-US" dirty="0">
                <a:solidFill>
                  <a:schemeClr val="bg1"/>
                </a:solidFill>
              </a:rPr>
              <a:t>决策树</a:t>
            </a:r>
          </a:p>
        </p:txBody>
      </p:sp>
      <p:sp>
        <p:nvSpPr>
          <p:cNvPr id="81" name="文本框 80">
            <a:extLst>
              <a:ext uri="{FF2B5EF4-FFF2-40B4-BE49-F238E27FC236}">
                <a16:creationId xmlns:a16="http://schemas.microsoft.com/office/drawing/2014/main" id="{61BC0CBA-4D93-4F88-A84F-1CAD30F51ABF}"/>
              </a:ext>
            </a:extLst>
          </p:cNvPr>
          <p:cNvSpPr txBox="1"/>
          <p:nvPr/>
        </p:nvSpPr>
        <p:spPr>
          <a:xfrm>
            <a:off x="4546846" y="4527612"/>
            <a:ext cx="3098307" cy="369332"/>
          </a:xfrm>
          <a:prstGeom prst="rect">
            <a:avLst/>
          </a:prstGeom>
          <a:noFill/>
        </p:spPr>
        <p:txBody>
          <a:bodyPr wrap="square" rtlCol="0">
            <a:spAutoFit/>
          </a:bodyPr>
          <a:lstStyle/>
          <a:p>
            <a:pPr algn="ctr"/>
            <a:r>
              <a:rPr lang="zh-CN" altLang="en-US" dirty="0">
                <a:solidFill>
                  <a:schemeClr val="bg1"/>
                </a:solidFill>
              </a:rPr>
              <a:t>随机森林</a:t>
            </a:r>
          </a:p>
        </p:txBody>
      </p:sp>
    </p:spTree>
    <p:extLst>
      <p:ext uri="{BB962C8B-B14F-4D97-AF65-F5344CB8AC3E}">
        <p14:creationId xmlns:p14="http://schemas.microsoft.com/office/powerpoint/2010/main" val="156271584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253882" y="260771"/>
            <a:ext cx="1684244" cy="523220"/>
          </a:xfrm>
          <a:prstGeom prst="rect">
            <a:avLst/>
          </a:prstGeom>
          <a:noFill/>
          <a:effectLst/>
        </p:spPr>
        <p:txBody>
          <a:bodyPr wrap="none" rtlCol="0">
            <a:spAutoFit/>
          </a:bodyPr>
          <a:lstStyle/>
          <a:p>
            <a:pPr algn="ctr"/>
            <a:r>
              <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ROC</a:t>
            </a: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曲线</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02670469-6C89-48AD-974F-01DD60F4A17F}"/>
              </a:ext>
            </a:extLst>
          </p:cNvPr>
          <p:cNvGrpSpPr/>
          <p:nvPr/>
        </p:nvGrpSpPr>
        <p:grpSpPr>
          <a:xfrm>
            <a:off x="671033" y="1259425"/>
            <a:ext cx="2193366" cy="461665"/>
            <a:chOff x="6398166" y="2314230"/>
            <a:chExt cx="2193366" cy="461665"/>
          </a:xfrm>
        </p:grpSpPr>
        <p:sp>
          <p:nvSpPr>
            <p:cNvPr id="77" name="文本框 76">
              <a:extLst>
                <a:ext uri="{FF2B5EF4-FFF2-40B4-BE49-F238E27FC236}">
                  <a16:creationId xmlns:a16="http://schemas.microsoft.com/office/drawing/2014/main" id="{584E90D5-7064-4D20-B3BC-C9588623CA02}"/>
                </a:ext>
              </a:extLst>
            </p:cNvPr>
            <p:cNvSpPr txBox="1"/>
            <p:nvPr/>
          </p:nvSpPr>
          <p:spPr>
            <a:xfrm>
              <a:off x="6831242" y="2314230"/>
              <a:ext cx="1760290" cy="461665"/>
            </a:xfrm>
            <a:prstGeom prst="rect">
              <a:avLst/>
            </a:prstGeom>
            <a:noFill/>
          </p:spPr>
          <p:txBody>
            <a:bodyPr wrap="none" rtlCol="0">
              <a:spAutoFit/>
            </a:bodyPr>
            <a:lstStyle/>
            <a:p>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什么是</a:t>
              </a:r>
              <a:r>
                <a:rPr lang="en-US" altLang="zh-CN"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ROC</a:t>
              </a:r>
              <a:endPar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78" name="椭圆 77">
              <a:extLst>
                <a:ext uri="{FF2B5EF4-FFF2-40B4-BE49-F238E27FC236}">
                  <a16:creationId xmlns:a16="http://schemas.microsoft.com/office/drawing/2014/main" id="{531B32A6-97F0-4634-B45E-D0A63DB9418F}"/>
                </a:ext>
              </a:extLst>
            </p:cNvPr>
            <p:cNvSpPr>
              <a:spLocks noChangeAspect="1"/>
            </p:cNvSpPr>
            <p:nvPr/>
          </p:nvSpPr>
          <p:spPr>
            <a:xfrm>
              <a:off x="6398166" y="245506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8FA9B69-634E-44BF-91FF-494BDB4E73DD}"/>
              </a:ext>
            </a:extLst>
          </p:cNvPr>
          <p:cNvSpPr txBox="1"/>
          <p:nvPr/>
        </p:nvSpPr>
        <p:spPr>
          <a:xfrm>
            <a:off x="761033" y="1864311"/>
            <a:ext cx="10167379" cy="1477328"/>
          </a:xfrm>
          <a:prstGeom prst="rect">
            <a:avLst/>
          </a:prstGeom>
          <a:noFill/>
        </p:spPr>
        <p:txBody>
          <a:bodyPr wrap="square" rtlCol="0">
            <a:spAutoFit/>
          </a:bodyPr>
          <a:lstStyle/>
          <a:p>
            <a:r>
              <a:rPr lang="zh-CN" altLang="en-US" b="0" i="0" dirty="0">
                <a:solidFill>
                  <a:schemeClr val="bg1"/>
                </a:solidFill>
                <a:effectLst/>
                <a:latin typeface="arial" panose="020B0604020202020204" pitchFamily="34" charset="0"/>
              </a:rPr>
              <a:t>接受者操作特性曲线（</a:t>
            </a:r>
            <a:r>
              <a:rPr lang="en-US" altLang="zh-CN" b="0" i="0" dirty="0">
                <a:solidFill>
                  <a:schemeClr val="bg1"/>
                </a:solidFill>
                <a:effectLst/>
                <a:latin typeface="arial" panose="020B0604020202020204" pitchFamily="34" charset="0"/>
              </a:rPr>
              <a:t>receiver operating characteristic curve</a:t>
            </a:r>
            <a:r>
              <a:rPr lang="zh-CN" altLang="en-US" b="0" i="0" dirty="0">
                <a:solidFill>
                  <a:schemeClr val="bg1"/>
                </a:solidFill>
                <a:effectLst/>
                <a:latin typeface="arial" panose="020B0604020202020204" pitchFamily="34" charset="0"/>
              </a:rPr>
              <a:t>，简称</a:t>
            </a:r>
            <a:r>
              <a:rPr lang="en-US" altLang="zh-CN" b="0" i="0" u="none" strike="noStrike" dirty="0">
                <a:solidFill>
                  <a:srgbClr val="0563C1"/>
                </a:solidFill>
                <a:effectLst/>
                <a:latin typeface="arial" panose="020B0604020202020204" pitchFamily="34" charset="0"/>
                <a:hlinkClick r:id="rId3">
                  <a:extLst>
                    <a:ext uri="{A12FA001-AC4F-418D-AE19-62706E023703}">
                      <ahyp:hlinkClr xmlns:ahyp="http://schemas.microsoft.com/office/drawing/2018/hyperlinkcolor" val="tx"/>
                    </a:ext>
                  </a:extLst>
                </a:hlinkClick>
              </a:rPr>
              <a:t>ROC</a:t>
            </a:r>
            <a:r>
              <a:rPr lang="zh-CN" altLang="en-US" b="0" i="0" u="none" strike="noStrike" dirty="0">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曲线</a:t>
            </a:r>
            <a:r>
              <a:rPr lang="zh-CN" altLang="en-US" b="0" i="0" dirty="0">
                <a:solidFill>
                  <a:schemeClr val="bg1"/>
                </a:solidFill>
                <a:effectLst/>
                <a:latin typeface="arial" panose="020B0604020202020204" pitchFamily="34" charset="0"/>
              </a:rPr>
              <a:t>），又称为感受性曲线（</a:t>
            </a:r>
            <a:r>
              <a:rPr lang="en-US" altLang="zh-CN" b="0" i="0" dirty="0">
                <a:solidFill>
                  <a:schemeClr val="bg1"/>
                </a:solidFill>
                <a:effectLst/>
                <a:latin typeface="arial" panose="020B0604020202020204" pitchFamily="34" charset="0"/>
              </a:rPr>
              <a:t>sensitivity curve</a:t>
            </a:r>
            <a:r>
              <a:rPr lang="zh-CN" altLang="en-US" b="0" i="0" dirty="0">
                <a:solidFill>
                  <a:schemeClr val="bg1"/>
                </a:solidFill>
                <a:effectLst/>
                <a:latin typeface="arial" panose="020B0604020202020204" pitchFamily="34" charset="0"/>
              </a:rPr>
              <a:t>）。得此名的原因在于曲线上各点反映着相同的感受性，它们都是对同一信号刺激的反应，只不过是在几种不同的判定标准下所得的结果而已。接受者操作特性曲线就是以虚惊概率为横轴，击中概率为纵轴所组成的坐标图，和被试在特定刺激条件下由于采用不同的判断标准得出的不同结果画出的曲线</a:t>
            </a:r>
            <a:r>
              <a:rPr lang="zh-CN" altLang="en-US" b="0" i="0" baseline="30000" dirty="0">
                <a:solidFill>
                  <a:schemeClr val="bg1"/>
                </a:solidFill>
                <a:effectLst/>
                <a:latin typeface="arial" panose="020B0604020202020204" pitchFamily="34" charset="0"/>
              </a:rPr>
              <a:t> </a:t>
            </a:r>
            <a:r>
              <a:rPr lang="zh-CN" altLang="en-US" b="0" i="0" dirty="0">
                <a:solidFill>
                  <a:schemeClr val="bg1"/>
                </a:solidFill>
                <a:effectLst/>
                <a:latin typeface="arial" panose="020B0604020202020204" pitchFamily="34" charset="0"/>
              </a:rPr>
              <a:t>。</a:t>
            </a:r>
            <a:endParaRPr lang="zh-CN" altLang="en-US" dirty="0">
              <a:solidFill>
                <a:schemeClr val="bg1"/>
              </a:solidFill>
            </a:endParaRPr>
          </a:p>
        </p:txBody>
      </p:sp>
    </p:spTree>
    <p:extLst>
      <p:ext uri="{BB962C8B-B14F-4D97-AF65-F5344CB8AC3E}">
        <p14:creationId xmlns:p14="http://schemas.microsoft.com/office/powerpoint/2010/main" val="403443335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iterate type="lt">
                                    <p:tmPct val="10000"/>
                                  </p:iterate>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strVal val="#ppt_w+.3"/>
                                          </p:val>
                                        </p:tav>
                                        <p:tav tm="100000">
                                          <p:val>
                                            <p:strVal val="#ppt_w"/>
                                          </p:val>
                                        </p:tav>
                                      </p:tavLst>
                                    </p:anim>
                                    <p:anim calcmode="lin" valueType="num">
                                      <p:cBhvr>
                                        <p:cTn id="8" dur="500" fill="hold"/>
                                        <p:tgtEl>
                                          <p:spTgt spid="56"/>
                                        </p:tgtEl>
                                        <p:attrNameLst>
                                          <p:attrName>ppt_h</p:attrName>
                                        </p:attrNameLst>
                                      </p:cBhvr>
                                      <p:tavLst>
                                        <p:tav tm="0">
                                          <p:val>
                                            <p:strVal val="#ppt_h"/>
                                          </p:val>
                                        </p:tav>
                                        <p:tav tm="100000">
                                          <p:val>
                                            <p:strVal val="#ppt_h"/>
                                          </p:val>
                                        </p:tav>
                                      </p:tavLst>
                                    </p:anim>
                                    <p:animEffect transition="in" filter="fade">
                                      <p:cBhvr>
                                        <p:cTn id="9" dur="500"/>
                                        <p:tgtEl>
                                          <p:spTgt spid="56"/>
                                        </p:tgtEl>
                                      </p:cBhvr>
                                    </p:animEffect>
                                  </p:childTnLst>
                                </p:cTn>
                              </p:par>
                              <p:par>
                                <p:cTn id="10" presetID="42" presetClass="path" presetSubtype="0" accel="50000" decel="50000" fill="hold" nodeType="withEffect">
                                  <p:stCondLst>
                                    <p:cond delay="0"/>
                                  </p:stCondLst>
                                  <p:iterate type="lt">
                                    <p:tmPct val="10000"/>
                                  </p:iterate>
                                  <p:childTnLst>
                                    <p:animMotion origin="layout" path="M 0 0.05741 L 0 -0.02801 " pathEditMode="relative" rAng="0" ptsTypes="AA">
                                      <p:cBhvr>
                                        <p:cTn id="11" dur="500" fill="hold"/>
                                        <p:tgtEl>
                                          <p:spTgt spid="56"/>
                                        </p:tgtEl>
                                        <p:attrNameLst>
                                          <p:attrName>ppt_x</p:attrName>
                                          <p:attrName>ppt_y</p:attrName>
                                        </p:attrNameLst>
                                      </p:cBhvr>
                                      <p:rCtr x="0" y="-4282"/>
                                    </p:animMotion>
                                  </p:childTnLst>
                                </p:cTn>
                              </p:par>
                              <p:par>
                                <p:cTn id="12" presetID="42" presetClass="path" presetSubtype="0" accel="50000" decel="50000" fill="hold" nodeType="withEffect">
                                  <p:stCondLst>
                                    <p:cond delay="0"/>
                                  </p:stCondLst>
                                  <p:iterate type="lt">
                                    <p:tmPct val="10000"/>
                                  </p:iterate>
                                  <p:childTnLst>
                                    <p:animMotion origin="layout" path="M 0 -0.02801 L 8.33333E-7 2.22222E-6 " pathEditMode="relative" rAng="0" ptsTypes="AA">
                                      <p:cBhvr>
                                        <p:cTn id="13" dur="500" fill="hold"/>
                                        <p:tgtEl>
                                          <p:spTgt spid="56"/>
                                        </p:tgtEl>
                                        <p:attrNameLst>
                                          <p:attrName>ppt_x</p:attrName>
                                          <p:attrName>ppt_y</p:attrName>
                                        </p:attrNameLst>
                                      </p:cBhvr>
                                      <p:rCtr x="-26"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253884" y="260771"/>
            <a:ext cx="1684244" cy="523220"/>
          </a:xfrm>
          <a:prstGeom prst="rect">
            <a:avLst/>
          </a:prstGeom>
          <a:noFill/>
          <a:effectLst/>
        </p:spPr>
        <p:txBody>
          <a:bodyPr wrap="none" rtlCol="0">
            <a:spAutoFit/>
          </a:bodyPr>
          <a:lstStyle/>
          <a:p>
            <a:pPr algn="ctr"/>
            <a:r>
              <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ROC</a:t>
            </a: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曲线</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E8D1728-6910-43B3-B69B-86AE68D520B3}"/>
              </a:ext>
            </a:extLst>
          </p:cNvPr>
          <p:cNvSpPr/>
          <p:nvPr/>
        </p:nvSpPr>
        <p:spPr>
          <a:xfrm>
            <a:off x="1512307" y="1118590"/>
            <a:ext cx="9028590" cy="5361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571CD1A-A84D-4CE8-8425-EBCD512D2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591" y="1281881"/>
            <a:ext cx="6820022" cy="5037847"/>
          </a:xfrm>
          <a:prstGeom prst="rect">
            <a:avLst/>
          </a:prstGeom>
        </p:spPr>
      </p:pic>
      <p:pic>
        <p:nvPicPr>
          <p:cNvPr id="3" name="图片 2">
            <a:extLst>
              <a:ext uri="{FF2B5EF4-FFF2-40B4-BE49-F238E27FC236}">
                <a16:creationId xmlns:a16="http://schemas.microsoft.com/office/drawing/2014/main" id="{87599379-1E1F-407D-8E6A-830DD895E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1395" y="4700074"/>
            <a:ext cx="2578233" cy="1346269"/>
          </a:xfrm>
          <a:prstGeom prst="rect">
            <a:avLst/>
          </a:prstGeom>
        </p:spPr>
      </p:pic>
    </p:spTree>
    <p:extLst>
      <p:ext uri="{BB962C8B-B14F-4D97-AF65-F5344CB8AC3E}">
        <p14:creationId xmlns:p14="http://schemas.microsoft.com/office/powerpoint/2010/main" val="116852931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416651" y="2647802"/>
            <a:ext cx="2877839" cy="769441"/>
          </a:xfrm>
          <a:prstGeom prst="rect">
            <a:avLst/>
          </a:prstGeom>
          <a:noFill/>
          <a:effectLst/>
        </p:spPr>
        <p:txBody>
          <a:bodyPr wrap="none" rtlCol="0">
            <a:spAutoFit/>
          </a:bodyPr>
          <a:lstStyle/>
          <a:p>
            <a:r>
              <a:rPr lang="en-US" altLang="zh-CN" sz="44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PART   04</a:t>
            </a:r>
            <a:endParaRPr lang="en-US" altLang="zh-CN" sz="36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810537" y="3276307"/>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6416651" y="3521895"/>
            <a:ext cx="3932487" cy="523220"/>
          </a:xfrm>
          <a:prstGeom prst="rect">
            <a:avLst/>
          </a:prstGeom>
          <a:noFill/>
          <a:effectLst/>
        </p:spPr>
        <p:txBody>
          <a:bodyPr wrap="none" rtlCol="0">
            <a:spAutoFit/>
          </a:bodyPr>
          <a:lstStyle/>
          <a:p>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递归特征消除</a:t>
            </a:r>
            <a:r>
              <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a:t>
            </a: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模型优化</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p:cNvSpPr/>
          <p:nvPr/>
        </p:nvSpPr>
        <p:spPr>
          <a:xfrm>
            <a:off x="7527036" y="5665375"/>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37972" y="3133444"/>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893822" y="4356386"/>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69114" y="4823850"/>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291702" y="5120856"/>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267428" y="3665824"/>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362259" y="5984367"/>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479360" y="647649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92707" y="4326436"/>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228493" y="5194930"/>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745768" y="3950897"/>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764110" y="4018311"/>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71823" y="5191617"/>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043549" y="6260710"/>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43155" y="5578878"/>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360631" y="5537604"/>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511582" y="1174121"/>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476893" y="1642565"/>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64643" y="798582"/>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382985" y="865996"/>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277123" y="1639252"/>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77074" y="2174945"/>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375755" y="149311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522306" y="1985239"/>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6347133"/>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10" presetClass="entr" presetSubtype="0" fill="hold" grpId="1"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par>
                                <p:cTn id="37" presetID="0" presetClass="path" presetSubtype="0" repeatCount="indefinite" fill="hold" grpId="0" nodeType="withEffect">
                                  <p:stCondLst>
                                    <p:cond delay="0"/>
                                  </p:stCondLst>
                                  <p:childTnLst>
                                    <p:animMotion origin="layout" path="M -2.5E-6 0 C 0.18282 0.00093 0.1961 0.12685 0.29584 0.12361 C 0.39545 0.11968 0.51576 0.03519 0.60339 0.02708 C 0.69089 0.01921 0.75847 0.07384 0.82097 0.07546 C 0.8836 0.07731 0.93672 0.04444 0.97917 0.03796 C 1.02201 0.03125 1.05065 0.03819 1.07982 0.04468 " pathEditMode="relative" rAng="0" ptsTypes="AAAAAA">
                                      <p:cBhvr>
                                        <p:cTn id="38" dur="4000" fill="hold"/>
                                        <p:tgtEl>
                                          <p:spTgt spid="13"/>
                                        </p:tgtEl>
                                        <p:attrNameLst>
                                          <p:attrName>ppt_x</p:attrName>
                                          <p:attrName>ppt_y</p:attrName>
                                        </p:attrNameLst>
                                      </p:cBhvr>
                                      <p:rCtr x="53984" y="6181"/>
                                    </p:animMotion>
                                  </p:childTnLst>
                                </p:cTn>
                              </p:par>
                              <p:par>
                                <p:cTn id="39" presetID="10" presetClass="entr" presetSubtype="0" fill="hold" grpId="1" nodeType="withEffect">
                                  <p:stCondLst>
                                    <p:cond delay="2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0" presetClass="path" presetSubtype="0" repeatCount="indefinite" fill="hold" grpId="0" nodeType="withEffect">
                                  <p:stCondLst>
                                    <p:cond delay="250"/>
                                  </p:stCondLst>
                                  <p:childTnLst>
                                    <p:animMotion origin="layout" path="M 4.79167E-6 2.96296E-6 C 0.08945 -0.00973 0.21015 -0.03195 0.30989 -0.02223 C 0.40911 -0.01297 0.50976 0.05115 0.59648 0.0574 C 0.68307 0.06365 0.76419 0.01551 0.82955 0.01481 C 0.89505 0.01412 0.94713 0.05949 0.98971 0.05324 C 1.03216 0.04629 1.0513 0.0419 1.08059 0.03657 " pathEditMode="relative" rAng="0" ptsTypes="AAAAAA">
                                      <p:cBhvr>
                                        <p:cTn id="43" dur="4000" fill="hold"/>
                                        <p:tgtEl>
                                          <p:spTgt spid="14"/>
                                        </p:tgtEl>
                                        <p:attrNameLst>
                                          <p:attrName>ppt_x</p:attrName>
                                          <p:attrName>ppt_y</p:attrName>
                                        </p:attrNameLst>
                                      </p:cBhvr>
                                      <p:rCtr x="54023" y="1644"/>
                                    </p:animMotion>
                                  </p:childTnLst>
                                </p:cTn>
                              </p:par>
                              <p:par>
                                <p:cTn id="44" presetID="10" presetClass="entr" presetSubtype="0" fill="hold" grpId="1" nodeType="with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50"/>
                                        <p:tgtEl>
                                          <p:spTgt spid="15"/>
                                        </p:tgtEl>
                                      </p:cBhvr>
                                    </p:animEffect>
                                  </p:childTnLst>
                                </p:cTn>
                              </p:par>
                              <p:par>
                                <p:cTn id="47" presetID="0" presetClass="path" presetSubtype="0" repeatCount="indefinite" fill="hold" grpId="0" nodeType="withEffect">
                                  <p:stCondLst>
                                    <p:cond delay="500"/>
                                  </p:stCondLst>
                                  <p:childTnLst>
                                    <p:animMotion origin="layout" path="M -2.5E-6 -4.44444E-6 C 0.11524 0.01042 0.20157 -0.08055 0.30287 -0.07685 C 0.4043 -0.07314 0.51914 0.01112 0.60782 0.02362 C 0.69636 0.03565 0.77227 -0.00439 0.83451 -0.0037 C 0.89675 -0.00347 0.93854 0.03241 0.98125 0.02639 C 1.02357 0.01945 1.05495 0.01135 1.07904 -0.00069 " pathEditMode="relative" rAng="0" ptsTypes="AAAAAA">
                                      <p:cBhvr>
                                        <p:cTn id="48" dur="4000" fill="hold"/>
                                        <p:tgtEl>
                                          <p:spTgt spid="15"/>
                                        </p:tgtEl>
                                        <p:attrNameLst>
                                          <p:attrName>ppt_x</p:attrName>
                                          <p:attrName>ppt_y</p:attrName>
                                        </p:attrNameLst>
                                      </p:cBhvr>
                                      <p:rCtr x="53945" y="-2523"/>
                                    </p:animMotion>
                                  </p:childTnLst>
                                </p:cTn>
                              </p:par>
                              <p:par>
                                <p:cTn id="49" presetID="10" presetClass="entr" presetSubtype="0" fill="hold" grpId="1" nodeType="withEffect">
                                  <p:stCondLst>
                                    <p:cond delay="75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250"/>
                                        <p:tgtEl>
                                          <p:spTgt spid="16"/>
                                        </p:tgtEl>
                                      </p:cBhvr>
                                    </p:animEffect>
                                  </p:childTnLst>
                                </p:cTn>
                              </p:par>
                              <p:par>
                                <p:cTn id="52" presetID="0" presetClass="path" presetSubtype="0" repeatCount="indefinite" fill="hold" grpId="0" nodeType="withEffect">
                                  <p:stCondLst>
                                    <p:cond delay="750"/>
                                  </p:stCondLst>
                                  <p:childTnLst>
                                    <p:animMotion origin="layout" path="M 1.04167E-6 1.11111E-6 C 0.21419 0.00602 0.22213 0.07685 0.32669 0.08032 C 0.43125 0.08403 0.53607 0.02153 0.62708 0.02083 C 0.7181 0.02014 0.81016 0.07407 0.87318 0.07569 C 0.9362 0.07755 0.96471 0.03217 1.00495 0.03171 C 1.04466 0.03125 1.08086 0.04792 1.10872 0.05602 " pathEditMode="relative" rAng="0" ptsTypes="AAAAAA">
                                      <p:cBhvr>
                                        <p:cTn id="53" dur="4000" fill="hold"/>
                                        <p:tgtEl>
                                          <p:spTgt spid="16"/>
                                        </p:tgtEl>
                                        <p:attrNameLst>
                                          <p:attrName>ppt_x</p:attrName>
                                          <p:attrName>ppt_y</p:attrName>
                                        </p:attrNameLst>
                                      </p:cBhvr>
                                      <p:rCtr x="55430" y="4005"/>
                                    </p:animMotion>
                                  </p:childTnLst>
                                </p:cTn>
                              </p:par>
                              <p:par>
                                <p:cTn id="54" presetID="10" presetClass="entr" presetSubtype="0" fill="hold" grpId="1" nodeType="withEffect">
                                  <p:stCondLst>
                                    <p:cond delay="10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250"/>
                                        <p:tgtEl>
                                          <p:spTgt spid="17"/>
                                        </p:tgtEl>
                                      </p:cBhvr>
                                    </p:animEffect>
                                  </p:childTnLst>
                                </p:cTn>
                              </p:par>
                              <p:par>
                                <p:cTn id="57" presetID="0" presetClass="path" presetSubtype="0" repeatCount="indefinite" fill="hold" grpId="0" nodeType="withEffect">
                                  <p:stCondLst>
                                    <p:cond delay="1000"/>
                                  </p:stCondLst>
                                  <p:childTnLst>
                                    <p:animMotion origin="layout" path="M -1.45833E-6 2.96296E-6 C 0.20586 0.03588 0.26133 0.1199 0.34857 0.12037 C 0.43568 0.12037 0.51576 0.09143 0.55612 0.07523 C 0.59649 0.05879 0.64649 0.03588 0.70755 0.03611 C 0.76823 0.0368 0.88099 0.07801 0.92123 0.07731 C 0.96081 0.07708 1.07357 0.07569 1.10873 0.05555 " pathEditMode="relative" rAng="0" ptsTypes="AAAAAA">
                                      <p:cBhvr>
                                        <p:cTn id="58" dur="3750" fill="hold"/>
                                        <p:tgtEl>
                                          <p:spTgt spid="17"/>
                                        </p:tgtEl>
                                        <p:attrNameLst>
                                          <p:attrName>ppt_x</p:attrName>
                                          <p:attrName>ppt_y</p:attrName>
                                        </p:attrNameLst>
                                      </p:cBhvr>
                                      <p:rCtr x="55430" y="6019"/>
                                    </p:animMotion>
                                  </p:childTnLst>
                                </p:cTn>
                              </p:par>
                              <p:par>
                                <p:cTn id="59" presetID="10" presetClass="entr" presetSubtype="0" fill="hold" grpId="1" nodeType="withEffect">
                                  <p:stCondLst>
                                    <p:cond delay="125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50"/>
                                        <p:tgtEl>
                                          <p:spTgt spid="19"/>
                                        </p:tgtEl>
                                      </p:cBhvr>
                                    </p:animEffect>
                                  </p:childTnLst>
                                </p:cTn>
                              </p:par>
                              <p:par>
                                <p:cTn id="62" presetID="0" presetClass="path" presetSubtype="0" repeatCount="indefinite" fill="hold" grpId="0" nodeType="withEffect">
                                  <p:stCondLst>
                                    <p:cond delay="1250"/>
                                  </p:stCondLst>
                                  <p:childTnLst>
                                    <p:animMotion origin="layout" path="M 8.33333E-7 0 C 0.10208 -0.0206 0.21654 -0.05046 0.30768 -0.04329 C 0.39909 -0.03565 0.46875 0.03704 0.54713 0.04468 C 0.62565 0.05231 0.70755 0.00208 0.77799 0.00255 C 0.84831 0.00278 0.92682 0.05394 0.96953 0.04745 C 1.01185 0.04097 1.06172 0.03079 1.08607 0.01875 " pathEditMode="relative" rAng="0" ptsTypes="AAAAAA">
                                      <p:cBhvr>
                                        <p:cTn id="63" dur="3750" fill="hold"/>
                                        <p:tgtEl>
                                          <p:spTgt spid="19"/>
                                        </p:tgtEl>
                                        <p:attrNameLst>
                                          <p:attrName>ppt_x</p:attrName>
                                          <p:attrName>ppt_y</p:attrName>
                                        </p:attrNameLst>
                                      </p:cBhvr>
                                      <p:rCtr x="54297" y="162"/>
                                    </p:animMotion>
                                  </p:childTnLst>
                                </p:cTn>
                              </p:par>
                              <p:par>
                                <p:cTn id="64" presetID="10" presetClass="entr" presetSubtype="0" fill="hold" grpId="1" nodeType="withEffect">
                                  <p:stCondLst>
                                    <p:cond delay="15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250"/>
                                        <p:tgtEl>
                                          <p:spTgt spid="22"/>
                                        </p:tgtEl>
                                      </p:cBhvr>
                                    </p:animEffect>
                                  </p:childTnLst>
                                </p:cTn>
                              </p:par>
                              <p:par>
                                <p:cTn id="67" presetID="0" presetClass="path" presetSubtype="0" repeatCount="indefinite" fill="hold" grpId="0" nodeType="withEffect">
                                  <p:stCondLst>
                                    <p:cond delay="1500"/>
                                  </p:stCondLst>
                                  <p:childTnLst>
                                    <p:animMotion origin="layout" path="M 4.79167E-6 -4.44444E-6 C 0.08945 -0.00949 0.23541 0.11343 0.33333 0.11482 C 0.43125 0.11598 0.52265 0.01158 0.5875 0.0088 C 0.65234 0.00556 0.71289 0.05764 0.77942 0.06158 C 0.84557 0.06528 0.94322 0.03843 0.9858 0.03195 C 1.02825 0.02524 1.0513 0.0419 1.08059 0.03681 " pathEditMode="relative" rAng="0" ptsTypes="AAAAAA">
                                      <p:cBhvr>
                                        <p:cTn id="68" dur="3750" fill="hold"/>
                                        <p:tgtEl>
                                          <p:spTgt spid="22"/>
                                        </p:tgtEl>
                                        <p:attrNameLst>
                                          <p:attrName>ppt_x</p:attrName>
                                          <p:attrName>ppt_y</p:attrName>
                                        </p:attrNameLst>
                                      </p:cBhvr>
                                      <p:rCtr x="54023" y="5694"/>
                                    </p:animMotion>
                                  </p:childTnLst>
                                </p:cTn>
                              </p:par>
                              <p:par>
                                <p:cTn id="69" presetID="10" presetClass="entr" presetSubtype="0" fill="hold" grpId="1" nodeType="withEffect">
                                  <p:stCondLst>
                                    <p:cond delay="175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250"/>
                                        <p:tgtEl>
                                          <p:spTgt spid="24"/>
                                        </p:tgtEl>
                                      </p:cBhvr>
                                    </p:animEffect>
                                  </p:childTnLst>
                                </p:cTn>
                              </p:par>
                              <p:par>
                                <p:cTn id="72" presetID="0" presetClass="path" presetSubtype="0" repeatCount="indefinite" fill="hold" grpId="0" nodeType="withEffect">
                                  <p:stCondLst>
                                    <p:cond delay="1750"/>
                                  </p:stCondLst>
                                  <p:childTnLst>
                                    <p:animMotion origin="layout" path="M 3.125E-6 -3.7037E-6 C 0.11523 0.01065 0.20664 -0.01527 0.30169 -0.0125 C 0.39557 -0.00949 0.47864 0.01528 0.56562 0.01736 C 0.65247 0.01945 0.7539 -0.00185 0.82317 -0.00046 C 0.89258 0.00093 0.93854 0.03264 0.98125 0.02616 C 1.02356 0.01945 1.05494 0.01158 1.07903 -0.00046 " pathEditMode="relative" rAng="0" ptsTypes="AAAAAA">
                                      <p:cBhvr>
                                        <p:cTn id="73" dur="3750" fill="hold"/>
                                        <p:tgtEl>
                                          <p:spTgt spid="24"/>
                                        </p:tgtEl>
                                        <p:attrNameLst>
                                          <p:attrName>ppt_x</p:attrName>
                                          <p:attrName>ppt_y</p:attrName>
                                        </p:attrNameLst>
                                      </p:cBhvr>
                                      <p:rCtr x="53945" y="694"/>
                                    </p:animMotion>
                                  </p:childTnLst>
                                </p:cTn>
                              </p:par>
                              <p:par>
                                <p:cTn id="74" presetID="10" presetClass="entr" presetSubtype="0" fill="hold" grpId="1" nodeType="withEffect">
                                  <p:stCondLst>
                                    <p:cond delay="20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250"/>
                                        <p:tgtEl>
                                          <p:spTgt spid="25"/>
                                        </p:tgtEl>
                                      </p:cBhvr>
                                    </p:animEffect>
                                  </p:childTnLst>
                                </p:cTn>
                              </p:par>
                              <p:par>
                                <p:cTn id="77" presetID="0" presetClass="path" presetSubtype="0" repeatCount="indefinite" fill="hold" grpId="0" nodeType="withEffect">
                                  <p:stCondLst>
                                    <p:cond delay="2000"/>
                                  </p:stCondLst>
                                  <p:childTnLst>
                                    <p:animMotion origin="layout" path="M -4.375E-6 -1.11111E-6 C 0.18282 0.00093 0.1961 0.12685 0.29584 0.12361 C 0.39545 0.11968 0.51576 0.03519 0.60339 0.02708 C 0.69089 0.01921 0.75847 0.07384 0.82097 0.07546 C 0.8836 0.07732 0.93672 0.04445 0.97917 0.03796 C 1.02201 0.03125 1.05066 0.0382 1.07982 0.04468 " pathEditMode="relative" rAng="0" ptsTypes="AAAAAA">
                                      <p:cBhvr>
                                        <p:cTn id="78" dur="3750" fill="hold"/>
                                        <p:tgtEl>
                                          <p:spTgt spid="25"/>
                                        </p:tgtEl>
                                        <p:attrNameLst>
                                          <p:attrName>ppt_x</p:attrName>
                                          <p:attrName>ppt_y</p:attrName>
                                        </p:attrNameLst>
                                      </p:cBhvr>
                                      <p:rCtr x="53984" y="6181"/>
                                    </p:animMotion>
                                  </p:childTnLst>
                                </p:cTn>
                              </p:par>
                              <p:par>
                                <p:cTn id="79" presetID="10" presetClass="entr" presetSubtype="0" fill="hold" grpId="1" nodeType="withEffect">
                                  <p:stCondLst>
                                    <p:cond delay="225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250"/>
                                        <p:tgtEl>
                                          <p:spTgt spid="26"/>
                                        </p:tgtEl>
                                      </p:cBhvr>
                                    </p:animEffect>
                                  </p:childTnLst>
                                </p:cTn>
                              </p:par>
                              <p:par>
                                <p:cTn id="82" presetID="0" presetClass="path" presetSubtype="0" repeatCount="indefinite" fill="hold" grpId="0" nodeType="withEffect">
                                  <p:stCondLst>
                                    <p:cond delay="2250"/>
                                  </p:stCondLst>
                                  <p:childTnLst>
                                    <p:animMotion origin="layout" path="M 4.16667E-7 -1.48148E-6 C 0.08945 -0.00972 0.21016 -0.03194 0.3099 -0.02222 C 0.40911 -0.01296 0.50977 0.05116 0.59648 0.05741 C 0.68307 0.06366 0.76419 0.01551 0.82956 0.01482 C 0.89505 0.01412 0.94714 0.05949 0.98971 0.05324 C 1.03216 0.0463 1.0513 0.0419 1.0806 0.03658 " pathEditMode="relative" rAng="0" ptsTypes="AAAAAA">
                                      <p:cBhvr>
                                        <p:cTn id="83" dur="3750" fill="hold"/>
                                        <p:tgtEl>
                                          <p:spTgt spid="26"/>
                                        </p:tgtEl>
                                        <p:attrNameLst>
                                          <p:attrName>ppt_x</p:attrName>
                                          <p:attrName>ppt_y</p:attrName>
                                        </p:attrNameLst>
                                      </p:cBhvr>
                                      <p:rCtr x="54023" y="1644"/>
                                    </p:animMotion>
                                  </p:childTnLst>
                                </p:cTn>
                              </p:par>
                              <p:par>
                                <p:cTn id="84" presetID="10" presetClass="entr" presetSubtype="0" fill="hold" grpId="1" nodeType="withEffect">
                                  <p:stCondLst>
                                    <p:cond delay="250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250"/>
                                        <p:tgtEl>
                                          <p:spTgt spid="27"/>
                                        </p:tgtEl>
                                      </p:cBhvr>
                                    </p:animEffect>
                                  </p:childTnLst>
                                </p:cTn>
                              </p:par>
                              <p:par>
                                <p:cTn id="87" presetID="0" presetClass="path" presetSubtype="0" repeatCount="indefinite" fill="hold" grpId="0" nodeType="withEffect">
                                  <p:stCondLst>
                                    <p:cond delay="2500"/>
                                  </p:stCondLst>
                                  <p:childTnLst>
                                    <p:animMotion origin="layout" path="M -3.125E-6 3.33333E-6 C 0.11524 0.01041 0.20157 -0.08056 0.30287 -0.07686 C 0.4043 -0.07315 0.51914 0.01111 0.60782 0.02361 C 0.69636 0.03564 0.77227 -0.0044 0.83451 -0.00371 C 0.89675 -0.00348 0.93854 0.0324 0.98125 0.02639 C 1.02357 0.01944 1.05495 0.01134 1.07904 -0.0007 " pathEditMode="relative" rAng="0" ptsTypes="AAAAAA">
                                      <p:cBhvr>
                                        <p:cTn id="88" dur="3750" fill="hold"/>
                                        <p:tgtEl>
                                          <p:spTgt spid="27"/>
                                        </p:tgtEl>
                                        <p:attrNameLst>
                                          <p:attrName>ppt_x</p:attrName>
                                          <p:attrName>ppt_y</p:attrName>
                                        </p:attrNameLst>
                                      </p:cBhvr>
                                      <p:rCtr x="53945" y="-2523"/>
                                    </p:animMotion>
                                  </p:childTnLst>
                                </p:cTn>
                              </p:par>
                              <p:par>
                                <p:cTn id="89" presetID="10" presetClass="entr" presetSubtype="0" fill="hold" grpId="1" nodeType="withEffect">
                                  <p:stCondLst>
                                    <p:cond delay="275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250"/>
                                        <p:tgtEl>
                                          <p:spTgt spid="29"/>
                                        </p:tgtEl>
                                      </p:cBhvr>
                                    </p:animEffect>
                                  </p:childTnLst>
                                </p:cTn>
                              </p:par>
                              <p:par>
                                <p:cTn id="92" presetID="0" presetClass="path" presetSubtype="0" repeatCount="indefinite" fill="hold" grpId="0" nodeType="withEffect">
                                  <p:stCondLst>
                                    <p:cond delay="2750"/>
                                  </p:stCondLst>
                                  <p:childTnLst>
                                    <p:animMotion origin="layout" path="M -2.08333E-6 3.7037E-6 C 0.21419 0.00601 0.22214 0.07685 0.32669 0.08032 C 0.43125 0.08402 0.53607 0.02152 0.62709 0.02083 C 0.7181 0.02014 0.81016 0.07407 0.87318 0.07569 C 0.9362 0.07754 0.96472 0.03217 1.00495 0.03171 C 1.04466 0.03125 1.08086 0.04791 1.10873 0.05601 " pathEditMode="relative" rAng="0" ptsTypes="AAAAAA">
                                      <p:cBhvr>
                                        <p:cTn id="93" dur="3750" fill="hold"/>
                                        <p:tgtEl>
                                          <p:spTgt spid="29"/>
                                        </p:tgtEl>
                                        <p:attrNameLst>
                                          <p:attrName>ppt_x</p:attrName>
                                          <p:attrName>ppt_y</p:attrName>
                                        </p:attrNameLst>
                                      </p:cBhvr>
                                      <p:rCtr x="55430" y="4005"/>
                                    </p:animMotion>
                                  </p:childTnLst>
                                </p:cTn>
                              </p:par>
                              <p:par>
                                <p:cTn id="94" presetID="10" presetClass="entr" presetSubtype="0" fill="hold" grpId="1" nodeType="withEffect">
                                  <p:stCondLst>
                                    <p:cond delay="300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250"/>
                                        <p:tgtEl>
                                          <p:spTgt spid="30"/>
                                        </p:tgtEl>
                                      </p:cBhvr>
                                    </p:animEffect>
                                  </p:childTnLst>
                                </p:cTn>
                              </p:par>
                              <p:par>
                                <p:cTn id="97" presetID="0" presetClass="path" presetSubtype="0" repeatCount="indefinite" fill="hold" grpId="0" nodeType="withEffect">
                                  <p:stCondLst>
                                    <p:cond delay="3000"/>
                                  </p:stCondLst>
                                  <p:childTnLst>
                                    <p:animMotion origin="layout" path="M 4.16667E-6 -3.7037E-6 C 0.20586 0.03588 0.26132 0.11991 0.34856 0.12037 C 0.43567 0.12037 0.51575 0.09144 0.55612 0.07524 C 0.59648 0.0588 0.64648 0.03588 0.70755 0.03611 C 0.76823 0.03681 0.88099 0.07801 0.92122 0.07732 C 0.9608 0.07709 1.07356 0.0757 1.10872 0.05556 " pathEditMode="relative" rAng="0" ptsTypes="AAAAAA">
                                      <p:cBhvr>
                                        <p:cTn id="98" dur="3750" fill="hold"/>
                                        <p:tgtEl>
                                          <p:spTgt spid="30"/>
                                        </p:tgtEl>
                                        <p:attrNameLst>
                                          <p:attrName>ppt_x</p:attrName>
                                          <p:attrName>ppt_y</p:attrName>
                                        </p:attrNameLst>
                                      </p:cBhvr>
                                      <p:rCtr x="55430" y="6019"/>
                                    </p:animMotion>
                                  </p:childTnLst>
                                </p:cTn>
                              </p:par>
                              <p:par>
                                <p:cTn id="99" presetID="10" presetClass="entr" presetSubtype="0" fill="hold" grpId="1" nodeType="withEffect">
                                  <p:stCondLst>
                                    <p:cond delay="325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250"/>
                                        <p:tgtEl>
                                          <p:spTgt spid="31"/>
                                        </p:tgtEl>
                                      </p:cBhvr>
                                    </p:animEffect>
                                  </p:childTnLst>
                                </p:cTn>
                              </p:par>
                              <p:par>
                                <p:cTn id="102" presetID="0" presetClass="path" presetSubtype="0" repeatCount="indefinite" fill="hold" grpId="0" nodeType="withEffect">
                                  <p:stCondLst>
                                    <p:cond delay="3250"/>
                                  </p:stCondLst>
                                  <p:childTnLst>
                                    <p:animMotion origin="layout" path="M -3.33333E-6 -2.22222E-6 C 0.10209 -0.0206 0.21654 -0.05046 0.30769 -0.04328 C 0.39909 -0.03565 0.46875 0.03704 0.54714 0.04468 C 0.62565 0.05232 0.70756 0.00209 0.778 0.00255 C 0.84831 0.00278 0.92683 0.05394 0.96953 0.04746 C 1.01185 0.04097 1.06172 0.03079 1.08607 0.01875 " pathEditMode="relative" rAng="0" ptsTypes="AAAAAA">
                                      <p:cBhvr>
                                        <p:cTn id="103" dur="3750" fill="hold"/>
                                        <p:tgtEl>
                                          <p:spTgt spid="31"/>
                                        </p:tgtEl>
                                        <p:attrNameLst>
                                          <p:attrName>ppt_x</p:attrName>
                                          <p:attrName>ppt_y</p:attrName>
                                        </p:attrNameLst>
                                      </p:cBhvr>
                                      <p:rCtr x="54297" y="162"/>
                                    </p:animMotion>
                                  </p:childTnLst>
                                </p:cTn>
                              </p:par>
                              <p:par>
                                <p:cTn id="104" presetID="10" presetClass="entr" presetSubtype="0" fill="hold" grpId="1" nodeType="withEffect">
                                  <p:stCondLst>
                                    <p:cond delay="35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250"/>
                                        <p:tgtEl>
                                          <p:spTgt spid="32"/>
                                        </p:tgtEl>
                                      </p:cBhvr>
                                    </p:animEffect>
                                  </p:childTnLst>
                                </p:cTn>
                              </p:par>
                              <p:par>
                                <p:cTn id="107" presetID="0" presetClass="path" presetSubtype="0" repeatCount="indefinite" fill="hold" grpId="0" nodeType="withEffect">
                                  <p:stCondLst>
                                    <p:cond delay="3500"/>
                                  </p:stCondLst>
                                  <p:childTnLst>
                                    <p:animMotion origin="layout" path="M -3.33333E-6 4.81481E-6 C 0.08946 -0.0095 0.23542 0.11342 0.33334 0.11481 C 0.43125 0.11597 0.52266 0.01157 0.5875 0.00879 C 0.65235 0.00555 0.71289 0.05763 0.77943 0.06157 C 0.84558 0.06527 0.94323 0.03842 0.98581 0.03194 C 1.02826 0.02523 1.05131 0.04189 1.0806 0.0368 " pathEditMode="relative" rAng="0" ptsTypes="AAAAAA">
                                      <p:cBhvr>
                                        <p:cTn id="108" dur="3750" fill="hold"/>
                                        <p:tgtEl>
                                          <p:spTgt spid="32"/>
                                        </p:tgtEl>
                                        <p:attrNameLst>
                                          <p:attrName>ppt_x</p:attrName>
                                          <p:attrName>ppt_y</p:attrName>
                                        </p:attrNameLst>
                                      </p:cBhvr>
                                      <p:rCtr x="54023" y="5694"/>
                                    </p:animMotion>
                                  </p:childTnLst>
                                </p:cTn>
                              </p:par>
                              <p:par>
                                <p:cTn id="109" presetID="10" presetClass="entr" presetSubtype="0" fill="hold" grpId="1" nodeType="withEffect">
                                  <p:stCondLst>
                                    <p:cond delay="375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250"/>
                                        <p:tgtEl>
                                          <p:spTgt spid="33"/>
                                        </p:tgtEl>
                                      </p:cBhvr>
                                    </p:animEffect>
                                  </p:childTnLst>
                                </p:cTn>
                              </p:par>
                              <p:par>
                                <p:cTn id="112" presetID="0" presetClass="path" presetSubtype="0" repeatCount="indefinite" fill="hold" grpId="0" nodeType="withEffect">
                                  <p:stCondLst>
                                    <p:cond delay="3750"/>
                                  </p:stCondLst>
                                  <p:childTnLst>
                                    <p:animMotion origin="layout" path="M 1.25E-6 3.33333E-6 C 0.11523 0.01064 0.20664 -0.01528 0.30169 -0.0125 C 0.39557 -0.00949 0.47864 0.01527 0.56562 0.01736 C 0.65247 0.01944 0.75391 -0.00186 0.82318 -0.00047 C 0.89258 0.00092 0.93854 0.03264 0.98125 0.02615 C 1.02357 0.01944 1.05495 0.01157 1.07904 -0.00047 " pathEditMode="relative" rAng="0" ptsTypes="AAAAAA">
                                      <p:cBhvr>
                                        <p:cTn id="113" dur="3750" fill="hold"/>
                                        <p:tgtEl>
                                          <p:spTgt spid="33"/>
                                        </p:tgtEl>
                                        <p:attrNameLst>
                                          <p:attrName>ppt_x</p:attrName>
                                          <p:attrName>ppt_y</p:attrName>
                                        </p:attrNameLst>
                                      </p:cBhvr>
                                      <p:rCtr x="53945" y="694"/>
                                    </p:animMotion>
                                  </p:childTnLst>
                                </p:cTn>
                              </p:par>
                              <p:par>
                                <p:cTn id="114" presetID="10" presetClass="entr" presetSubtype="0" fill="hold" grpId="1" nodeType="withEffect">
                                  <p:stCondLst>
                                    <p:cond delay="25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250"/>
                                        <p:tgtEl>
                                          <p:spTgt spid="34"/>
                                        </p:tgtEl>
                                      </p:cBhvr>
                                    </p:animEffect>
                                  </p:childTnLst>
                                </p:cTn>
                              </p:par>
                              <p:par>
                                <p:cTn id="117" presetID="0" presetClass="path" presetSubtype="0" repeatCount="indefinite" fill="hold" grpId="0" nodeType="withEffect">
                                  <p:stCondLst>
                                    <p:cond delay="250"/>
                                  </p:stCondLst>
                                  <p:childTnLst>
                                    <p:animMotion origin="layout" path="M -3.125E-6 1.11111E-6 C 0.18282 0.00092 0.1961 0.12685 0.29584 0.12361 C 0.39545 0.11967 0.51576 0.03518 0.60339 0.02708 C 0.69089 0.01921 0.75847 0.07384 0.82097 0.07546 C 0.8836 0.07731 0.93672 0.04444 0.97917 0.03796 C 1.02201 0.03125 1.05065 0.03819 1.07982 0.04467 " pathEditMode="relative" rAng="0" ptsTypes="AAAAAA">
                                      <p:cBhvr>
                                        <p:cTn id="118" dur="3750" fill="hold"/>
                                        <p:tgtEl>
                                          <p:spTgt spid="34"/>
                                        </p:tgtEl>
                                        <p:attrNameLst>
                                          <p:attrName>ppt_x</p:attrName>
                                          <p:attrName>ppt_y</p:attrName>
                                        </p:attrNameLst>
                                      </p:cBhvr>
                                      <p:rCtr x="53984" y="6181"/>
                                    </p:animMotion>
                                  </p:childTnLst>
                                </p:cTn>
                              </p:par>
                              <p:par>
                                <p:cTn id="119" presetID="10" presetClass="entr" presetSubtype="0" fill="hold" grpId="1" nodeType="withEffect">
                                  <p:stCondLst>
                                    <p:cond delay="5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250"/>
                                        <p:tgtEl>
                                          <p:spTgt spid="35"/>
                                        </p:tgtEl>
                                      </p:cBhvr>
                                    </p:animEffect>
                                  </p:childTnLst>
                                </p:cTn>
                              </p:par>
                              <p:par>
                                <p:cTn id="122" presetID="0" presetClass="path" presetSubtype="0" repeatCount="indefinite" fill="hold" grpId="0" nodeType="withEffect">
                                  <p:stCondLst>
                                    <p:cond delay="500"/>
                                  </p:stCondLst>
                                  <p:childTnLst>
                                    <p:animMotion origin="layout" path="M 4.16667E-7 4.07407E-6 C 0.08945 -0.00973 0.21016 -0.03195 0.3099 -0.02223 C 0.40911 -0.01297 0.50977 0.05115 0.59648 0.0574 C 0.68307 0.06365 0.76419 0.01551 0.82956 0.01481 C 0.89505 0.01412 0.94714 0.05949 0.98971 0.05324 C 1.03216 0.04629 1.0513 0.04189 1.0806 0.03657 " pathEditMode="relative" rAng="0" ptsTypes="AAAAAA">
                                      <p:cBhvr>
                                        <p:cTn id="123" dur="3750" fill="hold"/>
                                        <p:tgtEl>
                                          <p:spTgt spid="35"/>
                                        </p:tgtEl>
                                        <p:attrNameLst>
                                          <p:attrName>ppt_x</p:attrName>
                                          <p:attrName>ppt_y</p:attrName>
                                        </p:attrNameLst>
                                      </p:cBhvr>
                                      <p:rCtr x="54023" y="1644"/>
                                    </p:animMotion>
                                  </p:childTnLst>
                                </p:cTn>
                              </p:par>
                              <p:par>
                                <p:cTn id="124" presetID="10" presetClass="entr" presetSubtype="0" fill="hold" grpId="1" nodeType="withEffect">
                                  <p:stCondLst>
                                    <p:cond delay="75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250"/>
                                        <p:tgtEl>
                                          <p:spTgt spid="36"/>
                                        </p:tgtEl>
                                      </p:cBhvr>
                                    </p:animEffect>
                                  </p:childTnLst>
                                </p:cTn>
                              </p:par>
                              <p:par>
                                <p:cTn id="127" presetID="0" presetClass="path" presetSubtype="0" repeatCount="indefinite" fill="hold" grpId="0" nodeType="withEffect">
                                  <p:stCondLst>
                                    <p:cond delay="750"/>
                                  </p:stCondLst>
                                  <p:childTnLst>
                                    <p:animMotion origin="layout" path="M -1.875E-6 -4.44444E-6 C 0.11524 0.01042 0.20156 -0.08148 0.30287 -0.07731 C 0.4043 -0.07384 0.51914 0.01112 0.60781 0.02362 C 0.69636 0.03565 0.77227 -0.00463 0.83451 -0.00416 C 0.89675 -0.00347 0.93854 0.03241 0.98125 0.02639 C 1.02357 0.01945 1.05495 0.01135 1.07904 -0.00069 " pathEditMode="relative" rAng="0" ptsTypes="AAAAAA">
                                      <p:cBhvr>
                                        <p:cTn id="128" dur="3750" fill="hold"/>
                                        <p:tgtEl>
                                          <p:spTgt spid="36"/>
                                        </p:tgtEl>
                                        <p:attrNameLst>
                                          <p:attrName>ppt_x</p:attrName>
                                          <p:attrName>ppt_y</p:attrName>
                                        </p:attrNameLst>
                                      </p:cBhvr>
                                      <p:rCtr x="53945" y="-2546"/>
                                    </p:animMotion>
                                  </p:childTnLst>
                                </p:cTn>
                              </p:par>
                              <p:par>
                                <p:cTn id="129" presetID="10" presetClass="entr" presetSubtype="0" fill="hold" grpId="1" nodeType="withEffect">
                                  <p:stCondLst>
                                    <p:cond delay="100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250"/>
                                        <p:tgtEl>
                                          <p:spTgt spid="37"/>
                                        </p:tgtEl>
                                      </p:cBhvr>
                                    </p:animEffect>
                                  </p:childTnLst>
                                </p:cTn>
                              </p:par>
                              <p:par>
                                <p:cTn id="132" presetID="0" presetClass="path" presetSubtype="0" repeatCount="indefinite" fill="hold" grpId="0" nodeType="withEffect">
                                  <p:stCondLst>
                                    <p:cond delay="1000"/>
                                  </p:stCondLst>
                                  <p:childTnLst>
                                    <p:animMotion origin="layout" path="M -8.33333E-7 4.44444E-6 C 0.21419 0.00601 0.22214 0.07685 0.32669 0.08032 C 0.43125 0.08402 0.53607 0.02152 0.62708 0.02083 C 0.7181 0.02013 0.81016 0.07407 0.87318 0.07569 C 0.9362 0.07754 0.96471 0.03217 1.00495 0.03171 C 1.04466 0.03125 1.08086 0.04791 1.10872 0.05601 " pathEditMode="relative" rAng="0" ptsTypes="AAAAAA">
                                      <p:cBhvr>
                                        <p:cTn id="133" dur="3750" fill="hold"/>
                                        <p:tgtEl>
                                          <p:spTgt spid="37"/>
                                        </p:tgtEl>
                                        <p:attrNameLst>
                                          <p:attrName>ppt_x</p:attrName>
                                          <p:attrName>ppt_y</p:attrName>
                                        </p:attrNameLst>
                                      </p:cBhvr>
                                      <p:rCtr x="55430" y="4005"/>
                                    </p:animMotion>
                                  </p:childTnLst>
                                </p:cTn>
                              </p:par>
                              <p:par>
                                <p:cTn id="134" presetID="10" presetClass="entr" presetSubtype="0" fill="hold" grpId="1" nodeType="withEffect">
                                  <p:stCondLst>
                                    <p:cond delay="1250"/>
                                  </p:stCondLst>
                                  <p:childTnLst>
                                    <p:set>
                                      <p:cBhvr>
                                        <p:cTn id="135" dur="1" fill="hold">
                                          <p:stCondLst>
                                            <p:cond delay="0"/>
                                          </p:stCondLst>
                                        </p:cTn>
                                        <p:tgtEl>
                                          <p:spTgt spid="38"/>
                                        </p:tgtEl>
                                        <p:attrNameLst>
                                          <p:attrName>style.visibility</p:attrName>
                                        </p:attrNameLst>
                                      </p:cBhvr>
                                      <p:to>
                                        <p:strVal val="visible"/>
                                      </p:to>
                                    </p:set>
                                    <p:animEffect transition="in" filter="fade">
                                      <p:cBhvr>
                                        <p:cTn id="136" dur="250"/>
                                        <p:tgtEl>
                                          <p:spTgt spid="38"/>
                                        </p:tgtEl>
                                      </p:cBhvr>
                                    </p:animEffect>
                                  </p:childTnLst>
                                </p:cTn>
                              </p:par>
                              <p:par>
                                <p:cTn id="137" presetID="0" presetClass="path" presetSubtype="0" repeatCount="indefinite" fill="hold" grpId="0" nodeType="withEffect">
                                  <p:stCondLst>
                                    <p:cond delay="1250"/>
                                  </p:stCondLst>
                                  <p:childTnLst>
                                    <p:animMotion origin="layout" path="M -8.33333E-7 1.85185E-6 C 0.20586 0.03588 0.26133 0.11991 0.34857 0.12037 C 0.43568 0.12037 0.51576 0.09143 0.55612 0.07523 C 0.59649 0.05879 0.64649 0.03588 0.70755 0.03611 C 0.76823 0.0368 0.88099 0.07801 0.92122 0.07731 C 0.96081 0.07708 1.07357 0.07569 1.10872 0.05555 " pathEditMode="relative" rAng="0" ptsTypes="AAAAAA">
                                      <p:cBhvr>
                                        <p:cTn id="138" dur="3750" fill="hold"/>
                                        <p:tgtEl>
                                          <p:spTgt spid="38"/>
                                        </p:tgtEl>
                                        <p:attrNameLst>
                                          <p:attrName>ppt_x</p:attrName>
                                          <p:attrName>ppt_y</p:attrName>
                                        </p:attrNameLst>
                                      </p:cBhvr>
                                      <p:rCtr x="55430" y="6019"/>
                                    </p:animMotion>
                                  </p:childTnLst>
                                </p:cTn>
                              </p:par>
                              <p:par>
                                <p:cTn id="139" presetID="10" presetClass="entr" presetSubtype="0" fill="hold" grpId="1" nodeType="withEffect">
                                  <p:stCondLst>
                                    <p:cond delay="1500"/>
                                  </p:stCondLst>
                                  <p:childTnLst>
                                    <p:set>
                                      <p:cBhvr>
                                        <p:cTn id="140" dur="1" fill="hold">
                                          <p:stCondLst>
                                            <p:cond delay="0"/>
                                          </p:stCondLst>
                                        </p:cTn>
                                        <p:tgtEl>
                                          <p:spTgt spid="39"/>
                                        </p:tgtEl>
                                        <p:attrNameLst>
                                          <p:attrName>style.visibility</p:attrName>
                                        </p:attrNameLst>
                                      </p:cBhvr>
                                      <p:to>
                                        <p:strVal val="visible"/>
                                      </p:to>
                                    </p:set>
                                    <p:animEffect transition="in" filter="fade">
                                      <p:cBhvr>
                                        <p:cTn id="141" dur="250"/>
                                        <p:tgtEl>
                                          <p:spTgt spid="39"/>
                                        </p:tgtEl>
                                      </p:cBhvr>
                                    </p:animEffect>
                                  </p:childTnLst>
                                </p:cTn>
                              </p:par>
                              <p:par>
                                <p:cTn id="142" presetID="0" presetClass="path" presetSubtype="0" repeatCount="indefinite" fill="hold" grpId="0" nodeType="withEffect">
                                  <p:stCondLst>
                                    <p:cond delay="1500"/>
                                  </p:stCondLst>
                                  <p:childTnLst>
                                    <p:animMotion origin="layout" path="M -4.58333E-6 1.11111E-6 C 0.10209 -0.0206 0.21654 -0.05046 0.30769 -0.04329 C 0.39909 -0.03565 0.46875 0.03704 0.54714 0.04467 C 0.62566 0.05231 0.70756 0.00208 0.778 0.00255 C 0.84831 0.00278 0.92683 0.05393 0.96954 0.04745 C 1.01185 0.04097 1.06172 0.03079 1.08607 0.01875 " pathEditMode="relative" rAng="0" ptsTypes="AAAAAA">
                                      <p:cBhvr>
                                        <p:cTn id="143" dur="3750" fill="hold"/>
                                        <p:tgtEl>
                                          <p:spTgt spid="39"/>
                                        </p:tgtEl>
                                        <p:attrNameLst>
                                          <p:attrName>ppt_x</p:attrName>
                                          <p:attrName>ppt_y</p:attrName>
                                        </p:attrNameLst>
                                      </p:cBhvr>
                                      <p:rCtr x="54297" y="162"/>
                                    </p:animMotion>
                                  </p:childTnLst>
                                </p:cTn>
                              </p:par>
                              <p:par>
                                <p:cTn id="144" presetID="10" presetClass="entr" presetSubtype="0" fill="hold" grpId="1" nodeType="withEffect">
                                  <p:stCondLst>
                                    <p:cond delay="175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250"/>
                                        <p:tgtEl>
                                          <p:spTgt spid="40"/>
                                        </p:tgtEl>
                                      </p:cBhvr>
                                    </p:animEffect>
                                  </p:childTnLst>
                                </p:cTn>
                              </p:par>
                              <p:par>
                                <p:cTn id="147" presetID="0" presetClass="path" presetSubtype="0" repeatCount="indefinite" fill="hold" grpId="0" nodeType="withEffect">
                                  <p:stCondLst>
                                    <p:cond delay="1750"/>
                                  </p:stCondLst>
                                  <p:childTnLst>
                                    <p:animMotion origin="layout" path="M -3.33333E-6 -3.33333E-6 C 0.08946 -0.00949 0.23542 0.11343 0.33334 0.11482 C 0.43125 0.11574 0.52266 0.01158 0.5875 0.0088 C 0.65235 0.00556 0.71289 0.05764 0.77943 0.06158 C 0.84558 0.06528 0.94323 0.03843 0.98581 0.03195 C 1.02826 0.02523 1.05131 0.0419 1.0806 0.03681 " pathEditMode="relative" rAng="0" ptsTypes="AAAAAA">
                                      <p:cBhvr>
                                        <p:cTn id="148" dur="3750" fill="hold"/>
                                        <p:tgtEl>
                                          <p:spTgt spid="40"/>
                                        </p:tgtEl>
                                        <p:attrNameLst>
                                          <p:attrName>ppt_x</p:attrName>
                                          <p:attrName>ppt_y</p:attrName>
                                        </p:attrNameLst>
                                      </p:cBhvr>
                                      <p:rCtr x="54023" y="5694"/>
                                    </p:animMotion>
                                  </p:childTnLst>
                                </p:cTn>
                              </p:par>
                              <p:par>
                                <p:cTn id="149" presetID="10" presetClass="entr" presetSubtype="0" fill="hold" grpId="1" nodeType="withEffect">
                                  <p:stCondLst>
                                    <p:cond delay="200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250"/>
                                        <p:tgtEl>
                                          <p:spTgt spid="41"/>
                                        </p:tgtEl>
                                      </p:cBhvr>
                                    </p:animEffect>
                                  </p:childTnLst>
                                </p:cTn>
                              </p:par>
                              <p:par>
                                <p:cTn id="152" presetID="0" presetClass="path" presetSubtype="0" repeatCount="indefinite" fill="hold" grpId="0" nodeType="withEffect">
                                  <p:stCondLst>
                                    <p:cond delay="2000"/>
                                  </p:stCondLst>
                                  <p:childTnLst>
                                    <p:animMotion origin="layout" path="M 2.5E-6 -2.59259E-6 C 0.11523 0.01065 0.20664 -0.01528 0.30169 -0.0125 C 0.39557 -0.00949 0.47864 0.01528 0.56562 0.01736 C 0.65247 0.01945 0.7539 -0.00185 0.82317 -0.00046 C 0.89258 0.00093 0.93854 0.03264 0.98125 0.02616 C 1.02357 0.01945 1.05495 0.01158 1.07903 -0.00046 " pathEditMode="relative" rAng="0" ptsTypes="AAAAAA">
                                      <p:cBhvr>
                                        <p:cTn id="153" dur="3750" fill="hold"/>
                                        <p:tgtEl>
                                          <p:spTgt spid="41"/>
                                        </p:tgtEl>
                                        <p:attrNameLst>
                                          <p:attrName>ppt_x</p:attrName>
                                          <p:attrName>ppt_y</p:attrName>
                                        </p:attrNameLst>
                                      </p:cBhvr>
                                      <p:rCtr x="5394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223399" y="261332"/>
            <a:ext cx="3932487" cy="523220"/>
          </a:xfrm>
          <a:prstGeom prst="rect">
            <a:avLst/>
          </a:prstGeom>
          <a:noFill/>
          <a:effectLst/>
        </p:spPr>
        <p:txBody>
          <a:bodyPr wrap="none" rtlCol="0">
            <a:spAutoFit/>
          </a:bodyPr>
          <a:lstStyle/>
          <a:p>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递归特征消除</a:t>
            </a:r>
            <a:r>
              <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a:t>
            </a: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模型优化</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E489E43-F386-4C05-B788-EFC8331D4DDE}"/>
              </a:ext>
            </a:extLst>
          </p:cNvPr>
          <p:cNvPicPr>
            <a:picLocks noChangeAspect="1"/>
          </p:cNvPicPr>
          <p:nvPr/>
        </p:nvPicPr>
        <p:blipFill rotWithShape="1">
          <a:blip r:embed="rId3"/>
          <a:srcRect l="29490" t="28220" r="2063" b="10939"/>
          <a:stretch/>
        </p:blipFill>
        <p:spPr>
          <a:xfrm>
            <a:off x="1058845" y="1083080"/>
            <a:ext cx="10074309" cy="5326650"/>
          </a:xfrm>
          <a:prstGeom prst="rect">
            <a:avLst/>
          </a:prstGeom>
        </p:spPr>
      </p:pic>
    </p:spTree>
    <p:extLst>
      <p:ext uri="{BB962C8B-B14F-4D97-AF65-F5344CB8AC3E}">
        <p14:creationId xmlns:p14="http://schemas.microsoft.com/office/powerpoint/2010/main" val="119507885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926456" y="260771"/>
            <a:ext cx="2339102"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递归特征消除</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02670469-6C89-48AD-974F-01DD60F4A17F}"/>
              </a:ext>
            </a:extLst>
          </p:cNvPr>
          <p:cNvGrpSpPr/>
          <p:nvPr/>
        </p:nvGrpSpPr>
        <p:grpSpPr>
          <a:xfrm>
            <a:off x="671033" y="1259425"/>
            <a:ext cx="3387731" cy="461665"/>
            <a:chOff x="6398166" y="2314230"/>
            <a:chExt cx="3387731" cy="461665"/>
          </a:xfrm>
        </p:grpSpPr>
        <p:sp>
          <p:nvSpPr>
            <p:cNvPr id="77" name="文本框 76">
              <a:extLst>
                <a:ext uri="{FF2B5EF4-FFF2-40B4-BE49-F238E27FC236}">
                  <a16:creationId xmlns:a16="http://schemas.microsoft.com/office/drawing/2014/main" id="{584E90D5-7064-4D20-B3BC-C9588623CA02}"/>
                </a:ext>
              </a:extLst>
            </p:cNvPr>
            <p:cNvSpPr txBox="1"/>
            <p:nvPr/>
          </p:nvSpPr>
          <p:spPr>
            <a:xfrm>
              <a:off x="6831242" y="2314230"/>
              <a:ext cx="2954655" cy="461665"/>
            </a:xfrm>
            <a:prstGeom prst="rect">
              <a:avLst/>
            </a:prstGeom>
            <a:noFill/>
          </p:spPr>
          <p:txBody>
            <a:bodyPr wrap="none" rtlCol="0">
              <a:spAutoFit/>
            </a:bodyPr>
            <a:lstStyle/>
            <a:p>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什么是递归特征消除</a:t>
              </a:r>
            </a:p>
          </p:txBody>
        </p:sp>
        <p:sp>
          <p:nvSpPr>
            <p:cNvPr id="78" name="椭圆 77">
              <a:extLst>
                <a:ext uri="{FF2B5EF4-FFF2-40B4-BE49-F238E27FC236}">
                  <a16:creationId xmlns:a16="http://schemas.microsoft.com/office/drawing/2014/main" id="{531B32A6-97F0-4634-B45E-D0A63DB9418F}"/>
                </a:ext>
              </a:extLst>
            </p:cNvPr>
            <p:cNvSpPr>
              <a:spLocks noChangeAspect="1"/>
            </p:cNvSpPr>
            <p:nvPr/>
          </p:nvSpPr>
          <p:spPr>
            <a:xfrm>
              <a:off x="6398166" y="245506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8FA9B69-634E-44BF-91FF-494BDB4E73DD}"/>
              </a:ext>
            </a:extLst>
          </p:cNvPr>
          <p:cNvSpPr txBox="1"/>
          <p:nvPr/>
        </p:nvSpPr>
        <p:spPr>
          <a:xfrm>
            <a:off x="761033" y="1864311"/>
            <a:ext cx="10167379" cy="1200329"/>
          </a:xfrm>
          <a:prstGeom prst="rect">
            <a:avLst/>
          </a:prstGeom>
          <a:noFill/>
        </p:spPr>
        <p:txBody>
          <a:bodyPr wrap="square" rtlCol="0">
            <a:spAutoFit/>
          </a:bodyPr>
          <a:lstStyle/>
          <a:p>
            <a:r>
              <a:rPr lang="zh-CN" altLang="en-US" b="0" i="0" dirty="0">
                <a:solidFill>
                  <a:schemeClr val="bg1"/>
                </a:solidFill>
                <a:effectLst/>
                <a:latin typeface="arial" panose="020B0604020202020204" pitchFamily="34" charset="0"/>
              </a:rPr>
              <a:t>递归特征消除的主要思想是反复的构建模型（如</a:t>
            </a:r>
            <a:r>
              <a:rPr lang="en-US" altLang="zh-CN" b="0" i="0" dirty="0">
                <a:solidFill>
                  <a:schemeClr val="bg1"/>
                </a:solidFill>
                <a:effectLst/>
                <a:latin typeface="arial" panose="020B0604020202020204" pitchFamily="34" charset="0"/>
              </a:rPr>
              <a:t>SVM</a:t>
            </a:r>
            <a:r>
              <a:rPr lang="zh-CN" altLang="en-US" b="0" i="0" dirty="0">
                <a:solidFill>
                  <a:schemeClr val="bg1"/>
                </a:solidFill>
                <a:effectLst/>
                <a:latin typeface="arial" panose="020B0604020202020204" pitchFamily="34" charset="0"/>
              </a:rPr>
              <a:t>或者回归模型）然后选出最好的（或者最差的）的特征（可以根据系数来选），把选出来的特征选择出来，然后在剩余的特征上重复这个过程，直到所有特征都遍历了。这个过程中特征被消除的次序就是特征的排序。因此，这是一种寻找最优特征子集的贪心算法。 </a:t>
            </a:r>
          </a:p>
        </p:txBody>
      </p:sp>
      <p:sp>
        <p:nvSpPr>
          <p:cNvPr id="2" name="文本框 1">
            <a:extLst>
              <a:ext uri="{FF2B5EF4-FFF2-40B4-BE49-F238E27FC236}">
                <a16:creationId xmlns:a16="http://schemas.microsoft.com/office/drawing/2014/main" id="{CDF4DEEA-7A0F-48A7-BF76-4F4DBC5E10CE}"/>
              </a:ext>
            </a:extLst>
          </p:cNvPr>
          <p:cNvSpPr txBox="1"/>
          <p:nvPr/>
        </p:nvSpPr>
        <p:spPr>
          <a:xfrm>
            <a:off x="851033" y="3429000"/>
            <a:ext cx="10006357" cy="923330"/>
          </a:xfrm>
          <a:prstGeom prst="rect">
            <a:avLst/>
          </a:prstGeom>
          <a:noFill/>
        </p:spPr>
        <p:txBody>
          <a:bodyPr wrap="square" rtlCol="0">
            <a:spAutoFit/>
          </a:bodyPr>
          <a:lstStyle/>
          <a:p>
            <a:r>
              <a:rPr lang="zh-CN" altLang="en-US" dirty="0">
                <a:solidFill>
                  <a:schemeClr val="bg1"/>
                </a:solidFill>
              </a:rPr>
              <a:t>利用递归特征消除我们筛选出了最优的特征子集</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X3    X6</a:t>
            </a:r>
            <a:r>
              <a:rPr lang="zh-CN" altLang="en-US" dirty="0">
                <a:solidFill>
                  <a:schemeClr val="bg1"/>
                </a:solidFill>
              </a:rPr>
              <a:t>    </a:t>
            </a:r>
            <a:r>
              <a:rPr lang="en-US" altLang="zh-CN" dirty="0">
                <a:solidFill>
                  <a:schemeClr val="bg1"/>
                </a:solidFill>
              </a:rPr>
              <a:t>X7</a:t>
            </a:r>
            <a:r>
              <a:rPr lang="zh-CN" altLang="en-US" dirty="0">
                <a:solidFill>
                  <a:schemeClr val="bg1"/>
                </a:solidFill>
              </a:rPr>
              <a:t>    </a:t>
            </a:r>
            <a:r>
              <a:rPr lang="en-US" altLang="zh-CN" dirty="0">
                <a:solidFill>
                  <a:schemeClr val="bg1"/>
                </a:solidFill>
              </a:rPr>
              <a:t>X9</a:t>
            </a:r>
            <a:r>
              <a:rPr lang="zh-CN" altLang="en-US" dirty="0">
                <a:solidFill>
                  <a:schemeClr val="bg1"/>
                </a:solidFill>
              </a:rPr>
              <a:t>    </a:t>
            </a:r>
            <a:r>
              <a:rPr lang="en-US" altLang="zh-CN" dirty="0">
                <a:solidFill>
                  <a:schemeClr val="bg1"/>
                </a:solidFill>
              </a:rPr>
              <a:t>X10</a:t>
            </a:r>
            <a:r>
              <a:rPr lang="zh-CN" altLang="en-US" dirty="0">
                <a:solidFill>
                  <a:schemeClr val="bg1"/>
                </a:solidFill>
              </a:rPr>
              <a:t>    </a:t>
            </a:r>
            <a:r>
              <a:rPr lang="en-US" altLang="zh-CN" dirty="0">
                <a:solidFill>
                  <a:schemeClr val="bg1"/>
                </a:solidFill>
              </a:rPr>
              <a:t>X14</a:t>
            </a:r>
            <a:r>
              <a:rPr lang="zh-CN" altLang="en-US" dirty="0">
                <a:solidFill>
                  <a:schemeClr val="bg1"/>
                </a:solidFill>
              </a:rPr>
              <a:t>    </a:t>
            </a:r>
            <a:r>
              <a:rPr lang="en-US" altLang="zh-CN" dirty="0">
                <a:solidFill>
                  <a:schemeClr val="bg1"/>
                </a:solidFill>
              </a:rPr>
              <a:t>X16</a:t>
            </a:r>
            <a:r>
              <a:rPr lang="zh-CN" altLang="en-US" dirty="0">
                <a:solidFill>
                  <a:schemeClr val="bg1"/>
                </a:solidFill>
              </a:rPr>
              <a:t>    </a:t>
            </a:r>
            <a:r>
              <a:rPr lang="en-US" altLang="zh-CN" dirty="0">
                <a:solidFill>
                  <a:schemeClr val="bg1"/>
                </a:solidFill>
              </a:rPr>
              <a:t>X17</a:t>
            </a:r>
            <a:r>
              <a:rPr lang="zh-CN" altLang="en-US" dirty="0">
                <a:solidFill>
                  <a:schemeClr val="bg1"/>
                </a:solidFill>
              </a:rPr>
              <a:t>    </a:t>
            </a:r>
            <a:r>
              <a:rPr lang="en-US" altLang="zh-CN" dirty="0">
                <a:solidFill>
                  <a:schemeClr val="bg1"/>
                </a:solidFill>
              </a:rPr>
              <a:t>X19</a:t>
            </a:r>
            <a:r>
              <a:rPr lang="zh-CN" altLang="en-US" dirty="0">
                <a:solidFill>
                  <a:schemeClr val="bg1"/>
                </a:solidFill>
              </a:rPr>
              <a:t>    </a:t>
            </a:r>
            <a:r>
              <a:rPr lang="en-US" altLang="zh-CN" dirty="0">
                <a:solidFill>
                  <a:schemeClr val="bg1"/>
                </a:solidFill>
              </a:rPr>
              <a:t>X21</a:t>
            </a:r>
            <a:r>
              <a:rPr lang="zh-CN" altLang="en-US" dirty="0">
                <a:solidFill>
                  <a:schemeClr val="bg1"/>
                </a:solidFill>
              </a:rPr>
              <a:t>    </a:t>
            </a:r>
            <a:r>
              <a:rPr lang="en-US" altLang="zh-CN" dirty="0">
                <a:solidFill>
                  <a:schemeClr val="bg1"/>
                </a:solidFill>
              </a:rPr>
              <a:t>X23</a:t>
            </a:r>
            <a:r>
              <a:rPr lang="zh-CN" altLang="en-US" dirty="0">
                <a:solidFill>
                  <a:schemeClr val="bg1"/>
                </a:solidFill>
              </a:rPr>
              <a:t>    </a:t>
            </a:r>
          </a:p>
        </p:txBody>
      </p:sp>
    </p:spTree>
    <p:extLst>
      <p:ext uri="{BB962C8B-B14F-4D97-AF65-F5344CB8AC3E}">
        <p14:creationId xmlns:p14="http://schemas.microsoft.com/office/powerpoint/2010/main" val="306928435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iterate type="lt">
                                    <p:tmPct val="10000"/>
                                  </p:iterate>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strVal val="#ppt_w+.3"/>
                                          </p:val>
                                        </p:tav>
                                        <p:tav tm="100000">
                                          <p:val>
                                            <p:strVal val="#ppt_w"/>
                                          </p:val>
                                        </p:tav>
                                      </p:tavLst>
                                    </p:anim>
                                    <p:anim calcmode="lin" valueType="num">
                                      <p:cBhvr>
                                        <p:cTn id="8" dur="500" fill="hold"/>
                                        <p:tgtEl>
                                          <p:spTgt spid="56"/>
                                        </p:tgtEl>
                                        <p:attrNameLst>
                                          <p:attrName>ppt_h</p:attrName>
                                        </p:attrNameLst>
                                      </p:cBhvr>
                                      <p:tavLst>
                                        <p:tav tm="0">
                                          <p:val>
                                            <p:strVal val="#ppt_h"/>
                                          </p:val>
                                        </p:tav>
                                        <p:tav tm="100000">
                                          <p:val>
                                            <p:strVal val="#ppt_h"/>
                                          </p:val>
                                        </p:tav>
                                      </p:tavLst>
                                    </p:anim>
                                    <p:animEffect transition="in" filter="fade">
                                      <p:cBhvr>
                                        <p:cTn id="9" dur="500"/>
                                        <p:tgtEl>
                                          <p:spTgt spid="56"/>
                                        </p:tgtEl>
                                      </p:cBhvr>
                                    </p:animEffect>
                                  </p:childTnLst>
                                </p:cTn>
                              </p:par>
                              <p:par>
                                <p:cTn id="10" presetID="42" presetClass="path" presetSubtype="0" accel="50000" decel="50000" fill="hold" nodeType="withEffect">
                                  <p:stCondLst>
                                    <p:cond delay="0"/>
                                  </p:stCondLst>
                                  <p:iterate type="lt">
                                    <p:tmPct val="10000"/>
                                  </p:iterate>
                                  <p:childTnLst>
                                    <p:animMotion origin="layout" path="M 0 0.05741 L 0 -0.02801 " pathEditMode="relative" rAng="0" ptsTypes="AA">
                                      <p:cBhvr>
                                        <p:cTn id="11" dur="500" fill="hold"/>
                                        <p:tgtEl>
                                          <p:spTgt spid="56"/>
                                        </p:tgtEl>
                                        <p:attrNameLst>
                                          <p:attrName>ppt_x</p:attrName>
                                          <p:attrName>ppt_y</p:attrName>
                                        </p:attrNameLst>
                                      </p:cBhvr>
                                      <p:rCtr x="0" y="-4282"/>
                                    </p:animMotion>
                                  </p:childTnLst>
                                </p:cTn>
                              </p:par>
                              <p:par>
                                <p:cTn id="12" presetID="42" presetClass="path" presetSubtype="0" accel="50000" decel="50000" fill="hold" nodeType="withEffect">
                                  <p:stCondLst>
                                    <p:cond delay="0"/>
                                  </p:stCondLst>
                                  <p:iterate type="lt">
                                    <p:tmPct val="10000"/>
                                  </p:iterate>
                                  <p:childTnLst>
                                    <p:animMotion origin="layout" path="M 0 -0.02801 L 8.33333E-7 2.22222E-6 " pathEditMode="relative" rAng="0" ptsTypes="AA">
                                      <p:cBhvr>
                                        <p:cTn id="13" dur="500" fill="hold"/>
                                        <p:tgtEl>
                                          <p:spTgt spid="56"/>
                                        </p:tgtEl>
                                        <p:attrNameLst>
                                          <p:attrName>ppt_x</p:attrName>
                                          <p:attrName>ppt_y</p:attrName>
                                        </p:attrNameLst>
                                      </p:cBhvr>
                                      <p:rCtr x="-26"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253884" y="260771"/>
            <a:ext cx="1684244" cy="523220"/>
          </a:xfrm>
          <a:prstGeom prst="rect">
            <a:avLst/>
          </a:prstGeom>
          <a:noFill/>
          <a:effectLst/>
        </p:spPr>
        <p:txBody>
          <a:bodyPr wrap="none" rtlCol="0">
            <a:spAutoFit/>
          </a:bodyPr>
          <a:lstStyle/>
          <a:p>
            <a:pPr algn="ctr"/>
            <a:r>
              <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ROC</a:t>
            </a: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曲线</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E8D1728-6910-43B3-B69B-86AE68D520B3}"/>
              </a:ext>
            </a:extLst>
          </p:cNvPr>
          <p:cNvSpPr/>
          <p:nvPr/>
        </p:nvSpPr>
        <p:spPr>
          <a:xfrm>
            <a:off x="1512307" y="1505142"/>
            <a:ext cx="8563848" cy="49745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7508310-1F99-40B5-B94F-1E9AB870C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986" y="1867620"/>
            <a:ext cx="5747611" cy="4076113"/>
          </a:xfrm>
          <a:prstGeom prst="rect">
            <a:avLst/>
          </a:prstGeom>
        </p:spPr>
      </p:pic>
    </p:spTree>
    <p:extLst>
      <p:ext uri="{BB962C8B-B14F-4D97-AF65-F5344CB8AC3E}">
        <p14:creationId xmlns:p14="http://schemas.microsoft.com/office/powerpoint/2010/main" val="241947802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416651" y="2647802"/>
            <a:ext cx="2877839" cy="769441"/>
          </a:xfrm>
          <a:prstGeom prst="rect">
            <a:avLst/>
          </a:prstGeom>
          <a:noFill/>
          <a:effectLst/>
        </p:spPr>
        <p:txBody>
          <a:bodyPr wrap="none" rtlCol="0">
            <a:spAutoFit/>
          </a:bodyPr>
          <a:lstStyle/>
          <a:p>
            <a:r>
              <a:rPr lang="en-US" altLang="zh-CN" sz="44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PART   05</a:t>
            </a:r>
            <a:endParaRPr lang="en-US" altLang="zh-CN" sz="36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810537" y="3276307"/>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6416651" y="3521895"/>
            <a:ext cx="2698175" cy="523220"/>
          </a:xfrm>
          <a:prstGeom prst="rect">
            <a:avLst/>
          </a:prstGeom>
          <a:noFill/>
          <a:effectLst/>
        </p:spPr>
        <p:txBody>
          <a:bodyPr wrap="none" rtlCol="0">
            <a:spAutoFit/>
          </a:bodyPr>
          <a:lstStyle/>
          <a:p>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优化模型再评估</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p:cNvSpPr/>
          <p:nvPr/>
        </p:nvSpPr>
        <p:spPr>
          <a:xfrm>
            <a:off x="7527036" y="5665375"/>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37972" y="3133444"/>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893822" y="4356386"/>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69114" y="4823850"/>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291702" y="5120856"/>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267428" y="3665824"/>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362259" y="5984367"/>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479360" y="647649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92707" y="4326436"/>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228493" y="5194930"/>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745768" y="3950897"/>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764110" y="4018311"/>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71823" y="5191617"/>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043549" y="6260710"/>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43155" y="5578878"/>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360631" y="5537604"/>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511582" y="1174121"/>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476893" y="1642565"/>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64643" y="798582"/>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382985" y="865996"/>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277123" y="1639252"/>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77074" y="2174945"/>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375755" y="149311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522306" y="1985239"/>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3289873"/>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10" presetClass="entr" presetSubtype="0" fill="hold" grpId="1"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par>
                                <p:cTn id="37" presetID="0" presetClass="path" presetSubtype="0" repeatCount="indefinite" fill="hold" grpId="0" nodeType="withEffect">
                                  <p:stCondLst>
                                    <p:cond delay="0"/>
                                  </p:stCondLst>
                                  <p:childTnLst>
                                    <p:animMotion origin="layout" path="M -2.5E-6 0 C 0.18282 0.00093 0.1961 0.12685 0.29584 0.12361 C 0.39545 0.11968 0.51576 0.03519 0.60339 0.02708 C 0.69089 0.01921 0.75847 0.07384 0.82097 0.07546 C 0.8836 0.07731 0.93672 0.04444 0.97917 0.03796 C 1.02201 0.03125 1.05065 0.03819 1.07982 0.04468 " pathEditMode="relative" rAng="0" ptsTypes="AAAAAA">
                                      <p:cBhvr>
                                        <p:cTn id="38" dur="4000" fill="hold"/>
                                        <p:tgtEl>
                                          <p:spTgt spid="13"/>
                                        </p:tgtEl>
                                        <p:attrNameLst>
                                          <p:attrName>ppt_x</p:attrName>
                                          <p:attrName>ppt_y</p:attrName>
                                        </p:attrNameLst>
                                      </p:cBhvr>
                                      <p:rCtr x="53984" y="6181"/>
                                    </p:animMotion>
                                  </p:childTnLst>
                                </p:cTn>
                              </p:par>
                              <p:par>
                                <p:cTn id="39" presetID="10" presetClass="entr" presetSubtype="0" fill="hold" grpId="1" nodeType="withEffect">
                                  <p:stCondLst>
                                    <p:cond delay="2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0" presetClass="path" presetSubtype="0" repeatCount="indefinite" fill="hold" grpId="0" nodeType="withEffect">
                                  <p:stCondLst>
                                    <p:cond delay="250"/>
                                  </p:stCondLst>
                                  <p:childTnLst>
                                    <p:animMotion origin="layout" path="M 4.79167E-6 2.96296E-6 C 0.08945 -0.00973 0.21015 -0.03195 0.30989 -0.02223 C 0.40911 -0.01297 0.50976 0.05115 0.59648 0.0574 C 0.68307 0.06365 0.76419 0.01551 0.82955 0.01481 C 0.89505 0.01412 0.94713 0.05949 0.98971 0.05324 C 1.03216 0.04629 1.0513 0.0419 1.08059 0.03657 " pathEditMode="relative" rAng="0" ptsTypes="AAAAAA">
                                      <p:cBhvr>
                                        <p:cTn id="43" dur="4000" fill="hold"/>
                                        <p:tgtEl>
                                          <p:spTgt spid="14"/>
                                        </p:tgtEl>
                                        <p:attrNameLst>
                                          <p:attrName>ppt_x</p:attrName>
                                          <p:attrName>ppt_y</p:attrName>
                                        </p:attrNameLst>
                                      </p:cBhvr>
                                      <p:rCtr x="54023" y="1644"/>
                                    </p:animMotion>
                                  </p:childTnLst>
                                </p:cTn>
                              </p:par>
                              <p:par>
                                <p:cTn id="44" presetID="10" presetClass="entr" presetSubtype="0" fill="hold" grpId="1" nodeType="with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50"/>
                                        <p:tgtEl>
                                          <p:spTgt spid="15"/>
                                        </p:tgtEl>
                                      </p:cBhvr>
                                    </p:animEffect>
                                  </p:childTnLst>
                                </p:cTn>
                              </p:par>
                              <p:par>
                                <p:cTn id="47" presetID="0" presetClass="path" presetSubtype="0" repeatCount="indefinite" fill="hold" grpId="0" nodeType="withEffect">
                                  <p:stCondLst>
                                    <p:cond delay="500"/>
                                  </p:stCondLst>
                                  <p:childTnLst>
                                    <p:animMotion origin="layout" path="M -2.5E-6 -4.44444E-6 C 0.11524 0.01042 0.20157 -0.08055 0.30287 -0.07685 C 0.4043 -0.07314 0.51914 0.01112 0.60782 0.02362 C 0.69636 0.03565 0.77227 -0.00439 0.83451 -0.0037 C 0.89675 -0.00347 0.93854 0.03241 0.98125 0.02639 C 1.02357 0.01945 1.05495 0.01135 1.07904 -0.00069 " pathEditMode="relative" rAng="0" ptsTypes="AAAAAA">
                                      <p:cBhvr>
                                        <p:cTn id="48" dur="4000" fill="hold"/>
                                        <p:tgtEl>
                                          <p:spTgt spid="15"/>
                                        </p:tgtEl>
                                        <p:attrNameLst>
                                          <p:attrName>ppt_x</p:attrName>
                                          <p:attrName>ppt_y</p:attrName>
                                        </p:attrNameLst>
                                      </p:cBhvr>
                                      <p:rCtr x="53945" y="-2523"/>
                                    </p:animMotion>
                                  </p:childTnLst>
                                </p:cTn>
                              </p:par>
                              <p:par>
                                <p:cTn id="49" presetID="10" presetClass="entr" presetSubtype="0" fill="hold" grpId="1" nodeType="withEffect">
                                  <p:stCondLst>
                                    <p:cond delay="75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250"/>
                                        <p:tgtEl>
                                          <p:spTgt spid="16"/>
                                        </p:tgtEl>
                                      </p:cBhvr>
                                    </p:animEffect>
                                  </p:childTnLst>
                                </p:cTn>
                              </p:par>
                              <p:par>
                                <p:cTn id="52" presetID="0" presetClass="path" presetSubtype="0" repeatCount="indefinite" fill="hold" grpId="0" nodeType="withEffect">
                                  <p:stCondLst>
                                    <p:cond delay="750"/>
                                  </p:stCondLst>
                                  <p:childTnLst>
                                    <p:animMotion origin="layout" path="M 1.04167E-6 1.11111E-6 C 0.21419 0.00602 0.22213 0.07685 0.32669 0.08032 C 0.43125 0.08403 0.53607 0.02153 0.62708 0.02083 C 0.7181 0.02014 0.81016 0.07407 0.87318 0.07569 C 0.9362 0.07755 0.96471 0.03217 1.00495 0.03171 C 1.04466 0.03125 1.08086 0.04792 1.10872 0.05602 " pathEditMode="relative" rAng="0" ptsTypes="AAAAAA">
                                      <p:cBhvr>
                                        <p:cTn id="53" dur="4000" fill="hold"/>
                                        <p:tgtEl>
                                          <p:spTgt spid="16"/>
                                        </p:tgtEl>
                                        <p:attrNameLst>
                                          <p:attrName>ppt_x</p:attrName>
                                          <p:attrName>ppt_y</p:attrName>
                                        </p:attrNameLst>
                                      </p:cBhvr>
                                      <p:rCtr x="55430" y="4005"/>
                                    </p:animMotion>
                                  </p:childTnLst>
                                </p:cTn>
                              </p:par>
                              <p:par>
                                <p:cTn id="54" presetID="10" presetClass="entr" presetSubtype="0" fill="hold" grpId="1" nodeType="withEffect">
                                  <p:stCondLst>
                                    <p:cond delay="10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250"/>
                                        <p:tgtEl>
                                          <p:spTgt spid="17"/>
                                        </p:tgtEl>
                                      </p:cBhvr>
                                    </p:animEffect>
                                  </p:childTnLst>
                                </p:cTn>
                              </p:par>
                              <p:par>
                                <p:cTn id="57" presetID="0" presetClass="path" presetSubtype="0" repeatCount="indefinite" fill="hold" grpId="0" nodeType="withEffect">
                                  <p:stCondLst>
                                    <p:cond delay="1000"/>
                                  </p:stCondLst>
                                  <p:childTnLst>
                                    <p:animMotion origin="layout" path="M -1.45833E-6 2.96296E-6 C 0.20586 0.03588 0.26133 0.1199 0.34857 0.12037 C 0.43568 0.12037 0.51576 0.09143 0.55612 0.07523 C 0.59649 0.05879 0.64649 0.03588 0.70755 0.03611 C 0.76823 0.0368 0.88099 0.07801 0.92123 0.07731 C 0.96081 0.07708 1.07357 0.07569 1.10873 0.05555 " pathEditMode="relative" rAng="0" ptsTypes="AAAAAA">
                                      <p:cBhvr>
                                        <p:cTn id="58" dur="3750" fill="hold"/>
                                        <p:tgtEl>
                                          <p:spTgt spid="17"/>
                                        </p:tgtEl>
                                        <p:attrNameLst>
                                          <p:attrName>ppt_x</p:attrName>
                                          <p:attrName>ppt_y</p:attrName>
                                        </p:attrNameLst>
                                      </p:cBhvr>
                                      <p:rCtr x="55430" y="6019"/>
                                    </p:animMotion>
                                  </p:childTnLst>
                                </p:cTn>
                              </p:par>
                              <p:par>
                                <p:cTn id="59" presetID="10" presetClass="entr" presetSubtype="0" fill="hold" grpId="1" nodeType="withEffect">
                                  <p:stCondLst>
                                    <p:cond delay="125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50"/>
                                        <p:tgtEl>
                                          <p:spTgt spid="19"/>
                                        </p:tgtEl>
                                      </p:cBhvr>
                                    </p:animEffect>
                                  </p:childTnLst>
                                </p:cTn>
                              </p:par>
                              <p:par>
                                <p:cTn id="62" presetID="0" presetClass="path" presetSubtype="0" repeatCount="indefinite" fill="hold" grpId="0" nodeType="withEffect">
                                  <p:stCondLst>
                                    <p:cond delay="1250"/>
                                  </p:stCondLst>
                                  <p:childTnLst>
                                    <p:animMotion origin="layout" path="M 8.33333E-7 0 C 0.10208 -0.0206 0.21654 -0.05046 0.30768 -0.04329 C 0.39909 -0.03565 0.46875 0.03704 0.54713 0.04468 C 0.62565 0.05231 0.70755 0.00208 0.77799 0.00255 C 0.84831 0.00278 0.92682 0.05394 0.96953 0.04745 C 1.01185 0.04097 1.06172 0.03079 1.08607 0.01875 " pathEditMode="relative" rAng="0" ptsTypes="AAAAAA">
                                      <p:cBhvr>
                                        <p:cTn id="63" dur="3750" fill="hold"/>
                                        <p:tgtEl>
                                          <p:spTgt spid="19"/>
                                        </p:tgtEl>
                                        <p:attrNameLst>
                                          <p:attrName>ppt_x</p:attrName>
                                          <p:attrName>ppt_y</p:attrName>
                                        </p:attrNameLst>
                                      </p:cBhvr>
                                      <p:rCtr x="54297" y="162"/>
                                    </p:animMotion>
                                  </p:childTnLst>
                                </p:cTn>
                              </p:par>
                              <p:par>
                                <p:cTn id="64" presetID="10" presetClass="entr" presetSubtype="0" fill="hold" grpId="1" nodeType="withEffect">
                                  <p:stCondLst>
                                    <p:cond delay="15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250"/>
                                        <p:tgtEl>
                                          <p:spTgt spid="22"/>
                                        </p:tgtEl>
                                      </p:cBhvr>
                                    </p:animEffect>
                                  </p:childTnLst>
                                </p:cTn>
                              </p:par>
                              <p:par>
                                <p:cTn id="67" presetID="0" presetClass="path" presetSubtype="0" repeatCount="indefinite" fill="hold" grpId="0" nodeType="withEffect">
                                  <p:stCondLst>
                                    <p:cond delay="1500"/>
                                  </p:stCondLst>
                                  <p:childTnLst>
                                    <p:animMotion origin="layout" path="M 4.79167E-6 -4.44444E-6 C 0.08945 -0.00949 0.23541 0.11343 0.33333 0.11482 C 0.43125 0.11598 0.52265 0.01158 0.5875 0.0088 C 0.65234 0.00556 0.71289 0.05764 0.77942 0.06158 C 0.84557 0.06528 0.94322 0.03843 0.9858 0.03195 C 1.02825 0.02524 1.0513 0.0419 1.08059 0.03681 " pathEditMode="relative" rAng="0" ptsTypes="AAAAAA">
                                      <p:cBhvr>
                                        <p:cTn id="68" dur="3750" fill="hold"/>
                                        <p:tgtEl>
                                          <p:spTgt spid="22"/>
                                        </p:tgtEl>
                                        <p:attrNameLst>
                                          <p:attrName>ppt_x</p:attrName>
                                          <p:attrName>ppt_y</p:attrName>
                                        </p:attrNameLst>
                                      </p:cBhvr>
                                      <p:rCtr x="54023" y="5694"/>
                                    </p:animMotion>
                                  </p:childTnLst>
                                </p:cTn>
                              </p:par>
                              <p:par>
                                <p:cTn id="69" presetID="10" presetClass="entr" presetSubtype="0" fill="hold" grpId="1" nodeType="withEffect">
                                  <p:stCondLst>
                                    <p:cond delay="175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250"/>
                                        <p:tgtEl>
                                          <p:spTgt spid="24"/>
                                        </p:tgtEl>
                                      </p:cBhvr>
                                    </p:animEffect>
                                  </p:childTnLst>
                                </p:cTn>
                              </p:par>
                              <p:par>
                                <p:cTn id="72" presetID="0" presetClass="path" presetSubtype="0" repeatCount="indefinite" fill="hold" grpId="0" nodeType="withEffect">
                                  <p:stCondLst>
                                    <p:cond delay="1750"/>
                                  </p:stCondLst>
                                  <p:childTnLst>
                                    <p:animMotion origin="layout" path="M 3.125E-6 -3.7037E-6 C 0.11523 0.01065 0.20664 -0.01527 0.30169 -0.0125 C 0.39557 -0.00949 0.47864 0.01528 0.56562 0.01736 C 0.65247 0.01945 0.7539 -0.00185 0.82317 -0.00046 C 0.89258 0.00093 0.93854 0.03264 0.98125 0.02616 C 1.02356 0.01945 1.05494 0.01158 1.07903 -0.00046 " pathEditMode="relative" rAng="0" ptsTypes="AAAAAA">
                                      <p:cBhvr>
                                        <p:cTn id="73" dur="3750" fill="hold"/>
                                        <p:tgtEl>
                                          <p:spTgt spid="24"/>
                                        </p:tgtEl>
                                        <p:attrNameLst>
                                          <p:attrName>ppt_x</p:attrName>
                                          <p:attrName>ppt_y</p:attrName>
                                        </p:attrNameLst>
                                      </p:cBhvr>
                                      <p:rCtr x="53945" y="694"/>
                                    </p:animMotion>
                                  </p:childTnLst>
                                </p:cTn>
                              </p:par>
                              <p:par>
                                <p:cTn id="74" presetID="10" presetClass="entr" presetSubtype="0" fill="hold" grpId="1" nodeType="withEffect">
                                  <p:stCondLst>
                                    <p:cond delay="20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250"/>
                                        <p:tgtEl>
                                          <p:spTgt spid="25"/>
                                        </p:tgtEl>
                                      </p:cBhvr>
                                    </p:animEffect>
                                  </p:childTnLst>
                                </p:cTn>
                              </p:par>
                              <p:par>
                                <p:cTn id="77" presetID="0" presetClass="path" presetSubtype="0" repeatCount="indefinite" fill="hold" grpId="0" nodeType="withEffect">
                                  <p:stCondLst>
                                    <p:cond delay="2000"/>
                                  </p:stCondLst>
                                  <p:childTnLst>
                                    <p:animMotion origin="layout" path="M -4.375E-6 -1.11111E-6 C 0.18282 0.00093 0.1961 0.12685 0.29584 0.12361 C 0.39545 0.11968 0.51576 0.03519 0.60339 0.02708 C 0.69089 0.01921 0.75847 0.07384 0.82097 0.07546 C 0.8836 0.07732 0.93672 0.04445 0.97917 0.03796 C 1.02201 0.03125 1.05066 0.0382 1.07982 0.04468 " pathEditMode="relative" rAng="0" ptsTypes="AAAAAA">
                                      <p:cBhvr>
                                        <p:cTn id="78" dur="3750" fill="hold"/>
                                        <p:tgtEl>
                                          <p:spTgt spid="25"/>
                                        </p:tgtEl>
                                        <p:attrNameLst>
                                          <p:attrName>ppt_x</p:attrName>
                                          <p:attrName>ppt_y</p:attrName>
                                        </p:attrNameLst>
                                      </p:cBhvr>
                                      <p:rCtr x="53984" y="6181"/>
                                    </p:animMotion>
                                  </p:childTnLst>
                                </p:cTn>
                              </p:par>
                              <p:par>
                                <p:cTn id="79" presetID="10" presetClass="entr" presetSubtype="0" fill="hold" grpId="1" nodeType="withEffect">
                                  <p:stCondLst>
                                    <p:cond delay="225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250"/>
                                        <p:tgtEl>
                                          <p:spTgt spid="26"/>
                                        </p:tgtEl>
                                      </p:cBhvr>
                                    </p:animEffect>
                                  </p:childTnLst>
                                </p:cTn>
                              </p:par>
                              <p:par>
                                <p:cTn id="82" presetID="0" presetClass="path" presetSubtype="0" repeatCount="indefinite" fill="hold" grpId="0" nodeType="withEffect">
                                  <p:stCondLst>
                                    <p:cond delay="2250"/>
                                  </p:stCondLst>
                                  <p:childTnLst>
                                    <p:animMotion origin="layout" path="M 4.16667E-7 -1.48148E-6 C 0.08945 -0.00972 0.21016 -0.03194 0.3099 -0.02222 C 0.40911 -0.01296 0.50977 0.05116 0.59648 0.05741 C 0.68307 0.06366 0.76419 0.01551 0.82956 0.01482 C 0.89505 0.01412 0.94714 0.05949 0.98971 0.05324 C 1.03216 0.0463 1.0513 0.0419 1.0806 0.03658 " pathEditMode="relative" rAng="0" ptsTypes="AAAAAA">
                                      <p:cBhvr>
                                        <p:cTn id="83" dur="3750" fill="hold"/>
                                        <p:tgtEl>
                                          <p:spTgt spid="26"/>
                                        </p:tgtEl>
                                        <p:attrNameLst>
                                          <p:attrName>ppt_x</p:attrName>
                                          <p:attrName>ppt_y</p:attrName>
                                        </p:attrNameLst>
                                      </p:cBhvr>
                                      <p:rCtr x="54023" y="1644"/>
                                    </p:animMotion>
                                  </p:childTnLst>
                                </p:cTn>
                              </p:par>
                              <p:par>
                                <p:cTn id="84" presetID="10" presetClass="entr" presetSubtype="0" fill="hold" grpId="1" nodeType="withEffect">
                                  <p:stCondLst>
                                    <p:cond delay="250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250"/>
                                        <p:tgtEl>
                                          <p:spTgt spid="27"/>
                                        </p:tgtEl>
                                      </p:cBhvr>
                                    </p:animEffect>
                                  </p:childTnLst>
                                </p:cTn>
                              </p:par>
                              <p:par>
                                <p:cTn id="87" presetID="0" presetClass="path" presetSubtype="0" repeatCount="indefinite" fill="hold" grpId="0" nodeType="withEffect">
                                  <p:stCondLst>
                                    <p:cond delay="2500"/>
                                  </p:stCondLst>
                                  <p:childTnLst>
                                    <p:animMotion origin="layout" path="M -3.125E-6 3.33333E-6 C 0.11524 0.01041 0.20157 -0.08056 0.30287 -0.07686 C 0.4043 -0.07315 0.51914 0.01111 0.60782 0.02361 C 0.69636 0.03564 0.77227 -0.0044 0.83451 -0.00371 C 0.89675 -0.00348 0.93854 0.0324 0.98125 0.02639 C 1.02357 0.01944 1.05495 0.01134 1.07904 -0.0007 " pathEditMode="relative" rAng="0" ptsTypes="AAAAAA">
                                      <p:cBhvr>
                                        <p:cTn id="88" dur="3750" fill="hold"/>
                                        <p:tgtEl>
                                          <p:spTgt spid="27"/>
                                        </p:tgtEl>
                                        <p:attrNameLst>
                                          <p:attrName>ppt_x</p:attrName>
                                          <p:attrName>ppt_y</p:attrName>
                                        </p:attrNameLst>
                                      </p:cBhvr>
                                      <p:rCtr x="53945" y="-2523"/>
                                    </p:animMotion>
                                  </p:childTnLst>
                                </p:cTn>
                              </p:par>
                              <p:par>
                                <p:cTn id="89" presetID="10" presetClass="entr" presetSubtype="0" fill="hold" grpId="1" nodeType="withEffect">
                                  <p:stCondLst>
                                    <p:cond delay="275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250"/>
                                        <p:tgtEl>
                                          <p:spTgt spid="29"/>
                                        </p:tgtEl>
                                      </p:cBhvr>
                                    </p:animEffect>
                                  </p:childTnLst>
                                </p:cTn>
                              </p:par>
                              <p:par>
                                <p:cTn id="92" presetID="0" presetClass="path" presetSubtype="0" repeatCount="indefinite" fill="hold" grpId="0" nodeType="withEffect">
                                  <p:stCondLst>
                                    <p:cond delay="2750"/>
                                  </p:stCondLst>
                                  <p:childTnLst>
                                    <p:animMotion origin="layout" path="M -2.08333E-6 3.7037E-6 C 0.21419 0.00601 0.22214 0.07685 0.32669 0.08032 C 0.43125 0.08402 0.53607 0.02152 0.62709 0.02083 C 0.7181 0.02014 0.81016 0.07407 0.87318 0.07569 C 0.9362 0.07754 0.96472 0.03217 1.00495 0.03171 C 1.04466 0.03125 1.08086 0.04791 1.10873 0.05601 " pathEditMode="relative" rAng="0" ptsTypes="AAAAAA">
                                      <p:cBhvr>
                                        <p:cTn id="93" dur="3750" fill="hold"/>
                                        <p:tgtEl>
                                          <p:spTgt spid="29"/>
                                        </p:tgtEl>
                                        <p:attrNameLst>
                                          <p:attrName>ppt_x</p:attrName>
                                          <p:attrName>ppt_y</p:attrName>
                                        </p:attrNameLst>
                                      </p:cBhvr>
                                      <p:rCtr x="55430" y="4005"/>
                                    </p:animMotion>
                                  </p:childTnLst>
                                </p:cTn>
                              </p:par>
                              <p:par>
                                <p:cTn id="94" presetID="10" presetClass="entr" presetSubtype="0" fill="hold" grpId="1" nodeType="withEffect">
                                  <p:stCondLst>
                                    <p:cond delay="300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250"/>
                                        <p:tgtEl>
                                          <p:spTgt spid="30"/>
                                        </p:tgtEl>
                                      </p:cBhvr>
                                    </p:animEffect>
                                  </p:childTnLst>
                                </p:cTn>
                              </p:par>
                              <p:par>
                                <p:cTn id="97" presetID="0" presetClass="path" presetSubtype="0" repeatCount="indefinite" fill="hold" grpId="0" nodeType="withEffect">
                                  <p:stCondLst>
                                    <p:cond delay="3000"/>
                                  </p:stCondLst>
                                  <p:childTnLst>
                                    <p:animMotion origin="layout" path="M 4.16667E-6 -3.7037E-6 C 0.20586 0.03588 0.26132 0.11991 0.34856 0.12037 C 0.43567 0.12037 0.51575 0.09144 0.55612 0.07524 C 0.59648 0.0588 0.64648 0.03588 0.70755 0.03611 C 0.76823 0.03681 0.88099 0.07801 0.92122 0.07732 C 0.9608 0.07709 1.07356 0.0757 1.10872 0.05556 " pathEditMode="relative" rAng="0" ptsTypes="AAAAAA">
                                      <p:cBhvr>
                                        <p:cTn id="98" dur="3750" fill="hold"/>
                                        <p:tgtEl>
                                          <p:spTgt spid="30"/>
                                        </p:tgtEl>
                                        <p:attrNameLst>
                                          <p:attrName>ppt_x</p:attrName>
                                          <p:attrName>ppt_y</p:attrName>
                                        </p:attrNameLst>
                                      </p:cBhvr>
                                      <p:rCtr x="55430" y="6019"/>
                                    </p:animMotion>
                                  </p:childTnLst>
                                </p:cTn>
                              </p:par>
                              <p:par>
                                <p:cTn id="99" presetID="10" presetClass="entr" presetSubtype="0" fill="hold" grpId="1" nodeType="withEffect">
                                  <p:stCondLst>
                                    <p:cond delay="325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250"/>
                                        <p:tgtEl>
                                          <p:spTgt spid="31"/>
                                        </p:tgtEl>
                                      </p:cBhvr>
                                    </p:animEffect>
                                  </p:childTnLst>
                                </p:cTn>
                              </p:par>
                              <p:par>
                                <p:cTn id="102" presetID="0" presetClass="path" presetSubtype="0" repeatCount="indefinite" fill="hold" grpId="0" nodeType="withEffect">
                                  <p:stCondLst>
                                    <p:cond delay="3250"/>
                                  </p:stCondLst>
                                  <p:childTnLst>
                                    <p:animMotion origin="layout" path="M -3.33333E-6 -2.22222E-6 C 0.10209 -0.0206 0.21654 -0.05046 0.30769 -0.04328 C 0.39909 -0.03565 0.46875 0.03704 0.54714 0.04468 C 0.62565 0.05232 0.70756 0.00209 0.778 0.00255 C 0.84831 0.00278 0.92683 0.05394 0.96953 0.04746 C 1.01185 0.04097 1.06172 0.03079 1.08607 0.01875 " pathEditMode="relative" rAng="0" ptsTypes="AAAAAA">
                                      <p:cBhvr>
                                        <p:cTn id="103" dur="3750" fill="hold"/>
                                        <p:tgtEl>
                                          <p:spTgt spid="31"/>
                                        </p:tgtEl>
                                        <p:attrNameLst>
                                          <p:attrName>ppt_x</p:attrName>
                                          <p:attrName>ppt_y</p:attrName>
                                        </p:attrNameLst>
                                      </p:cBhvr>
                                      <p:rCtr x="54297" y="162"/>
                                    </p:animMotion>
                                  </p:childTnLst>
                                </p:cTn>
                              </p:par>
                              <p:par>
                                <p:cTn id="104" presetID="10" presetClass="entr" presetSubtype="0" fill="hold" grpId="1" nodeType="withEffect">
                                  <p:stCondLst>
                                    <p:cond delay="35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250"/>
                                        <p:tgtEl>
                                          <p:spTgt spid="32"/>
                                        </p:tgtEl>
                                      </p:cBhvr>
                                    </p:animEffect>
                                  </p:childTnLst>
                                </p:cTn>
                              </p:par>
                              <p:par>
                                <p:cTn id="107" presetID="0" presetClass="path" presetSubtype="0" repeatCount="indefinite" fill="hold" grpId="0" nodeType="withEffect">
                                  <p:stCondLst>
                                    <p:cond delay="3500"/>
                                  </p:stCondLst>
                                  <p:childTnLst>
                                    <p:animMotion origin="layout" path="M -3.33333E-6 4.81481E-6 C 0.08946 -0.0095 0.23542 0.11342 0.33334 0.11481 C 0.43125 0.11597 0.52266 0.01157 0.5875 0.00879 C 0.65235 0.00555 0.71289 0.05763 0.77943 0.06157 C 0.84558 0.06527 0.94323 0.03842 0.98581 0.03194 C 1.02826 0.02523 1.05131 0.04189 1.0806 0.0368 " pathEditMode="relative" rAng="0" ptsTypes="AAAAAA">
                                      <p:cBhvr>
                                        <p:cTn id="108" dur="3750" fill="hold"/>
                                        <p:tgtEl>
                                          <p:spTgt spid="32"/>
                                        </p:tgtEl>
                                        <p:attrNameLst>
                                          <p:attrName>ppt_x</p:attrName>
                                          <p:attrName>ppt_y</p:attrName>
                                        </p:attrNameLst>
                                      </p:cBhvr>
                                      <p:rCtr x="54023" y="5694"/>
                                    </p:animMotion>
                                  </p:childTnLst>
                                </p:cTn>
                              </p:par>
                              <p:par>
                                <p:cTn id="109" presetID="10" presetClass="entr" presetSubtype="0" fill="hold" grpId="1" nodeType="withEffect">
                                  <p:stCondLst>
                                    <p:cond delay="375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250"/>
                                        <p:tgtEl>
                                          <p:spTgt spid="33"/>
                                        </p:tgtEl>
                                      </p:cBhvr>
                                    </p:animEffect>
                                  </p:childTnLst>
                                </p:cTn>
                              </p:par>
                              <p:par>
                                <p:cTn id="112" presetID="0" presetClass="path" presetSubtype="0" repeatCount="indefinite" fill="hold" grpId="0" nodeType="withEffect">
                                  <p:stCondLst>
                                    <p:cond delay="3750"/>
                                  </p:stCondLst>
                                  <p:childTnLst>
                                    <p:animMotion origin="layout" path="M 1.25E-6 3.33333E-6 C 0.11523 0.01064 0.20664 -0.01528 0.30169 -0.0125 C 0.39557 -0.00949 0.47864 0.01527 0.56562 0.01736 C 0.65247 0.01944 0.75391 -0.00186 0.82318 -0.00047 C 0.89258 0.00092 0.93854 0.03264 0.98125 0.02615 C 1.02357 0.01944 1.05495 0.01157 1.07904 -0.00047 " pathEditMode="relative" rAng="0" ptsTypes="AAAAAA">
                                      <p:cBhvr>
                                        <p:cTn id="113" dur="3750" fill="hold"/>
                                        <p:tgtEl>
                                          <p:spTgt spid="33"/>
                                        </p:tgtEl>
                                        <p:attrNameLst>
                                          <p:attrName>ppt_x</p:attrName>
                                          <p:attrName>ppt_y</p:attrName>
                                        </p:attrNameLst>
                                      </p:cBhvr>
                                      <p:rCtr x="53945" y="694"/>
                                    </p:animMotion>
                                  </p:childTnLst>
                                </p:cTn>
                              </p:par>
                              <p:par>
                                <p:cTn id="114" presetID="10" presetClass="entr" presetSubtype="0" fill="hold" grpId="1" nodeType="withEffect">
                                  <p:stCondLst>
                                    <p:cond delay="25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250"/>
                                        <p:tgtEl>
                                          <p:spTgt spid="34"/>
                                        </p:tgtEl>
                                      </p:cBhvr>
                                    </p:animEffect>
                                  </p:childTnLst>
                                </p:cTn>
                              </p:par>
                              <p:par>
                                <p:cTn id="117" presetID="0" presetClass="path" presetSubtype="0" repeatCount="indefinite" fill="hold" grpId="0" nodeType="withEffect">
                                  <p:stCondLst>
                                    <p:cond delay="250"/>
                                  </p:stCondLst>
                                  <p:childTnLst>
                                    <p:animMotion origin="layout" path="M -3.125E-6 1.11111E-6 C 0.18282 0.00092 0.1961 0.12685 0.29584 0.12361 C 0.39545 0.11967 0.51576 0.03518 0.60339 0.02708 C 0.69089 0.01921 0.75847 0.07384 0.82097 0.07546 C 0.8836 0.07731 0.93672 0.04444 0.97917 0.03796 C 1.02201 0.03125 1.05065 0.03819 1.07982 0.04467 " pathEditMode="relative" rAng="0" ptsTypes="AAAAAA">
                                      <p:cBhvr>
                                        <p:cTn id="118" dur="3750" fill="hold"/>
                                        <p:tgtEl>
                                          <p:spTgt spid="34"/>
                                        </p:tgtEl>
                                        <p:attrNameLst>
                                          <p:attrName>ppt_x</p:attrName>
                                          <p:attrName>ppt_y</p:attrName>
                                        </p:attrNameLst>
                                      </p:cBhvr>
                                      <p:rCtr x="53984" y="6181"/>
                                    </p:animMotion>
                                  </p:childTnLst>
                                </p:cTn>
                              </p:par>
                              <p:par>
                                <p:cTn id="119" presetID="10" presetClass="entr" presetSubtype="0" fill="hold" grpId="1" nodeType="withEffect">
                                  <p:stCondLst>
                                    <p:cond delay="5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250"/>
                                        <p:tgtEl>
                                          <p:spTgt spid="35"/>
                                        </p:tgtEl>
                                      </p:cBhvr>
                                    </p:animEffect>
                                  </p:childTnLst>
                                </p:cTn>
                              </p:par>
                              <p:par>
                                <p:cTn id="122" presetID="0" presetClass="path" presetSubtype="0" repeatCount="indefinite" fill="hold" grpId="0" nodeType="withEffect">
                                  <p:stCondLst>
                                    <p:cond delay="500"/>
                                  </p:stCondLst>
                                  <p:childTnLst>
                                    <p:animMotion origin="layout" path="M 4.16667E-7 4.07407E-6 C 0.08945 -0.00973 0.21016 -0.03195 0.3099 -0.02223 C 0.40911 -0.01297 0.50977 0.05115 0.59648 0.0574 C 0.68307 0.06365 0.76419 0.01551 0.82956 0.01481 C 0.89505 0.01412 0.94714 0.05949 0.98971 0.05324 C 1.03216 0.04629 1.0513 0.04189 1.0806 0.03657 " pathEditMode="relative" rAng="0" ptsTypes="AAAAAA">
                                      <p:cBhvr>
                                        <p:cTn id="123" dur="3750" fill="hold"/>
                                        <p:tgtEl>
                                          <p:spTgt spid="35"/>
                                        </p:tgtEl>
                                        <p:attrNameLst>
                                          <p:attrName>ppt_x</p:attrName>
                                          <p:attrName>ppt_y</p:attrName>
                                        </p:attrNameLst>
                                      </p:cBhvr>
                                      <p:rCtr x="54023" y="1644"/>
                                    </p:animMotion>
                                  </p:childTnLst>
                                </p:cTn>
                              </p:par>
                              <p:par>
                                <p:cTn id="124" presetID="10" presetClass="entr" presetSubtype="0" fill="hold" grpId="1" nodeType="withEffect">
                                  <p:stCondLst>
                                    <p:cond delay="75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250"/>
                                        <p:tgtEl>
                                          <p:spTgt spid="36"/>
                                        </p:tgtEl>
                                      </p:cBhvr>
                                    </p:animEffect>
                                  </p:childTnLst>
                                </p:cTn>
                              </p:par>
                              <p:par>
                                <p:cTn id="127" presetID="0" presetClass="path" presetSubtype="0" repeatCount="indefinite" fill="hold" grpId="0" nodeType="withEffect">
                                  <p:stCondLst>
                                    <p:cond delay="750"/>
                                  </p:stCondLst>
                                  <p:childTnLst>
                                    <p:animMotion origin="layout" path="M -1.875E-6 -4.44444E-6 C 0.11524 0.01042 0.20156 -0.08148 0.30287 -0.07731 C 0.4043 -0.07384 0.51914 0.01112 0.60781 0.02362 C 0.69636 0.03565 0.77227 -0.00463 0.83451 -0.00416 C 0.89675 -0.00347 0.93854 0.03241 0.98125 0.02639 C 1.02357 0.01945 1.05495 0.01135 1.07904 -0.00069 " pathEditMode="relative" rAng="0" ptsTypes="AAAAAA">
                                      <p:cBhvr>
                                        <p:cTn id="128" dur="3750" fill="hold"/>
                                        <p:tgtEl>
                                          <p:spTgt spid="36"/>
                                        </p:tgtEl>
                                        <p:attrNameLst>
                                          <p:attrName>ppt_x</p:attrName>
                                          <p:attrName>ppt_y</p:attrName>
                                        </p:attrNameLst>
                                      </p:cBhvr>
                                      <p:rCtr x="53945" y="-2546"/>
                                    </p:animMotion>
                                  </p:childTnLst>
                                </p:cTn>
                              </p:par>
                              <p:par>
                                <p:cTn id="129" presetID="10" presetClass="entr" presetSubtype="0" fill="hold" grpId="1" nodeType="withEffect">
                                  <p:stCondLst>
                                    <p:cond delay="100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250"/>
                                        <p:tgtEl>
                                          <p:spTgt spid="37"/>
                                        </p:tgtEl>
                                      </p:cBhvr>
                                    </p:animEffect>
                                  </p:childTnLst>
                                </p:cTn>
                              </p:par>
                              <p:par>
                                <p:cTn id="132" presetID="0" presetClass="path" presetSubtype="0" repeatCount="indefinite" fill="hold" grpId="0" nodeType="withEffect">
                                  <p:stCondLst>
                                    <p:cond delay="1000"/>
                                  </p:stCondLst>
                                  <p:childTnLst>
                                    <p:animMotion origin="layout" path="M -8.33333E-7 4.44444E-6 C 0.21419 0.00601 0.22214 0.07685 0.32669 0.08032 C 0.43125 0.08402 0.53607 0.02152 0.62708 0.02083 C 0.7181 0.02013 0.81016 0.07407 0.87318 0.07569 C 0.9362 0.07754 0.96471 0.03217 1.00495 0.03171 C 1.04466 0.03125 1.08086 0.04791 1.10872 0.05601 " pathEditMode="relative" rAng="0" ptsTypes="AAAAAA">
                                      <p:cBhvr>
                                        <p:cTn id="133" dur="3750" fill="hold"/>
                                        <p:tgtEl>
                                          <p:spTgt spid="37"/>
                                        </p:tgtEl>
                                        <p:attrNameLst>
                                          <p:attrName>ppt_x</p:attrName>
                                          <p:attrName>ppt_y</p:attrName>
                                        </p:attrNameLst>
                                      </p:cBhvr>
                                      <p:rCtr x="55430" y="4005"/>
                                    </p:animMotion>
                                  </p:childTnLst>
                                </p:cTn>
                              </p:par>
                              <p:par>
                                <p:cTn id="134" presetID="10" presetClass="entr" presetSubtype="0" fill="hold" grpId="1" nodeType="withEffect">
                                  <p:stCondLst>
                                    <p:cond delay="1250"/>
                                  </p:stCondLst>
                                  <p:childTnLst>
                                    <p:set>
                                      <p:cBhvr>
                                        <p:cTn id="135" dur="1" fill="hold">
                                          <p:stCondLst>
                                            <p:cond delay="0"/>
                                          </p:stCondLst>
                                        </p:cTn>
                                        <p:tgtEl>
                                          <p:spTgt spid="38"/>
                                        </p:tgtEl>
                                        <p:attrNameLst>
                                          <p:attrName>style.visibility</p:attrName>
                                        </p:attrNameLst>
                                      </p:cBhvr>
                                      <p:to>
                                        <p:strVal val="visible"/>
                                      </p:to>
                                    </p:set>
                                    <p:animEffect transition="in" filter="fade">
                                      <p:cBhvr>
                                        <p:cTn id="136" dur="250"/>
                                        <p:tgtEl>
                                          <p:spTgt spid="38"/>
                                        </p:tgtEl>
                                      </p:cBhvr>
                                    </p:animEffect>
                                  </p:childTnLst>
                                </p:cTn>
                              </p:par>
                              <p:par>
                                <p:cTn id="137" presetID="0" presetClass="path" presetSubtype="0" repeatCount="indefinite" fill="hold" grpId="0" nodeType="withEffect">
                                  <p:stCondLst>
                                    <p:cond delay="1250"/>
                                  </p:stCondLst>
                                  <p:childTnLst>
                                    <p:animMotion origin="layout" path="M -8.33333E-7 1.85185E-6 C 0.20586 0.03588 0.26133 0.11991 0.34857 0.12037 C 0.43568 0.12037 0.51576 0.09143 0.55612 0.07523 C 0.59649 0.05879 0.64649 0.03588 0.70755 0.03611 C 0.76823 0.0368 0.88099 0.07801 0.92122 0.07731 C 0.96081 0.07708 1.07357 0.07569 1.10872 0.05555 " pathEditMode="relative" rAng="0" ptsTypes="AAAAAA">
                                      <p:cBhvr>
                                        <p:cTn id="138" dur="3750" fill="hold"/>
                                        <p:tgtEl>
                                          <p:spTgt spid="38"/>
                                        </p:tgtEl>
                                        <p:attrNameLst>
                                          <p:attrName>ppt_x</p:attrName>
                                          <p:attrName>ppt_y</p:attrName>
                                        </p:attrNameLst>
                                      </p:cBhvr>
                                      <p:rCtr x="55430" y="6019"/>
                                    </p:animMotion>
                                  </p:childTnLst>
                                </p:cTn>
                              </p:par>
                              <p:par>
                                <p:cTn id="139" presetID="10" presetClass="entr" presetSubtype="0" fill="hold" grpId="1" nodeType="withEffect">
                                  <p:stCondLst>
                                    <p:cond delay="1500"/>
                                  </p:stCondLst>
                                  <p:childTnLst>
                                    <p:set>
                                      <p:cBhvr>
                                        <p:cTn id="140" dur="1" fill="hold">
                                          <p:stCondLst>
                                            <p:cond delay="0"/>
                                          </p:stCondLst>
                                        </p:cTn>
                                        <p:tgtEl>
                                          <p:spTgt spid="39"/>
                                        </p:tgtEl>
                                        <p:attrNameLst>
                                          <p:attrName>style.visibility</p:attrName>
                                        </p:attrNameLst>
                                      </p:cBhvr>
                                      <p:to>
                                        <p:strVal val="visible"/>
                                      </p:to>
                                    </p:set>
                                    <p:animEffect transition="in" filter="fade">
                                      <p:cBhvr>
                                        <p:cTn id="141" dur="250"/>
                                        <p:tgtEl>
                                          <p:spTgt spid="39"/>
                                        </p:tgtEl>
                                      </p:cBhvr>
                                    </p:animEffect>
                                  </p:childTnLst>
                                </p:cTn>
                              </p:par>
                              <p:par>
                                <p:cTn id="142" presetID="0" presetClass="path" presetSubtype="0" repeatCount="indefinite" fill="hold" grpId="0" nodeType="withEffect">
                                  <p:stCondLst>
                                    <p:cond delay="1500"/>
                                  </p:stCondLst>
                                  <p:childTnLst>
                                    <p:animMotion origin="layout" path="M -4.58333E-6 1.11111E-6 C 0.10209 -0.0206 0.21654 -0.05046 0.30769 -0.04329 C 0.39909 -0.03565 0.46875 0.03704 0.54714 0.04467 C 0.62566 0.05231 0.70756 0.00208 0.778 0.00255 C 0.84831 0.00278 0.92683 0.05393 0.96954 0.04745 C 1.01185 0.04097 1.06172 0.03079 1.08607 0.01875 " pathEditMode="relative" rAng="0" ptsTypes="AAAAAA">
                                      <p:cBhvr>
                                        <p:cTn id="143" dur="3750" fill="hold"/>
                                        <p:tgtEl>
                                          <p:spTgt spid="39"/>
                                        </p:tgtEl>
                                        <p:attrNameLst>
                                          <p:attrName>ppt_x</p:attrName>
                                          <p:attrName>ppt_y</p:attrName>
                                        </p:attrNameLst>
                                      </p:cBhvr>
                                      <p:rCtr x="54297" y="162"/>
                                    </p:animMotion>
                                  </p:childTnLst>
                                </p:cTn>
                              </p:par>
                              <p:par>
                                <p:cTn id="144" presetID="10" presetClass="entr" presetSubtype="0" fill="hold" grpId="1" nodeType="withEffect">
                                  <p:stCondLst>
                                    <p:cond delay="175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250"/>
                                        <p:tgtEl>
                                          <p:spTgt spid="40"/>
                                        </p:tgtEl>
                                      </p:cBhvr>
                                    </p:animEffect>
                                  </p:childTnLst>
                                </p:cTn>
                              </p:par>
                              <p:par>
                                <p:cTn id="147" presetID="0" presetClass="path" presetSubtype="0" repeatCount="indefinite" fill="hold" grpId="0" nodeType="withEffect">
                                  <p:stCondLst>
                                    <p:cond delay="1750"/>
                                  </p:stCondLst>
                                  <p:childTnLst>
                                    <p:animMotion origin="layout" path="M -3.33333E-6 -3.33333E-6 C 0.08946 -0.00949 0.23542 0.11343 0.33334 0.11482 C 0.43125 0.11574 0.52266 0.01158 0.5875 0.0088 C 0.65235 0.00556 0.71289 0.05764 0.77943 0.06158 C 0.84558 0.06528 0.94323 0.03843 0.98581 0.03195 C 1.02826 0.02523 1.05131 0.0419 1.0806 0.03681 " pathEditMode="relative" rAng="0" ptsTypes="AAAAAA">
                                      <p:cBhvr>
                                        <p:cTn id="148" dur="3750" fill="hold"/>
                                        <p:tgtEl>
                                          <p:spTgt spid="40"/>
                                        </p:tgtEl>
                                        <p:attrNameLst>
                                          <p:attrName>ppt_x</p:attrName>
                                          <p:attrName>ppt_y</p:attrName>
                                        </p:attrNameLst>
                                      </p:cBhvr>
                                      <p:rCtr x="54023" y="5694"/>
                                    </p:animMotion>
                                  </p:childTnLst>
                                </p:cTn>
                              </p:par>
                              <p:par>
                                <p:cTn id="149" presetID="10" presetClass="entr" presetSubtype="0" fill="hold" grpId="1" nodeType="withEffect">
                                  <p:stCondLst>
                                    <p:cond delay="200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250"/>
                                        <p:tgtEl>
                                          <p:spTgt spid="41"/>
                                        </p:tgtEl>
                                      </p:cBhvr>
                                    </p:animEffect>
                                  </p:childTnLst>
                                </p:cTn>
                              </p:par>
                              <p:par>
                                <p:cTn id="152" presetID="0" presetClass="path" presetSubtype="0" repeatCount="indefinite" fill="hold" grpId="0" nodeType="withEffect">
                                  <p:stCondLst>
                                    <p:cond delay="2000"/>
                                  </p:stCondLst>
                                  <p:childTnLst>
                                    <p:animMotion origin="layout" path="M 2.5E-6 -2.59259E-6 C 0.11523 0.01065 0.20664 -0.01528 0.30169 -0.0125 C 0.39557 -0.00949 0.47864 0.01528 0.56562 0.01736 C 0.65247 0.01945 0.7539 -0.00185 0.82317 -0.00046 C 0.89258 0.00093 0.93854 0.03264 0.98125 0.02616 C 1.02357 0.01945 1.05495 0.01158 1.07903 -0.00046 " pathEditMode="relative" rAng="0" ptsTypes="AAAAAA">
                                      <p:cBhvr>
                                        <p:cTn id="153" dur="3750" fill="hold"/>
                                        <p:tgtEl>
                                          <p:spTgt spid="41"/>
                                        </p:tgtEl>
                                        <p:attrNameLst>
                                          <p:attrName>ppt_x</p:attrName>
                                          <p:attrName>ppt_y</p:attrName>
                                        </p:attrNameLst>
                                      </p:cBhvr>
                                      <p:rCtr x="5394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540392" y="0"/>
            <a:ext cx="7111217" cy="7111217"/>
          </a:xfrm>
          <a:prstGeom prst="ellipse">
            <a:avLst/>
          </a:prstGeom>
          <a:noFill/>
          <a:ln>
            <a:solidFill>
              <a:srgbClr val="F3E1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96993" y="1087314"/>
            <a:ext cx="349715" cy="349715"/>
            <a:chOff x="7805961" y="1643576"/>
            <a:chExt cx="349715" cy="349715"/>
          </a:xfrm>
        </p:grpSpPr>
        <p:sp>
          <p:nvSpPr>
            <p:cNvPr id="7" name="椭圆 6"/>
            <p:cNvSpPr/>
            <p:nvPr/>
          </p:nvSpPr>
          <p:spPr>
            <a:xfrm>
              <a:off x="7805961" y="1643576"/>
              <a:ext cx="349715" cy="349715"/>
            </a:xfrm>
            <a:prstGeom prst="ellipse">
              <a:avLst/>
            </a:prstGeom>
            <a:noFill/>
            <a:ln w="34925">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890818" y="1728433"/>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168893" y="2616487"/>
            <a:ext cx="9854213" cy="1785104"/>
          </a:xfrm>
          <a:prstGeom prst="rect">
            <a:avLst/>
          </a:prstGeom>
          <a:noFill/>
          <a:effectLst/>
        </p:spPr>
        <p:txBody>
          <a:bodyPr wrap="square" rtlCol="0">
            <a:spAutoFit/>
          </a:bodyPr>
          <a:lstStyle/>
          <a:p>
            <a:pPr algn="ctr"/>
            <a:r>
              <a:rPr lang="zh-CN" altLang="en-US" sz="45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信用卡违约建模分析</a:t>
            </a:r>
            <a:endParaRPr lang="en-US" altLang="zh-CN" sz="45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a:p>
            <a:pPr algn="ctr"/>
            <a:endParaRPr lang="en-US" altLang="zh-CN" sz="40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a:p>
            <a:pPr algn="ctr"/>
            <a:r>
              <a:rPr lang="zh-CN" altLang="en-US" sz="25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汇报人：第六组全体成员</a:t>
            </a:r>
            <a:endParaRPr lang="en-US" altLang="zh-CN" sz="25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sp>
        <p:nvSpPr>
          <p:cNvPr id="18" name="椭圆 17"/>
          <p:cNvSpPr/>
          <p:nvPr/>
        </p:nvSpPr>
        <p:spPr>
          <a:xfrm>
            <a:off x="8536839" y="5330840"/>
            <a:ext cx="824876" cy="824876"/>
          </a:xfrm>
          <a:prstGeom prst="ellipse">
            <a:avLst/>
          </a:prstGeom>
          <a:noFill/>
          <a:ln w="9525">
            <a:gradFill>
              <a:gsLst>
                <a:gs pos="0">
                  <a:srgbClr val="FBF670">
                    <a:alpha val="80000"/>
                  </a:srgbClr>
                </a:gs>
                <a:gs pos="100000">
                  <a:srgbClr val="DEAE22">
                    <a:alpha val="80000"/>
                  </a:srgbClr>
                </a:gs>
              </a:gsLst>
              <a:lin ang="72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Group 12"/>
          <p:cNvGrpSpPr>
            <a:grpSpLocks noChangeAspect="1"/>
          </p:cNvGrpSpPr>
          <p:nvPr/>
        </p:nvGrpSpPr>
        <p:grpSpPr bwMode="auto">
          <a:xfrm flipV="1">
            <a:off x="3440178" y="3436460"/>
            <a:ext cx="5311644" cy="422559"/>
            <a:chOff x="1576" y="2383"/>
            <a:chExt cx="4299" cy="342"/>
          </a:xfrm>
          <a:solidFill>
            <a:schemeClr val="bg1"/>
          </a:solidFill>
        </p:grpSpPr>
        <p:sp>
          <p:nvSpPr>
            <p:cNvPr id="29" name="Freeform 13"/>
            <p:cNvSpPr>
              <a:spLocks noEditPoints="1"/>
            </p:cNvSpPr>
            <p:nvPr/>
          </p:nvSpPr>
          <p:spPr bwMode="auto">
            <a:xfrm>
              <a:off x="3101" y="2383"/>
              <a:ext cx="1250" cy="301"/>
            </a:xfrm>
            <a:custGeom>
              <a:avLst/>
              <a:gdLst>
                <a:gd name="T0" fmla="*/ 11 w 365"/>
                <a:gd name="T1" fmla="*/ 39 h 85"/>
                <a:gd name="T2" fmla="*/ 23 w 365"/>
                <a:gd name="T3" fmla="*/ 62 h 85"/>
                <a:gd name="T4" fmla="*/ 122 w 365"/>
                <a:gd name="T5" fmla="*/ 57 h 85"/>
                <a:gd name="T6" fmla="*/ 132 w 365"/>
                <a:gd name="T7" fmla="*/ 12 h 85"/>
                <a:gd name="T8" fmla="*/ 148 w 365"/>
                <a:gd name="T9" fmla="*/ 31 h 85"/>
                <a:gd name="T10" fmla="*/ 140 w 365"/>
                <a:gd name="T11" fmla="*/ 24 h 85"/>
                <a:gd name="T12" fmla="*/ 137 w 365"/>
                <a:gd name="T13" fmla="*/ 41 h 85"/>
                <a:gd name="T14" fmla="*/ 123 w 365"/>
                <a:gd name="T15" fmla="*/ 35 h 85"/>
                <a:gd name="T16" fmla="*/ 145 w 365"/>
                <a:gd name="T17" fmla="*/ 50 h 85"/>
                <a:gd name="T18" fmla="*/ 103 w 365"/>
                <a:gd name="T19" fmla="*/ 20 h 85"/>
                <a:gd name="T20" fmla="*/ 83 w 365"/>
                <a:gd name="T21" fmla="*/ 9 h 85"/>
                <a:gd name="T22" fmla="*/ 77 w 365"/>
                <a:gd name="T23" fmla="*/ 22 h 85"/>
                <a:gd name="T24" fmla="*/ 116 w 365"/>
                <a:gd name="T25" fmla="*/ 28 h 85"/>
                <a:gd name="T26" fmla="*/ 153 w 365"/>
                <a:gd name="T27" fmla="*/ 53 h 85"/>
                <a:gd name="T28" fmla="*/ 183 w 365"/>
                <a:gd name="T29" fmla="*/ 9 h 85"/>
                <a:gd name="T30" fmla="*/ 212 w 365"/>
                <a:gd name="T31" fmla="*/ 53 h 85"/>
                <a:gd name="T32" fmla="*/ 249 w 365"/>
                <a:gd name="T33" fmla="*/ 28 h 85"/>
                <a:gd name="T34" fmla="*/ 288 w 365"/>
                <a:gd name="T35" fmla="*/ 22 h 85"/>
                <a:gd name="T36" fmla="*/ 282 w 365"/>
                <a:gd name="T37" fmla="*/ 9 h 85"/>
                <a:gd name="T38" fmla="*/ 263 w 365"/>
                <a:gd name="T39" fmla="*/ 20 h 85"/>
                <a:gd name="T40" fmla="*/ 220 w 365"/>
                <a:gd name="T41" fmla="*/ 50 h 85"/>
                <a:gd name="T42" fmla="*/ 242 w 365"/>
                <a:gd name="T43" fmla="*/ 35 h 85"/>
                <a:gd name="T44" fmla="*/ 228 w 365"/>
                <a:gd name="T45" fmla="*/ 41 h 85"/>
                <a:gd name="T46" fmla="*/ 225 w 365"/>
                <a:gd name="T47" fmla="*/ 24 h 85"/>
                <a:gd name="T48" fmla="*/ 217 w 365"/>
                <a:gd name="T49" fmla="*/ 31 h 85"/>
                <a:gd name="T50" fmla="*/ 233 w 365"/>
                <a:gd name="T51" fmla="*/ 12 h 85"/>
                <a:gd name="T52" fmla="*/ 244 w 365"/>
                <a:gd name="T53" fmla="*/ 57 h 85"/>
                <a:gd name="T54" fmla="*/ 342 w 365"/>
                <a:gd name="T55" fmla="*/ 62 h 85"/>
                <a:gd name="T56" fmla="*/ 354 w 365"/>
                <a:gd name="T57" fmla="*/ 39 h 85"/>
                <a:gd name="T58" fmla="*/ 349 w 365"/>
                <a:gd name="T59" fmla="*/ 52 h 85"/>
                <a:gd name="T60" fmla="*/ 351 w 365"/>
                <a:gd name="T61" fmla="*/ 50 h 85"/>
                <a:gd name="T62" fmla="*/ 358 w 365"/>
                <a:gd name="T63" fmla="*/ 38 h 85"/>
                <a:gd name="T64" fmla="*/ 349 w 365"/>
                <a:gd name="T65" fmla="*/ 62 h 85"/>
                <a:gd name="T66" fmla="*/ 297 w 365"/>
                <a:gd name="T67" fmla="*/ 62 h 85"/>
                <a:gd name="T68" fmla="*/ 295 w 365"/>
                <a:gd name="T69" fmla="*/ 52 h 85"/>
                <a:gd name="T70" fmla="*/ 288 w 365"/>
                <a:gd name="T71" fmla="*/ 49 h 85"/>
                <a:gd name="T72" fmla="*/ 298 w 365"/>
                <a:gd name="T73" fmla="*/ 35 h 85"/>
                <a:gd name="T74" fmla="*/ 223 w 365"/>
                <a:gd name="T75" fmla="*/ 59 h 85"/>
                <a:gd name="T76" fmla="*/ 183 w 365"/>
                <a:gd name="T77" fmla="*/ 85 h 85"/>
                <a:gd name="T78" fmla="*/ 142 w 365"/>
                <a:gd name="T79" fmla="*/ 59 h 85"/>
                <a:gd name="T80" fmla="*/ 67 w 365"/>
                <a:gd name="T81" fmla="*/ 35 h 85"/>
                <a:gd name="T82" fmla="*/ 77 w 365"/>
                <a:gd name="T83" fmla="*/ 49 h 85"/>
                <a:gd name="T84" fmla="*/ 70 w 365"/>
                <a:gd name="T85" fmla="*/ 52 h 85"/>
                <a:gd name="T86" fmla="*/ 68 w 365"/>
                <a:gd name="T87" fmla="*/ 62 h 85"/>
                <a:gd name="T88" fmla="*/ 16 w 365"/>
                <a:gd name="T89" fmla="*/ 62 h 85"/>
                <a:gd name="T90" fmla="*/ 7 w 365"/>
                <a:gd name="T91" fmla="*/ 38 h 85"/>
                <a:gd name="T92" fmla="*/ 14 w 365"/>
                <a:gd name="T93" fmla="*/ 50 h 85"/>
                <a:gd name="T94" fmla="*/ 17 w 365"/>
                <a:gd name="T95" fmla="*/ 52 h 85"/>
                <a:gd name="T96" fmla="*/ 183 w 365"/>
                <a:gd name="T97" fmla="*/ 31 h 85"/>
                <a:gd name="T98" fmla="*/ 183 w 365"/>
                <a:gd name="T99" fmla="*/ 31 h 85"/>
                <a:gd name="T100" fmla="*/ 151 w 365"/>
                <a:gd name="T101" fmla="*/ 56 h 85"/>
                <a:gd name="T102" fmla="*/ 214 w 365"/>
                <a:gd name="T103" fmla="*/ 56 h 85"/>
                <a:gd name="T104" fmla="*/ 183 w 365"/>
                <a:gd name="T105" fmla="*/ 82 h 85"/>
                <a:gd name="T106" fmla="*/ 183 w 365"/>
                <a:gd name="T107" fmla="*/ 8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5" h="85">
                  <a:moveTo>
                    <a:pt x="31" y="46"/>
                  </a:moveTo>
                  <a:cubicBezTo>
                    <a:pt x="31" y="37"/>
                    <a:pt x="17" y="33"/>
                    <a:pt x="11" y="39"/>
                  </a:cubicBezTo>
                  <a:cubicBezTo>
                    <a:pt x="11" y="39"/>
                    <a:pt x="11" y="39"/>
                    <a:pt x="11" y="39"/>
                  </a:cubicBezTo>
                  <a:cubicBezTo>
                    <a:pt x="4" y="47"/>
                    <a:pt x="11" y="62"/>
                    <a:pt x="23" y="62"/>
                  </a:cubicBezTo>
                  <a:cubicBezTo>
                    <a:pt x="40" y="61"/>
                    <a:pt x="43" y="36"/>
                    <a:pt x="65" y="32"/>
                  </a:cubicBezTo>
                  <a:cubicBezTo>
                    <a:pt x="83" y="28"/>
                    <a:pt x="104" y="54"/>
                    <a:pt x="122" y="57"/>
                  </a:cubicBezTo>
                  <a:cubicBezTo>
                    <a:pt x="134" y="59"/>
                    <a:pt x="148" y="58"/>
                    <a:pt x="155" y="48"/>
                  </a:cubicBezTo>
                  <a:cubicBezTo>
                    <a:pt x="168" y="32"/>
                    <a:pt x="151" y="6"/>
                    <a:pt x="132" y="12"/>
                  </a:cubicBezTo>
                  <a:cubicBezTo>
                    <a:pt x="114" y="18"/>
                    <a:pt x="110" y="51"/>
                    <a:pt x="135" y="52"/>
                  </a:cubicBezTo>
                  <a:cubicBezTo>
                    <a:pt x="145" y="52"/>
                    <a:pt x="154" y="40"/>
                    <a:pt x="148" y="31"/>
                  </a:cubicBezTo>
                  <a:cubicBezTo>
                    <a:pt x="146" y="27"/>
                    <a:pt x="143" y="24"/>
                    <a:pt x="140" y="24"/>
                  </a:cubicBezTo>
                  <a:cubicBezTo>
                    <a:pt x="140" y="24"/>
                    <a:pt x="140" y="24"/>
                    <a:pt x="140" y="24"/>
                  </a:cubicBezTo>
                  <a:cubicBezTo>
                    <a:pt x="131" y="21"/>
                    <a:pt x="126" y="28"/>
                    <a:pt x="127" y="34"/>
                  </a:cubicBezTo>
                  <a:cubicBezTo>
                    <a:pt x="127" y="39"/>
                    <a:pt x="132" y="44"/>
                    <a:pt x="137" y="41"/>
                  </a:cubicBezTo>
                  <a:cubicBezTo>
                    <a:pt x="142" y="39"/>
                    <a:pt x="137" y="33"/>
                    <a:pt x="142" y="33"/>
                  </a:cubicBezTo>
                  <a:cubicBezTo>
                    <a:pt x="145" y="47"/>
                    <a:pt x="124" y="45"/>
                    <a:pt x="123" y="35"/>
                  </a:cubicBezTo>
                  <a:cubicBezTo>
                    <a:pt x="123" y="28"/>
                    <a:pt x="127" y="23"/>
                    <a:pt x="133" y="21"/>
                  </a:cubicBezTo>
                  <a:cubicBezTo>
                    <a:pt x="149" y="17"/>
                    <a:pt x="163" y="41"/>
                    <a:pt x="145" y="50"/>
                  </a:cubicBezTo>
                  <a:cubicBezTo>
                    <a:pt x="133" y="56"/>
                    <a:pt x="116" y="51"/>
                    <a:pt x="115" y="34"/>
                  </a:cubicBezTo>
                  <a:cubicBezTo>
                    <a:pt x="115" y="28"/>
                    <a:pt x="110" y="20"/>
                    <a:pt x="103" y="20"/>
                  </a:cubicBezTo>
                  <a:cubicBezTo>
                    <a:pt x="94" y="19"/>
                    <a:pt x="85" y="30"/>
                    <a:pt x="76" y="24"/>
                  </a:cubicBezTo>
                  <a:cubicBezTo>
                    <a:pt x="66" y="18"/>
                    <a:pt x="76" y="6"/>
                    <a:pt x="83" y="9"/>
                  </a:cubicBezTo>
                  <a:cubicBezTo>
                    <a:pt x="86" y="11"/>
                    <a:pt x="88" y="14"/>
                    <a:pt x="85" y="16"/>
                  </a:cubicBezTo>
                  <a:cubicBezTo>
                    <a:pt x="82" y="8"/>
                    <a:pt x="71" y="17"/>
                    <a:pt x="77" y="22"/>
                  </a:cubicBezTo>
                  <a:cubicBezTo>
                    <a:pt x="88" y="29"/>
                    <a:pt x="103" y="10"/>
                    <a:pt x="114" y="24"/>
                  </a:cubicBezTo>
                  <a:cubicBezTo>
                    <a:pt x="115" y="25"/>
                    <a:pt x="116" y="26"/>
                    <a:pt x="116" y="28"/>
                  </a:cubicBezTo>
                  <a:cubicBezTo>
                    <a:pt x="124" y="0"/>
                    <a:pt x="162" y="4"/>
                    <a:pt x="163" y="31"/>
                  </a:cubicBezTo>
                  <a:cubicBezTo>
                    <a:pt x="163" y="40"/>
                    <a:pt x="159" y="48"/>
                    <a:pt x="153" y="53"/>
                  </a:cubicBezTo>
                  <a:cubicBezTo>
                    <a:pt x="164" y="48"/>
                    <a:pt x="174" y="42"/>
                    <a:pt x="182" y="32"/>
                  </a:cubicBezTo>
                  <a:cubicBezTo>
                    <a:pt x="176" y="24"/>
                    <a:pt x="172" y="16"/>
                    <a:pt x="183" y="9"/>
                  </a:cubicBezTo>
                  <a:cubicBezTo>
                    <a:pt x="193" y="16"/>
                    <a:pt x="190" y="24"/>
                    <a:pt x="183" y="32"/>
                  </a:cubicBezTo>
                  <a:cubicBezTo>
                    <a:pt x="192" y="42"/>
                    <a:pt x="201" y="48"/>
                    <a:pt x="212" y="53"/>
                  </a:cubicBezTo>
                  <a:cubicBezTo>
                    <a:pt x="206" y="48"/>
                    <a:pt x="202" y="40"/>
                    <a:pt x="202" y="31"/>
                  </a:cubicBezTo>
                  <a:cubicBezTo>
                    <a:pt x="204" y="4"/>
                    <a:pt x="242" y="0"/>
                    <a:pt x="249" y="28"/>
                  </a:cubicBezTo>
                  <a:cubicBezTo>
                    <a:pt x="250" y="26"/>
                    <a:pt x="250" y="25"/>
                    <a:pt x="251" y="24"/>
                  </a:cubicBezTo>
                  <a:cubicBezTo>
                    <a:pt x="262" y="10"/>
                    <a:pt x="278" y="29"/>
                    <a:pt x="288" y="22"/>
                  </a:cubicBezTo>
                  <a:cubicBezTo>
                    <a:pt x="295" y="17"/>
                    <a:pt x="283" y="8"/>
                    <a:pt x="280" y="16"/>
                  </a:cubicBezTo>
                  <a:cubicBezTo>
                    <a:pt x="277" y="14"/>
                    <a:pt x="279" y="11"/>
                    <a:pt x="282" y="9"/>
                  </a:cubicBezTo>
                  <a:cubicBezTo>
                    <a:pt x="289" y="6"/>
                    <a:pt x="299" y="18"/>
                    <a:pt x="289" y="24"/>
                  </a:cubicBezTo>
                  <a:cubicBezTo>
                    <a:pt x="280" y="30"/>
                    <a:pt x="271" y="19"/>
                    <a:pt x="263" y="20"/>
                  </a:cubicBezTo>
                  <a:cubicBezTo>
                    <a:pt x="255" y="20"/>
                    <a:pt x="250" y="28"/>
                    <a:pt x="250" y="34"/>
                  </a:cubicBezTo>
                  <a:cubicBezTo>
                    <a:pt x="249" y="51"/>
                    <a:pt x="232" y="56"/>
                    <a:pt x="220" y="50"/>
                  </a:cubicBezTo>
                  <a:cubicBezTo>
                    <a:pt x="202" y="41"/>
                    <a:pt x="216" y="17"/>
                    <a:pt x="233" y="21"/>
                  </a:cubicBezTo>
                  <a:cubicBezTo>
                    <a:pt x="238" y="23"/>
                    <a:pt x="242" y="28"/>
                    <a:pt x="242" y="35"/>
                  </a:cubicBezTo>
                  <a:cubicBezTo>
                    <a:pt x="241" y="45"/>
                    <a:pt x="221" y="47"/>
                    <a:pt x="224" y="33"/>
                  </a:cubicBezTo>
                  <a:cubicBezTo>
                    <a:pt x="228" y="33"/>
                    <a:pt x="224" y="39"/>
                    <a:pt x="228" y="41"/>
                  </a:cubicBezTo>
                  <a:cubicBezTo>
                    <a:pt x="234" y="44"/>
                    <a:pt x="238" y="39"/>
                    <a:pt x="239" y="34"/>
                  </a:cubicBezTo>
                  <a:cubicBezTo>
                    <a:pt x="239" y="28"/>
                    <a:pt x="234" y="21"/>
                    <a:pt x="225" y="24"/>
                  </a:cubicBezTo>
                  <a:cubicBezTo>
                    <a:pt x="225" y="24"/>
                    <a:pt x="225" y="24"/>
                    <a:pt x="225" y="24"/>
                  </a:cubicBezTo>
                  <a:cubicBezTo>
                    <a:pt x="222" y="24"/>
                    <a:pt x="219" y="27"/>
                    <a:pt x="217" y="31"/>
                  </a:cubicBezTo>
                  <a:cubicBezTo>
                    <a:pt x="211" y="40"/>
                    <a:pt x="220" y="52"/>
                    <a:pt x="230" y="52"/>
                  </a:cubicBezTo>
                  <a:cubicBezTo>
                    <a:pt x="255" y="51"/>
                    <a:pt x="251" y="18"/>
                    <a:pt x="233" y="12"/>
                  </a:cubicBezTo>
                  <a:cubicBezTo>
                    <a:pt x="214" y="6"/>
                    <a:pt x="197" y="32"/>
                    <a:pt x="210" y="48"/>
                  </a:cubicBezTo>
                  <a:cubicBezTo>
                    <a:pt x="218" y="58"/>
                    <a:pt x="232" y="59"/>
                    <a:pt x="244" y="57"/>
                  </a:cubicBezTo>
                  <a:cubicBezTo>
                    <a:pt x="261" y="54"/>
                    <a:pt x="282" y="28"/>
                    <a:pt x="300" y="32"/>
                  </a:cubicBezTo>
                  <a:cubicBezTo>
                    <a:pt x="322" y="36"/>
                    <a:pt x="325" y="61"/>
                    <a:pt x="342" y="62"/>
                  </a:cubicBezTo>
                  <a:cubicBezTo>
                    <a:pt x="355" y="62"/>
                    <a:pt x="361" y="47"/>
                    <a:pt x="354" y="39"/>
                  </a:cubicBezTo>
                  <a:cubicBezTo>
                    <a:pt x="354" y="39"/>
                    <a:pt x="354" y="39"/>
                    <a:pt x="354" y="39"/>
                  </a:cubicBezTo>
                  <a:cubicBezTo>
                    <a:pt x="349" y="33"/>
                    <a:pt x="335" y="37"/>
                    <a:pt x="334" y="46"/>
                  </a:cubicBezTo>
                  <a:cubicBezTo>
                    <a:pt x="334" y="55"/>
                    <a:pt x="345" y="56"/>
                    <a:pt x="349" y="52"/>
                  </a:cubicBezTo>
                  <a:cubicBezTo>
                    <a:pt x="351" y="49"/>
                    <a:pt x="346" y="47"/>
                    <a:pt x="347" y="44"/>
                  </a:cubicBezTo>
                  <a:cubicBezTo>
                    <a:pt x="351" y="44"/>
                    <a:pt x="351" y="49"/>
                    <a:pt x="351" y="50"/>
                  </a:cubicBezTo>
                  <a:cubicBezTo>
                    <a:pt x="349" y="56"/>
                    <a:pt x="341" y="58"/>
                    <a:pt x="336" y="54"/>
                  </a:cubicBezTo>
                  <a:cubicBezTo>
                    <a:pt x="320" y="41"/>
                    <a:pt x="347" y="26"/>
                    <a:pt x="358" y="38"/>
                  </a:cubicBezTo>
                  <a:cubicBezTo>
                    <a:pt x="358" y="38"/>
                    <a:pt x="358" y="38"/>
                    <a:pt x="358" y="38"/>
                  </a:cubicBezTo>
                  <a:cubicBezTo>
                    <a:pt x="365" y="45"/>
                    <a:pt x="360" y="59"/>
                    <a:pt x="349" y="62"/>
                  </a:cubicBezTo>
                  <a:cubicBezTo>
                    <a:pt x="333" y="68"/>
                    <a:pt x="323" y="51"/>
                    <a:pt x="313" y="43"/>
                  </a:cubicBezTo>
                  <a:cubicBezTo>
                    <a:pt x="318" y="53"/>
                    <a:pt x="307" y="64"/>
                    <a:pt x="297" y="62"/>
                  </a:cubicBezTo>
                  <a:cubicBezTo>
                    <a:pt x="283" y="59"/>
                    <a:pt x="286" y="41"/>
                    <a:pt x="297" y="41"/>
                  </a:cubicBezTo>
                  <a:cubicBezTo>
                    <a:pt x="312" y="41"/>
                    <a:pt x="307" y="60"/>
                    <a:pt x="295" y="52"/>
                  </a:cubicBezTo>
                  <a:cubicBezTo>
                    <a:pt x="297" y="48"/>
                    <a:pt x="302" y="55"/>
                    <a:pt x="304" y="50"/>
                  </a:cubicBezTo>
                  <a:cubicBezTo>
                    <a:pt x="306" y="42"/>
                    <a:pt x="290" y="40"/>
                    <a:pt x="288" y="49"/>
                  </a:cubicBezTo>
                  <a:cubicBezTo>
                    <a:pt x="286" y="62"/>
                    <a:pt x="312" y="61"/>
                    <a:pt x="312" y="48"/>
                  </a:cubicBezTo>
                  <a:cubicBezTo>
                    <a:pt x="312" y="40"/>
                    <a:pt x="305" y="37"/>
                    <a:pt x="298" y="35"/>
                  </a:cubicBezTo>
                  <a:cubicBezTo>
                    <a:pt x="289" y="33"/>
                    <a:pt x="279" y="40"/>
                    <a:pt x="269" y="47"/>
                  </a:cubicBezTo>
                  <a:cubicBezTo>
                    <a:pt x="253" y="57"/>
                    <a:pt x="242" y="63"/>
                    <a:pt x="223" y="59"/>
                  </a:cubicBezTo>
                  <a:cubicBezTo>
                    <a:pt x="215" y="57"/>
                    <a:pt x="193" y="61"/>
                    <a:pt x="183" y="67"/>
                  </a:cubicBezTo>
                  <a:cubicBezTo>
                    <a:pt x="189" y="72"/>
                    <a:pt x="191" y="78"/>
                    <a:pt x="183" y="85"/>
                  </a:cubicBezTo>
                  <a:cubicBezTo>
                    <a:pt x="174" y="78"/>
                    <a:pt x="176" y="72"/>
                    <a:pt x="182" y="67"/>
                  </a:cubicBezTo>
                  <a:cubicBezTo>
                    <a:pt x="172" y="61"/>
                    <a:pt x="151" y="57"/>
                    <a:pt x="142" y="59"/>
                  </a:cubicBezTo>
                  <a:cubicBezTo>
                    <a:pt x="123" y="63"/>
                    <a:pt x="112" y="57"/>
                    <a:pt x="96" y="47"/>
                  </a:cubicBezTo>
                  <a:cubicBezTo>
                    <a:pt x="86" y="40"/>
                    <a:pt x="76" y="33"/>
                    <a:pt x="67" y="35"/>
                  </a:cubicBezTo>
                  <a:cubicBezTo>
                    <a:pt x="60" y="37"/>
                    <a:pt x="53" y="40"/>
                    <a:pt x="53" y="48"/>
                  </a:cubicBezTo>
                  <a:cubicBezTo>
                    <a:pt x="53" y="61"/>
                    <a:pt x="80" y="62"/>
                    <a:pt x="77" y="49"/>
                  </a:cubicBezTo>
                  <a:cubicBezTo>
                    <a:pt x="75" y="40"/>
                    <a:pt x="60" y="42"/>
                    <a:pt x="62" y="50"/>
                  </a:cubicBezTo>
                  <a:cubicBezTo>
                    <a:pt x="63" y="55"/>
                    <a:pt x="68" y="48"/>
                    <a:pt x="70" y="52"/>
                  </a:cubicBezTo>
                  <a:cubicBezTo>
                    <a:pt x="59" y="60"/>
                    <a:pt x="53" y="41"/>
                    <a:pt x="68" y="41"/>
                  </a:cubicBezTo>
                  <a:cubicBezTo>
                    <a:pt x="79" y="41"/>
                    <a:pt x="82" y="59"/>
                    <a:pt x="68" y="62"/>
                  </a:cubicBezTo>
                  <a:cubicBezTo>
                    <a:pt x="58" y="64"/>
                    <a:pt x="47" y="53"/>
                    <a:pt x="52" y="43"/>
                  </a:cubicBezTo>
                  <a:cubicBezTo>
                    <a:pt x="43" y="51"/>
                    <a:pt x="32" y="68"/>
                    <a:pt x="16" y="62"/>
                  </a:cubicBezTo>
                  <a:cubicBezTo>
                    <a:pt x="6" y="59"/>
                    <a:pt x="0" y="45"/>
                    <a:pt x="7" y="38"/>
                  </a:cubicBezTo>
                  <a:cubicBezTo>
                    <a:pt x="7" y="38"/>
                    <a:pt x="7" y="38"/>
                    <a:pt x="7" y="38"/>
                  </a:cubicBezTo>
                  <a:cubicBezTo>
                    <a:pt x="19" y="26"/>
                    <a:pt x="46" y="41"/>
                    <a:pt x="29" y="54"/>
                  </a:cubicBezTo>
                  <a:cubicBezTo>
                    <a:pt x="24" y="58"/>
                    <a:pt x="16" y="56"/>
                    <a:pt x="14" y="50"/>
                  </a:cubicBezTo>
                  <a:cubicBezTo>
                    <a:pt x="14" y="49"/>
                    <a:pt x="14" y="44"/>
                    <a:pt x="18" y="44"/>
                  </a:cubicBezTo>
                  <a:cubicBezTo>
                    <a:pt x="20" y="47"/>
                    <a:pt x="14" y="49"/>
                    <a:pt x="17" y="52"/>
                  </a:cubicBezTo>
                  <a:cubicBezTo>
                    <a:pt x="20" y="56"/>
                    <a:pt x="31" y="55"/>
                    <a:pt x="31" y="46"/>
                  </a:cubicBezTo>
                  <a:close/>
                  <a:moveTo>
                    <a:pt x="183" y="31"/>
                  </a:moveTo>
                  <a:cubicBezTo>
                    <a:pt x="188" y="24"/>
                    <a:pt x="191" y="17"/>
                    <a:pt x="183" y="11"/>
                  </a:cubicBezTo>
                  <a:cubicBezTo>
                    <a:pt x="174" y="17"/>
                    <a:pt x="177" y="24"/>
                    <a:pt x="183" y="31"/>
                  </a:cubicBezTo>
                  <a:close/>
                  <a:moveTo>
                    <a:pt x="183" y="32"/>
                  </a:moveTo>
                  <a:cubicBezTo>
                    <a:pt x="173" y="44"/>
                    <a:pt x="164" y="52"/>
                    <a:pt x="151" y="56"/>
                  </a:cubicBezTo>
                  <a:cubicBezTo>
                    <a:pt x="160" y="57"/>
                    <a:pt x="175" y="61"/>
                    <a:pt x="183" y="67"/>
                  </a:cubicBezTo>
                  <a:cubicBezTo>
                    <a:pt x="191" y="61"/>
                    <a:pt x="205" y="57"/>
                    <a:pt x="214" y="56"/>
                  </a:cubicBezTo>
                  <a:cubicBezTo>
                    <a:pt x="202" y="52"/>
                    <a:pt x="192" y="44"/>
                    <a:pt x="183" y="32"/>
                  </a:cubicBezTo>
                  <a:close/>
                  <a:moveTo>
                    <a:pt x="183" y="82"/>
                  </a:moveTo>
                  <a:cubicBezTo>
                    <a:pt x="189" y="77"/>
                    <a:pt x="188" y="72"/>
                    <a:pt x="183" y="68"/>
                  </a:cubicBezTo>
                  <a:cubicBezTo>
                    <a:pt x="177" y="72"/>
                    <a:pt x="176" y="77"/>
                    <a:pt x="183" y="82"/>
                  </a:cubicBez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30" name="Freeform 14"/>
            <p:cNvSpPr/>
            <p:nvPr/>
          </p:nvSpPr>
          <p:spPr bwMode="auto">
            <a:xfrm>
              <a:off x="1576" y="2566"/>
              <a:ext cx="1161" cy="17"/>
            </a:xfrm>
            <a:custGeom>
              <a:avLst/>
              <a:gdLst>
                <a:gd name="T0" fmla="*/ 1161 w 1161"/>
                <a:gd name="T1" fmla="*/ 17 h 17"/>
                <a:gd name="T2" fmla="*/ 0 w 1161"/>
                <a:gd name="T3" fmla="*/ 17 h 17"/>
                <a:gd name="T4" fmla="*/ 11 w 1161"/>
                <a:gd name="T5" fmla="*/ 11 h 17"/>
                <a:gd name="T6" fmla="*/ 0 w 1161"/>
                <a:gd name="T7" fmla="*/ 0 h 17"/>
                <a:gd name="T8" fmla="*/ 1150 w 1161"/>
                <a:gd name="T9" fmla="*/ 0 h 17"/>
                <a:gd name="T10" fmla="*/ 1161 w 1161"/>
                <a:gd name="T11" fmla="*/ 17 h 17"/>
                <a:gd name="T12" fmla="*/ 1161 w 116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61" h="17">
                  <a:moveTo>
                    <a:pt x="1161" y="17"/>
                  </a:moveTo>
                  <a:lnTo>
                    <a:pt x="0" y="17"/>
                  </a:lnTo>
                  <a:lnTo>
                    <a:pt x="11" y="11"/>
                  </a:lnTo>
                  <a:lnTo>
                    <a:pt x="0" y="0"/>
                  </a:lnTo>
                  <a:lnTo>
                    <a:pt x="1150" y="0"/>
                  </a:lnTo>
                  <a:lnTo>
                    <a:pt x="1161" y="17"/>
                  </a:lnTo>
                  <a:lnTo>
                    <a:pt x="1161" y="17"/>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Freeform 15"/>
            <p:cNvSpPr/>
            <p:nvPr/>
          </p:nvSpPr>
          <p:spPr bwMode="auto">
            <a:xfrm>
              <a:off x="4713" y="2566"/>
              <a:ext cx="1162" cy="17"/>
            </a:xfrm>
            <a:custGeom>
              <a:avLst/>
              <a:gdLst>
                <a:gd name="T0" fmla="*/ 0 w 1162"/>
                <a:gd name="T1" fmla="*/ 17 h 17"/>
                <a:gd name="T2" fmla="*/ 1162 w 1162"/>
                <a:gd name="T3" fmla="*/ 17 h 17"/>
                <a:gd name="T4" fmla="*/ 1151 w 1162"/>
                <a:gd name="T5" fmla="*/ 11 h 17"/>
                <a:gd name="T6" fmla="*/ 1162 w 1162"/>
                <a:gd name="T7" fmla="*/ 0 h 17"/>
                <a:gd name="T8" fmla="*/ 11 w 1162"/>
                <a:gd name="T9" fmla="*/ 0 h 17"/>
                <a:gd name="T10" fmla="*/ 0 w 1162"/>
                <a:gd name="T11" fmla="*/ 17 h 17"/>
                <a:gd name="T12" fmla="*/ 0 w 1162"/>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62" h="17">
                  <a:moveTo>
                    <a:pt x="0" y="17"/>
                  </a:moveTo>
                  <a:lnTo>
                    <a:pt x="1162" y="17"/>
                  </a:lnTo>
                  <a:lnTo>
                    <a:pt x="1151" y="11"/>
                  </a:lnTo>
                  <a:lnTo>
                    <a:pt x="1162" y="0"/>
                  </a:lnTo>
                  <a:lnTo>
                    <a:pt x="11" y="0"/>
                  </a:lnTo>
                  <a:lnTo>
                    <a:pt x="0" y="17"/>
                  </a:lnTo>
                  <a:lnTo>
                    <a:pt x="0" y="17"/>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 name="Freeform 16"/>
            <p:cNvSpPr/>
            <p:nvPr/>
          </p:nvSpPr>
          <p:spPr bwMode="auto">
            <a:xfrm>
              <a:off x="1581" y="2697"/>
              <a:ext cx="2103" cy="28"/>
            </a:xfrm>
            <a:custGeom>
              <a:avLst/>
              <a:gdLst>
                <a:gd name="T0" fmla="*/ 2103 w 2103"/>
                <a:gd name="T1" fmla="*/ 28 h 28"/>
                <a:gd name="T2" fmla="*/ 0 w 2103"/>
                <a:gd name="T3" fmla="*/ 28 h 28"/>
                <a:gd name="T4" fmla="*/ 11 w 2103"/>
                <a:gd name="T5" fmla="*/ 11 h 28"/>
                <a:gd name="T6" fmla="*/ 0 w 2103"/>
                <a:gd name="T7" fmla="*/ 0 h 28"/>
                <a:gd name="T8" fmla="*/ 2086 w 2103"/>
                <a:gd name="T9" fmla="*/ 0 h 28"/>
                <a:gd name="T10" fmla="*/ 2103 w 2103"/>
                <a:gd name="T11" fmla="*/ 28 h 28"/>
                <a:gd name="T12" fmla="*/ 2103 w 210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103" h="28">
                  <a:moveTo>
                    <a:pt x="2103" y="28"/>
                  </a:moveTo>
                  <a:lnTo>
                    <a:pt x="0" y="28"/>
                  </a:lnTo>
                  <a:lnTo>
                    <a:pt x="11" y="11"/>
                  </a:lnTo>
                  <a:lnTo>
                    <a:pt x="0" y="0"/>
                  </a:lnTo>
                  <a:lnTo>
                    <a:pt x="2086" y="0"/>
                  </a:lnTo>
                  <a:lnTo>
                    <a:pt x="2103" y="28"/>
                  </a:lnTo>
                  <a:lnTo>
                    <a:pt x="2103" y="2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 name="Freeform 17"/>
            <p:cNvSpPr/>
            <p:nvPr/>
          </p:nvSpPr>
          <p:spPr bwMode="auto">
            <a:xfrm>
              <a:off x="3767" y="2697"/>
              <a:ext cx="2108" cy="28"/>
            </a:xfrm>
            <a:custGeom>
              <a:avLst/>
              <a:gdLst>
                <a:gd name="T0" fmla="*/ 0 w 2108"/>
                <a:gd name="T1" fmla="*/ 28 h 28"/>
                <a:gd name="T2" fmla="*/ 2108 w 2108"/>
                <a:gd name="T3" fmla="*/ 28 h 28"/>
                <a:gd name="T4" fmla="*/ 2091 w 2108"/>
                <a:gd name="T5" fmla="*/ 11 h 28"/>
                <a:gd name="T6" fmla="*/ 2108 w 2108"/>
                <a:gd name="T7" fmla="*/ 0 h 28"/>
                <a:gd name="T8" fmla="*/ 16 w 2108"/>
                <a:gd name="T9" fmla="*/ 0 h 28"/>
                <a:gd name="T10" fmla="*/ 0 w 2108"/>
                <a:gd name="T11" fmla="*/ 28 h 28"/>
                <a:gd name="T12" fmla="*/ 0 w 210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108" h="28">
                  <a:moveTo>
                    <a:pt x="0" y="28"/>
                  </a:moveTo>
                  <a:lnTo>
                    <a:pt x="2108" y="28"/>
                  </a:lnTo>
                  <a:lnTo>
                    <a:pt x="2091" y="11"/>
                  </a:lnTo>
                  <a:lnTo>
                    <a:pt x="2108" y="0"/>
                  </a:lnTo>
                  <a:lnTo>
                    <a:pt x="16" y="0"/>
                  </a:lnTo>
                  <a:lnTo>
                    <a:pt x="0" y="28"/>
                  </a:lnTo>
                  <a:lnTo>
                    <a:pt x="0" y="2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 calcmode="lin" valueType="num">
                                      <p:cBhvr>
                                        <p:cTn id="9" dur="750" fill="hold"/>
                                        <p:tgtEl>
                                          <p:spTgt spid="3"/>
                                        </p:tgtEl>
                                        <p:attrNameLst>
                                          <p:attrName>style.rotation</p:attrName>
                                        </p:attrNameLst>
                                      </p:cBhvr>
                                      <p:tavLst>
                                        <p:tav tm="0">
                                          <p:val>
                                            <p:fltVal val="360"/>
                                          </p:val>
                                        </p:tav>
                                        <p:tav tm="100000">
                                          <p:val>
                                            <p:fltVal val="0"/>
                                          </p:val>
                                        </p:tav>
                                      </p:tavLst>
                                    </p:anim>
                                    <p:animEffect transition="in" filter="fade">
                                      <p:cBhvr>
                                        <p:cTn id="10" dur="750"/>
                                        <p:tgtEl>
                                          <p:spTgt spid="3"/>
                                        </p:tgtEl>
                                      </p:cBhvr>
                                    </p:animEffect>
                                  </p:childTnLst>
                                </p:cTn>
                              </p:par>
                              <p:par>
                                <p:cTn id="11" presetID="10" presetClass="entr" presetSubtype="0" fill="hold"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6" presetClass="entr" presetSubtype="37"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arn(outVertical)">
                                      <p:cBhvr>
                                        <p:cTn id="19" dur="750"/>
                                        <p:tgtEl>
                                          <p:spTgt spid="28"/>
                                        </p:tgtEl>
                                      </p:cBhvr>
                                    </p:animEffect>
                                  </p:childTnLst>
                                </p:cTn>
                              </p:par>
                              <p:par>
                                <p:cTn id="20" presetID="50" presetClass="entr" presetSubtype="0" decel="100000" fill="hold" grpId="0" nodeType="withEffect">
                                  <p:stCondLst>
                                    <p:cond delay="500"/>
                                  </p:stCondLst>
                                  <p:iterate type="lt">
                                    <p:tmPct val="5000"/>
                                  </p:iterate>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strVal val="#ppt_w+.3"/>
                                          </p:val>
                                        </p:tav>
                                        <p:tav tm="100000">
                                          <p:val>
                                            <p:strVal val="#ppt_w"/>
                                          </p:val>
                                        </p:tav>
                                      </p:tavLst>
                                    </p:anim>
                                    <p:anim calcmode="lin" valueType="num">
                                      <p:cBhvr>
                                        <p:cTn id="23" dur="500" fill="hold"/>
                                        <p:tgtEl>
                                          <p:spTgt spid="15"/>
                                        </p:tgtEl>
                                        <p:attrNameLst>
                                          <p:attrName>ppt_h</p:attrName>
                                        </p:attrNameLst>
                                      </p:cBhvr>
                                      <p:tavLst>
                                        <p:tav tm="0">
                                          <p:val>
                                            <p:strVal val="#ppt_h"/>
                                          </p:val>
                                        </p:tav>
                                        <p:tav tm="100000">
                                          <p:val>
                                            <p:strVal val="#ppt_h"/>
                                          </p:val>
                                        </p:tav>
                                      </p:tavLst>
                                    </p:anim>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bldLvl="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746918" y="260771"/>
            <a:ext cx="2698176"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优化模型再评估</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5FD429EA-7ACB-42B4-9A35-15893DDD2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587" y="2270171"/>
            <a:ext cx="8634019" cy="2317657"/>
          </a:xfrm>
          <a:prstGeom prst="rect">
            <a:avLst/>
          </a:prstGeom>
        </p:spPr>
      </p:pic>
    </p:spTree>
    <p:extLst>
      <p:ext uri="{BB962C8B-B14F-4D97-AF65-F5344CB8AC3E}">
        <p14:creationId xmlns:p14="http://schemas.microsoft.com/office/powerpoint/2010/main" val="13708150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746913" y="260771"/>
            <a:ext cx="2698175"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优化模型再评估</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929701" y="1979058"/>
            <a:ext cx="2332598" cy="3749337"/>
            <a:chOff x="4929701" y="1979058"/>
            <a:chExt cx="2332598" cy="3749337"/>
          </a:xfrm>
        </p:grpSpPr>
        <p:sp>
          <p:nvSpPr>
            <p:cNvPr id="102" name="Freeform 5"/>
            <p:cNvSpPr>
              <a:spLocks noEditPoints="1"/>
            </p:cNvSpPr>
            <p:nvPr/>
          </p:nvSpPr>
          <p:spPr bwMode="auto">
            <a:xfrm>
              <a:off x="6965263" y="3232720"/>
              <a:ext cx="263546" cy="259177"/>
            </a:xfrm>
            <a:custGeom>
              <a:avLst/>
              <a:gdLst>
                <a:gd name="T0" fmla="*/ 85 w 98"/>
                <a:gd name="T1" fmla="*/ 35 h 96"/>
                <a:gd name="T2" fmla="*/ 83 w 98"/>
                <a:gd name="T3" fmla="*/ 31 h 96"/>
                <a:gd name="T4" fmla="*/ 87 w 98"/>
                <a:gd name="T5" fmla="*/ 17 h 96"/>
                <a:gd name="T6" fmla="*/ 80 w 98"/>
                <a:gd name="T7" fmla="*/ 10 h 96"/>
                <a:gd name="T8" fmla="*/ 79 w 98"/>
                <a:gd name="T9" fmla="*/ 9 h 96"/>
                <a:gd name="T10" fmla="*/ 78 w 98"/>
                <a:gd name="T11" fmla="*/ 9 h 96"/>
                <a:gd name="T12" fmla="*/ 65 w 98"/>
                <a:gd name="T13" fmla="*/ 14 h 96"/>
                <a:gd name="T14" fmla="*/ 61 w 98"/>
                <a:gd name="T15" fmla="*/ 13 h 96"/>
                <a:gd name="T16" fmla="*/ 54 w 98"/>
                <a:gd name="T17" fmla="*/ 0 h 96"/>
                <a:gd name="T18" fmla="*/ 44 w 98"/>
                <a:gd name="T19" fmla="*/ 0 h 96"/>
                <a:gd name="T20" fmla="*/ 37 w 98"/>
                <a:gd name="T21" fmla="*/ 13 h 96"/>
                <a:gd name="T22" fmla="*/ 33 w 98"/>
                <a:gd name="T23" fmla="*/ 14 h 96"/>
                <a:gd name="T24" fmla="*/ 20 w 98"/>
                <a:gd name="T25" fmla="*/ 10 h 96"/>
                <a:gd name="T26" fmla="*/ 19 w 98"/>
                <a:gd name="T27" fmla="*/ 10 h 96"/>
                <a:gd name="T28" fmla="*/ 11 w 98"/>
                <a:gd name="T29" fmla="*/ 17 h 96"/>
                <a:gd name="T30" fmla="*/ 15 w 98"/>
                <a:gd name="T31" fmla="*/ 32 h 96"/>
                <a:gd name="T32" fmla="*/ 13 w 98"/>
                <a:gd name="T33" fmla="*/ 36 h 96"/>
                <a:gd name="T34" fmla="*/ 0 w 98"/>
                <a:gd name="T35" fmla="*/ 43 h 96"/>
                <a:gd name="T36" fmla="*/ 0 w 98"/>
                <a:gd name="T37" fmla="*/ 53 h 96"/>
                <a:gd name="T38" fmla="*/ 14 w 98"/>
                <a:gd name="T39" fmla="*/ 60 h 96"/>
                <a:gd name="T40" fmla="*/ 15 w 98"/>
                <a:gd name="T41" fmla="*/ 64 h 96"/>
                <a:gd name="T42" fmla="*/ 11 w 98"/>
                <a:gd name="T43" fmla="*/ 78 h 96"/>
                <a:gd name="T44" fmla="*/ 18 w 98"/>
                <a:gd name="T45" fmla="*/ 85 h 96"/>
                <a:gd name="T46" fmla="*/ 19 w 98"/>
                <a:gd name="T47" fmla="*/ 86 h 96"/>
                <a:gd name="T48" fmla="*/ 20 w 98"/>
                <a:gd name="T49" fmla="*/ 86 h 96"/>
                <a:gd name="T50" fmla="*/ 33 w 98"/>
                <a:gd name="T51" fmla="*/ 81 h 96"/>
                <a:gd name="T52" fmla="*/ 37 w 98"/>
                <a:gd name="T53" fmla="*/ 82 h 96"/>
                <a:gd name="T54" fmla="*/ 44 w 98"/>
                <a:gd name="T55" fmla="*/ 96 h 96"/>
                <a:gd name="T56" fmla="*/ 54 w 98"/>
                <a:gd name="T57" fmla="*/ 96 h 96"/>
                <a:gd name="T58" fmla="*/ 61 w 98"/>
                <a:gd name="T59" fmla="*/ 82 h 96"/>
                <a:gd name="T60" fmla="*/ 66 w 98"/>
                <a:gd name="T61" fmla="*/ 81 h 96"/>
                <a:gd name="T62" fmla="*/ 79 w 98"/>
                <a:gd name="T63" fmla="*/ 86 h 96"/>
                <a:gd name="T64" fmla="*/ 80 w 98"/>
                <a:gd name="T65" fmla="*/ 86 h 96"/>
                <a:gd name="T66" fmla="*/ 87 w 98"/>
                <a:gd name="T67" fmla="*/ 78 h 96"/>
                <a:gd name="T68" fmla="*/ 83 w 98"/>
                <a:gd name="T69" fmla="*/ 64 h 96"/>
                <a:gd name="T70" fmla="*/ 85 w 98"/>
                <a:gd name="T71" fmla="*/ 60 h 96"/>
                <a:gd name="T72" fmla="*/ 98 w 98"/>
                <a:gd name="T73" fmla="*/ 52 h 96"/>
                <a:gd name="T74" fmla="*/ 98 w 98"/>
                <a:gd name="T75" fmla="*/ 42 h 96"/>
                <a:gd name="T76" fmla="*/ 85 w 98"/>
                <a:gd name="T77" fmla="*/ 35 h 96"/>
                <a:gd name="T78" fmla="*/ 49 w 98"/>
                <a:gd name="T79" fmla="*/ 64 h 96"/>
                <a:gd name="T80" fmla="*/ 32 w 98"/>
                <a:gd name="T81" fmla="*/ 48 h 96"/>
                <a:gd name="T82" fmla="*/ 49 w 98"/>
                <a:gd name="T83" fmla="*/ 31 h 96"/>
                <a:gd name="T84" fmla="*/ 66 w 98"/>
                <a:gd name="T85" fmla="*/ 48 h 96"/>
                <a:gd name="T86" fmla="*/ 49 w 98"/>
                <a:gd name="T87" fmla="*/ 64 h 96"/>
                <a:gd name="T88" fmla="*/ 49 w 98"/>
                <a:gd name="T89" fmla="*/ 64 h 96"/>
                <a:gd name="T90" fmla="*/ 49 w 98"/>
                <a:gd name="T9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8" h="96">
                  <a:moveTo>
                    <a:pt x="85" y="35"/>
                  </a:moveTo>
                  <a:cubicBezTo>
                    <a:pt x="83" y="31"/>
                    <a:pt x="83" y="31"/>
                    <a:pt x="83" y="31"/>
                  </a:cubicBezTo>
                  <a:cubicBezTo>
                    <a:pt x="89" y="19"/>
                    <a:pt x="88" y="18"/>
                    <a:pt x="87" y="17"/>
                  </a:cubicBezTo>
                  <a:cubicBezTo>
                    <a:pt x="80" y="10"/>
                    <a:pt x="80" y="10"/>
                    <a:pt x="80" y="10"/>
                  </a:cubicBezTo>
                  <a:cubicBezTo>
                    <a:pt x="79" y="9"/>
                    <a:pt x="79" y="9"/>
                    <a:pt x="79" y="9"/>
                  </a:cubicBezTo>
                  <a:cubicBezTo>
                    <a:pt x="78" y="9"/>
                    <a:pt x="78" y="9"/>
                    <a:pt x="78" y="9"/>
                  </a:cubicBezTo>
                  <a:cubicBezTo>
                    <a:pt x="78" y="9"/>
                    <a:pt x="77" y="9"/>
                    <a:pt x="65" y="14"/>
                  </a:cubicBezTo>
                  <a:cubicBezTo>
                    <a:pt x="61" y="13"/>
                    <a:pt x="61" y="13"/>
                    <a:pt x="61" y="13"/>
                  </a:cubicBezTo>
                  <a:cubicBezTo>
                    <a:pt x="56" y="0"/>
                    <a:pt x="56" y="0"/>
                    <a:pt x="54" y="0"/>
                  </a:cubicBezTo>
                  <a:cubicBezTo>
                    <a:pt x="44" y="0"/>
                    <a:pt x="44" y="0"/>
                    <a:pt x="44" y="0"/>
                  </a:cubicBezTo>
                  <a:cubicBezTo>
                    <a:pt x="42" y="0"/>
                    <a:pt x="42" y="0"/>
                    <a:pt x="37" y="13"/>
                  </a:cubicBezTo>
                  <a:cubicBezTo>
                    <a:pt x="33" y="14"/>
                    <a:pt x="33" y="14"/>
                    <a:pt x="33" y="14"/>
                  </a:cubicBezTo>
                  <a:cubicBezTo>
                    <a:pt x="25" y="11"/>
                    <a:pt x="21" y="10"/>
                    <a:pt x="20" y="10"/>
                  </a:cubicBezTo>
                  <a:cubicBezTo>
                    <a:pt x="19" y="10"/>
                    <a:pt x="19" y="10"/>
                    <a:pt x="19" y="10"/>
                  </a:cubicBezTo>
                  <a:cubicBezTo>
                    <a:pt x="11" y="17"/>
                    <a:pt x="11" y="17"/>
                    <a:pt x="11" y="17"/>
                  </a:cubicBezTo>
                  <a:cubicBezTo>
                    <a:pt x="10" y="18"/>
                    <a:pt x="9" y="19"/>
                    <a:pt x="15" y="32"/>
                  </a:cubicBezTo>
                  <a:cubicBezTo>
                    <a:pt x="13" y="36"/>
                    <a:pt x="13" y="36"/>
                    <a:pt x="13" y="36"/>
                  </a:cubicBezTo>
                  <a:cubicBezTo>
                    <a:pt x="0" y="41"/>
                    <a:pt x="0" y="41"/>
                    <a:pt x="0" y="43"/>
                  </a:cubicBezTo>
                  <a:cubicBezTo>
                    <a:pt x="0" y="53"/>
                    <a:pt x="0" y="53"/>
                    <a:pt x="0" y="53"/>
                  </a:cubicBezTo>
                  <a:cubicBezTo>
                    <a:pt x="0" y="54"/>
                    <a:pt x="0" y="55"/>
                    <a:pt x="14" y="60"/>
                  </a:cubicBezTo>
                  <a:cubicBezTo>
                    <a:pt x="15" y="64"/>
                    <a:pt x="15" y="64"/>
                    <a:pt x="15" y="64"/>
                  </a:cubicBezTo>
                  <a:cubicBezTo>
                    <a:pt x="9" y="77"/>
                    <a:pt x="10" y="77"/>
                    <a:pt x="11" y="78"/>
                  </a:cubicBezTo>
                  <a:cubicBezTo>
                    <a:pt x="18" y="85"/>
                    <a:pt x="18" y="85"/>
                    <a:pt x="18" y="85"/>
                  </a:cubicBezTo>
                  <a:cubicBezTo>
                    <a:pt x="19" y="86"/>
                    <a:pt x="19" y="86"/>
                    <a:pt x="19" y="86"/>
                  </a:cubicBezTo>
                  <a:cubicBezTo>
                    <a:pt x="20" y="86"/>
                    <a:pt x="20" y="86"/>
                    <a:pt x="20" y="86"/>
                  </a:cubicBezTo>
                  <a:cubicBezTo>
                    <a:pt x="20" y="86"/>
                    <a:pt x="22" y="86"/>
                    <a:pt x="33" y="81"/>
                  </a:cubicBezTo>
                  <a:cubicBezTo>
                    <a:pt x="37" y="82"/>
                    <a:pt x="37" y="82"/>
                    <a:pt x="37" y="82"/>
                  </a:cubicBezTo>
                  <a:cubicBezTo>
                    <a:pt x="42" y="96"/>
                    <a:pt x="43" y="96"/>
                    <a:pt x="44" y="96"/>
                  </a:cubicBezTo>
                  <a:cubicBezTo>
                    <a:pt x="54" y="96"/>
                    <a:pt x="54" y="96"/>
                    <a:pt x="54" y="96"/>
                  </a:cubicBezTo>
                  <a:cubicBezTo>
                    <a:pt x="56" y="96"/>
                    <a:pt x="57" y="96"/>
                    <a:pt x="61" y="82"/>
                  </a:cubicBezTo>
                  <a:cubicBezTo>
                    <a:pt x="66" y="81"/>
                    <a:pt x="66" y="81"/>
                    <a:pt x="66" y="81"/>
                  </a:cubicBezTo>
                  <a:cubicBezTo>
                    <a:pt x="73" y="84"/>
                    <a:pt x="77" y="86"/>
                    <a:pt x="79" y="86"/>
                  </a:cubicBezTo>
                  <a:cubicBezTo>
                    <a:pt x="80" y="86"/>
                    <a:pt x="80" y="86"/>
                    <a:pt x="80" y="86"/>
                  </a:cubicBezTo>
                  <a:cubicBezTo>
                    <a:pt x="87" y="78"/>
                    <a:pt x="87" y="78"/>
                    <a:pt x="87" y="78"/>
                  </a:cubicBezTo>
                  <a:cubicBezTo>
                    <a:pt x="89" y="77"/>
                    <a:pt x="89" y="76"/>
                    <a:pt x="83" y="64"/>
                  </a:cubicBezTo>
                  <a:cubicBezTo>
                    <a:pt x="85" y="60"/>
                    <a:pt x="85" y="60"/>
                    <a:pt x="85" y="60"/>
                  </a:cubicBezTo>
                  <a:cubicBezTo>
                    <a:pt x="98" y="55"/>
                    <a:pt x="98" y="54"/>
                    <a:pt x="98" y="52"/>
                  </a:cubicBezTo>
                  <a:cubicBezTo>
                    <a:pt x="98" y="42"/>
                    <a:pt x="98" y="42"/>
                    <a:pt x="98" y="42"/>
                  </a:cubicBezTo>
                  <a:cubicBezTo>
                    <a:pt x="98" y="41"/>
                    <a:pt x="98" y="40"/>
                    <a:pt x="85" y="35"/>
                  </a:cubicBezTo>
                  <a:close/>
                  <a:moveTo>
                    <a:pt x="49" y="64"/>
                  </a:moveTo>
                  <a:cubicBezTo>
                    <a:pt x="40" y="64"/>
                    <a:pt x="32" y="57"/>
                    <a:pt x="32" y="48"/>
                  </a:cubicBezTo>
                  <a:cubicBezTo>
                    <a:pt x="32" y="38"/>
                    <a:pt x="40" y="31"/>
                    <a:pt x="49" y="31"/>
                  </a:cubicBezTo>
                  <a:cubicBezTo>
                    <a:pt x="58" y="31"/>
                    <a:pt x="66" y="38"/>
                    <a:pt x="66" y="48"/>
                  </a:cubicBezTo>
                  <a:cubicBezTo>
                    <a:pt x="66" y="57"/>
                    <a:pt x="58" y="64"/>
                    <a:pt x="49" y="64"/>
                  </a:cubicBezTo>
                  <a:close/>
                  <a:moveTo>
                    <a:pt x="49" y="64"/>
                  </a:moveTo>
                  <a:cubicBezTo>
                    <a:pt x="49" y="64"/>
                    <a:pt x="49" y="64"/>
                    <a:pt x="49" y="64"/>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3" name="Freeform 6"/>
            <p:cNvSpPr>
              <a:spLocks noEditPoints="1"/>
            </p:cNvSpPr>
            <p:nvPr/>
          </p:nvSpPr>
          <p:spPr bwMode="auto">
            <a:xfrm>
              <a:off x="7051171" y="2628458"/>
              <a:ext cx="91732" cy="91732"/>
            </a:xfrm>
            <a:custGeom>
              <a:avLst/>
              <a:gdLst>
                <a:gd name="T0" fmla="*/ 30 w 34"/>
                <a:gd name="T1" fmla="*/ 12 h 34"/>
                <a:gd name="T2" fmla="*/ 29 w 34"/>
                <a:gd name="T3" fmla="*/ 11 h 34"/>
                <a:gd name="T4" fmla="*/ 31 w 34"/>
                <a:gd name="T5" fmla="*/ 6 h 34"/>
                <a:gd name="T6" fmla="*/ 28 w 34"/>
                <a:gd name="T7" fmla="*/ 3 h 34"/>
                <a:gd name="T8" fmla="*/ 28 w 34"/>
                <a:gd name="T9" fmla="*/ 3 h 34"/>
                <a:gd name="T10" fmla="*/ 27 w 34"/>
                <a:gd name="T11" fmla="*/ 3 h 34"/>
                <a:gd name="T12" fmla="*/ 23 w 34"/>
                <a:gd name="T13" fmla="*/ 5 h 34"/>
                <a:gd name="T14" fmla="*/ 21 w 34"/>
                <a:gd name="T15" fmla="*/ 4 h 34"/>
                <a:gd name="T16" fmla="*/ 19 w 34"/>
                <a:gd name="T17" fmla="*/ 0 h 34"/>
                <a:gd name="T18" fmla="*/ 15 w 34"/>
                <a:gd name="T19" fmla="*/ 0 h 34"/>
                <a:gd name="T20" fmla="*/ 13 w 34"/>
                <a:gd name="T21" fmla="*/ 4 h 34"/>
                <a:gd name="T22" fmla="*/ 11 w 34"/>
                <a:gd name="T23" fmla="*/ 5 h 34"/>
                <a:gd name="T24" fmla="*/ 7 w 34"/>
                <a:gd name="T25" fmla="*/ 3 h 34"/>
                <a:gd name="T26" fmla="*/ 6 w 34"/>
                <a:gd name="T27" fmla="*/ 3 h 34"/>
                <a:gd name="T28" fmla="*/ 3 w 34"/>
                <a:gd name="T29" fmla="*/ 6 h 34"/>
                <a:gd name="T30" fmla="*/ 5 w 34"/>
                <a:gd name="T31" fmla="*/ 11 h 34"/>
                <a:gd name="T32" fmla="*/ 4 w 34"/>
                <a:gd name="T33" fmla="*/ 12 h 34"/>
                <a:gd name="T34" fmla="*/ 0 w 34"/>
                <a:gd name="T35" fmla="*/ 15 h 34"/>
                <a:gd name="T36" fmla="*/ 0 w 34"/>
                <a:gd name="T37" fmla="*/ 18 h 34"/>
                <a:gd name="T38" fmla="*/ 4 w 34"/>
                <a:gd name="T39" fmla="*/ 21 h 34"/>
                <a:gd name="T40" fmla="*/ 5 w 34"/>
                <a:gd name="T41" fmla="*/ 22 h 34"/>
                <a:gd name="T42" fmla="*/ 4 w 34"/>
                <a:gd name="T43" fmla="*/ 27 h 34"/>
                <a:gd name="T44" fmla="*/ 6 w 34"/>
                <a:gd name="T45" fmla="*/ 30 h 34"/>
                <a:gd name="T46" fmla="*/ 6 w 34"/>
                <a:gd name="T47" fmla="*/ 30 h 34"/>
                <a:gd name="T48" fmla="*/ 7 w 34"/>
                <a:gd name="T49" fmla="*/ 30 h 34"/>
                <a:gd name="T50" fmla="*/ 11 w 34"/>
                <a:gd name="T51" fmla="*/ 28 h 34"/>
                <a:gd name="T52" fmla="*/ 13 w 34"/>
                <a:gd name="T53" fmla="*/ 29 h 34"/>
                <a:gd name="T54" fmla="*/ 15 w 34"/>
                <a:gd name="T55" fmla="*/ 34 h 34"/>
                <a:gd name="T56" fmla="*/ 19 w 34"/>
                <a:gd name="T57" fmla="*/ 34 h 34"/>
                <a:gd name="T58" fmla="*/ 21 w 34"/>
                <a:gd name="T59" fmla="*/ 29 h 34"/>
                <a:gd name="T60" fmla="*/ 23 w 34"/>
                <a:gd name="T61" fmla="*/ 28 h 34"/>
                <a:gd name="T62" fmla="*/ 28 w 34"/>
                <a:gd name="T63" fmla="*/ 30 h 34"/>
                <a:gd name="T64" fmla="*/ 28 w 34"/>
                <a:gd name="T65" fmla="*/ 30 h 34"/>
                <a:gd name="T66" fmla="*/ 31 w 34"/>
                <a:gd name="T67" fmla="*/ 27 h 34"/>
                <a:gd name="T68" fmla="*/ 29 w 34"/>
                <a:gd name="T69" fmla="*/ 22 h 34"/>
                <a:gd name="T70" fmla="*/ 30 w 34"/>
                <a:gd name="T71" fmla="*/ 21 h 34"/>
                <a:gd name="T72" fmla="*/ 34 w 34"/>
                <a:gd name="T73" fmla="*/ 18 h 34"/>
                <a:gd name="T74" fmla="*/ 34 w 34"/>
                <a:gd name="T75" fmla="*/ 15 h 34"/>
                <a:gd name="T76" fmla="*/ 30 w 34"/>
                <a:gd name="T77" fmla="*/ 12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2"/>
                  </a:moveTo>
                  <a:cubicBezTo>
                    <a:pt x="29" y="11"/>
                    <a:pt x="29" y="11"/>
                    <a:pt x="29" y="11"/>
                  </a:cubicBezTo>
                  <a:cubicBezTo>
                    <a:pt x="31" y="6"/>
                    <a:pt x="31" y="6"/>
                    <a:pt x="31" y="6"/>
                  </a:cubicBezTo>
                  <a:cubicBezTo>
                    <a:pt x="28" y="3"/>
                    <a:pt x="28" y="3"/>
                    <a:pt x="28" y="3"/>
                  </a:cubicBezTo>
                  <a:cubicBezTo>
                    <a:pt x="28" y="3"/>
                    <a:pt x="28" y="3"/>
                    <a:pt x="28" y="3"/>
                  </a:cubicBezTo>
                  <a:cubicBezTo>
                    <a:pt x="27" y="3"/>
                    <a:pt x="27" y="3"/>
                    <a:pt x="27" y="3"/>
                  </a:cubicBezTo>
                  <a:cubicBezTo>
                    <a:pt x="27" y="3"/>
                    <a:pt x="27" y="3"/>
                    <a:pt x="23" y="5"/>
                  </a:cubicBezTo>
                  <a:cubicBezTo>
                    <a:pt x="21" y="4"/>
                    <a:pt x="21" y="4"/>
                    <a:pt x="21" y="4"/>
                  </a:cubicBezTo>
                  <a:cubicBezTo>
                    <a:pt x="20" y="0"/>
                    <a:pt x="19" y="0"/>
                    <a:pt x="19" y="0"/>
                  </a:cubicBezTo>
                  <a:cubicBezTo>
                    <a:pt x="15" y="0"/>
                    <a:pt x="15" y="0"/>
                    <a:pt x="15" y="0"/>
                  </a:cubicBezTo>
                  <a:cubicBezTo>
                    <a:pt x="15" y="0"/>
                    <a:pt x="14" y="0"/>
                    <a:pt x="13" y="4"/>
                  </a:cubicBezTo>
                  <a:cubicBezTo>
                    <a:pt x="11" y="5"/>
                    <a:pt x="11" y="5"/>
                    <a:pt x="11" y="5"/>
                  </a:cubicBezTo>
                  <a:cubicBezTo>
                    <a:pt x="9" y="4"/>
                    <a:pt x="7" y="3"/>
                    <a:pt x="7" y="3"/>
                  </a:cubicBezTo>
                  <a:cubicBezTo>
                    <a:pt x="6" y="3"/>
                    <a:pt x="6" y="3"/>
                    <a:pt x="6" y="3"/>
                  </a:cubicBezTo>
                  <a:cubicBezTo>
                    <a:pt x="3" y="6"/>
                    <a:pt x="3" y="6"/>
                    <a:pt x="3" y="6"/>
                  </a:cubicBezTo>
                  <a:cubicBezTo>
                    <a:pt x="3" y="6"/>
                    <a:pt x="3" y="6"/>
                    <a:pt x="5" y="11"/>
                  </a:cubicBezTo>
                  <a:cubicBezTo>
                    <a:pt x="4" y="12"/>
                    <a:pt x="4" y="12"/>
                    <a:pt x="4" y="12"/>
                  </a:cubicBezTo>
                  <a:cubicBezTo>
                    <a:pt x="0" y="14"/>
                    <a:pt x="0" y="14"/>
                    <a:pt x="0" y="15"/>
                  </a:cubicBezTo>
                  <a:cubicBezTo>
                    <a:pt x="0" y="18"/>
                    <a:pt x="0" y="18"/>
                    <a:pt x="0" y="18"/>
                  </a:cubicBezTo>
                  <a:cubicBezTo>
                    <a:pt x="0" y="19"/>
                    <a:pt x="0" y="19"/>
                    <a:pt x="4" y="21"/>
                  </a:cubicBezTo>
                  <a:cubicBezTo>
                    <a:pt x="5" y="22"/>
                    <a:pt x="5" y="22"/>
                    <a:pt x="5" y="22"/>
                  </a:cubicBezTo>
                  <a:cubicBezTo>
                    <a:pt x="3" y="27"/>
                    <a:pt x="3" y="27"/>
                    <a:pt x="4" y="27"/>
                  </a:cubicBezTo>
                  <a:cubicBezTo>
                    <a:pt x="6" y="30"/>
                    <a:pt x="6" y="30"/>
                    <a:pt x="6" y="30"/>
                  </a:cubicBezTo>
                  <a:cubicBezTo>
                    <a:pt x="6" y="30"/>
                    <a:pt x="6" y="30"/>
                    <a:pt x="6" y="30"/>
                  </a:cubicBezTo>
                  <a:cubicBezTo>
                    <a:pt x="7" y="30"/>
                    <a:pt x="7" y="30"/>
                    <a:pt x="7" y="30"/>
                  </a:cubicBezTo>
                  <a:cubicBezTo>
                    <a:pt x="7" y="30"/>
                    <a:pt x="7" y="30"/>
                    <a:pt x="11" y="28"/>
                  </a:cubicBezTo>
                  <a:cubicBezTo>
                    <a:pt x="13" y="29"/>
                    <a:pt x="13" y="29"/>
                    <a:pt x="13" y="29"/>
                  </a:cubicBezTo>
                  <a:cubicBezTo>
                    <a:pt x="15" y="34"/>
                    <a:pt x="15" y="34"/>
                    <a:pt x="15" y="34"/>
                  </a:cubicBezTo>
                  <a:cubicBezTo>
                    <a:pt x="19" y="34"/>
                    <a:pt x="19" y="34"/>
                    <a:pt x="19" y="34"/>
                  </a:cubicBezTo>
                  <a:cubicBezTo>
                    <a:pt x="20" y="34"/>
                    <a:pt x="20" y="34"/>
                    <a:pt x="21" y="29"/>
                  </a:cubicBezTo>
                  <a:cubicBezTo>
                    <a:pt x="23" y="28"/>
                    <a:pt x="23" y="28"/>
                    <a:pt x="23" y="28"/>
                  </a:cubicBezTo>
                  <a:cubicBezTo>
                    <a:pt x="26" y="29"/>
                    <a:pt x="27" y="30"/>
                    <a:pt x="28" y="30"/>
                  </a:cubicBezTo>
                  <a:cubicBezTo>
                    <a:pt x="28" y="30"/>
                    <a:pt x="28" y="30"/>
                    <a:pt x="28" y="30"/>
                  </a:cubicBezTo>
                  <a:cubicBezTo>
                    <a:pt x="31" y="27"/>
                    <a:pt x="31" y="27"/>
                    <a:pt x="31" y="27"/>
                  </a:cubicBezTo>
                  <a:cubicBezTo>
                    <a:pt x="31" y="27"/>
                    <a:pt x="31" y="27"/>
                    <a:pt x="29" y="22"/>
                  </a:cubicBezTo>
                  <a:cubicBezTo>
                    <a:pt x="30" y="21"/>
                    <a:pt x="30" y="21"/>
                    <a:pt x="30" y="21"/>
                  </a:cubicBezTo>
                  <a:cubicBezTo>
                    <a:pt x="34" y="19"/>
                    <a:pt x="34" y="19"/>
                    <a:pt x="34" y="18"/>
                  </a:cubicBezTo>
                  <a:cubicBezTo>
                    <a:pt x="34" y="15"/>
                    <a:pt x="34" y="15"/>
                    <a:pt x="34" y="15"/>
                  </a:cubicBezTo>
                  <a:cubicBezTo>
                    <a:pt x="34" y="14"/>
                    <a:pt x="34" y="14"/>
                    <a:pt x="30" y="12"/>
                  </a:cubicBezTo>
                  <a:close/>
                  <a:moveTo>
                    <a:pt x="17" y="23"/>
                  </a:moveTo>
                  <a:cubicBezTo>
                    <a:pt x="14" y="23"/>
                    <a:pt x="11" y="20"/>
                    <a:pt x="11" y="17"/>
                  </a:cubicBezTo>
                  <a:cubicBezTo>
                    <a:pt x="11" y="13"/>
                    <a:pt x="14" y="11"/>
                    <a:pt x="17" y="11"/>
                  </a:cubicBezTo>
                  <a:cubicBezTo>
                    <a:pt x="20" y="11"/>
                    <a:pt x="23" y="13"/>
                    <a:pt x="23" y="17"/>
                  </a:cubicBezTo>
                  <a:cubicBezTo>
                    <a:pt x="23" y="20"/>
                    <a:pt x="20"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4" name="Freeform 7"/>
            <p:cNvSpPr>
              <a:spLocks noEditPoints="1"/>
            </p:cNvSpPr>
            <p:nvPr/>
          </p:nvSpPr>
          <p:spPr bwMode="auto">
            <a:xfrm>
              <a:off x="7167655" y="3122060"/>
              <a:ext cx="94644" cy="91732"/>
            </a:xfrm>
            <a:custGeom>
              <a:avLst/>
              <a:gdLst>
                <a:gd name="T0" fmla="*/ 30 w 35"/>
                <a:gd name="T1" fmla="*/ 12 h 34"/>
                <a:gd name="T2" fmla="*/ 29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5 w 35"/>
                <a:gd name="T19" fmla="*/ 0 h 34"/>
                <a:gd name="T20" fmla="*/ 13 w 35"/>
                <a:gd name="T21" fmla="*/ 4 h 34"/>
                <a:gd name="T22" fmla="*/ 11 w 35"/>
                <a:gd name="T23" fmla="*/ 5 h 34"/>
                <a:gd name="T24" fmla="*/ 7 w 35"/>
                <a:gd name="T25" fmla="*/ 3 h 34"/>
                <a:gd name="T26" fmla="*/ 6 w 35"/>
                <a:gd name="T27" fmla="*/ 3 h 34"/>
                <a:gd name="T28" fmla="*/ 4 w 35"/>
                <a:gd name="T29" fmla="*/ 6 h 34"/>
                <a:gd name="T30" fmla="*/ 5 w 35"/>
                <a:gd name="T31" fmla="*/ 11 h 34"/>
                <a:gd name="T32" fmla="*/ 5 w 35"/>
                <a:gd name="T33" fmla="*/ 12 h 34"/>
                <a:gd name="T34" fmla="*/ 0 w 35"/>
                <a:gd name="T35" fmla="*/ 15 h 34"/>
                <a:gd name="T36" fmla="*/ 0 w 35"/>
                <a:gd name="T37" fmla="*/ 19 h 34"/>
                <a:gd name="T38" fmla="*/ 5 w 35"/>
                <a:gd name="T39" fmla="*/ 21 h 34"/>
                <a:gd name="T40" fmla="*/ 5 w 35"/>
                <a:gd name="T41" fmla="*/ 22 h 34"/>
                <a:gd name="T42" fmla="*/ 4 w 35"/>
                <a:gd name="T43" fmla="*/ 28 h 34"/>
                <a:gd name="T44" fmla="*/ 6 w 35"/>
                <a:gd name="T45" fmla="*/ 30 h 34"/>
                <a:gd name="T46" fmla="*/ 7 w 35"/>
                <a:gd name="T47" fmla="*/ 30 h 34"/>
                <a:gd name="T48" fmla="*/ 7 w 35"/>
                <a:gd name="T49" fmla="*/ 30 h 34"/>
                <a:gd name="T50" fmla="*/ 11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7 h 34"/>
                <a:gd name="T68" fmla="*/ 29 w 35"/>
                <a:gd name="T69" fmla="*/ 22 h 34"/>
                <a:gd name="T70" fmla="*/ 30 w 35"/>
                <a:gd name="T71" fmla="*/ 21 h 34"/>
                <a:gd name="T72" fmla="*/ 35 w 35"/>
                <a:gd name="T73" fmla="*/ 18 h 34"/>
                <a:gd name="T74" fmla="*/ 35 w 35"/>
                <a:gd name="T75" fmla="*/ 15 h 34"/>
                <a:gd name="T76" fmla="*/ 30 w 35"/>
                <a:gd name="T77" fmla="*/ 12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29" y="11"/>
                    <a:pt x="29" y="11"/>
                    <a:pt x="29" y="11"/>
                  </a:cubicBezTo>
                  <a:cubicBezTo>
                    <a:pt x="31" y="6"/>
                    <a:pt x="31" y="6"/>
                    <a:pt x="31" y="6"/>
                  </a:cubicBezTo>
                  <a:cubicBezTo>
                    <a:pt x="28" y="3"/>
                    <a:pt x="28" y="3"/>
                    <a:pt x="28" y="3"/>
                  </a:cubicBezTo>
                  <a:cubicBezTo>
                    <a:pt x="28" y="3"/>
                    <a:pt x="28" y="3"/>
                    <a:pt x="28" y="3"/>
                  </a:cubicBezTo>
                  <a:cubicBezTo>
                    <a:pt x="28" y="3"/>
                    <a:pt x="28" y="3"/>
                    <a:pt x="28" y="3"/>
                  </a:cubicBezTo>
                  <a:cubicBezTo>
                    <a:pt x="27" y="3"/>
                    <a:pt x="27" y="3"/>
                    <a:pt x="23" y="5"/>
                  </a:cubicBezTo>
                  <a:cubicBezTo>
                    <a:pt x="22" y="4"/>
                    <a:pt x="22" y="4"/>
                    <a:pt x="22" y="4"/>
                  </a:cubicBezTo>
                  <a:cubicBezTo>
                    <a:pt x="20" y="0"/>
                    <a:pt x="20" y="0"/>
                    <a:pt x="19" y="0"/>
                  </a:cubicBezTo>
                  <a:cubicBezTo>
                    <a:pt x="15" y="0"/>
                    <a:pt x="15" y="0"/>
                    <a:pt x="15" y="0"/>
                  </a:cubicBezTo>
                  <a:cubicBezTo>
                    <a:pt x="15" y="0"/>
                    <a:pt x="15" y="0"/>
                    <a:pt x="13" y="4"/>
                  </a:cubicBezTo>
                  <a:cubicBezTo>
                    <a:pt x="11" y="5"/>
                    <a:pt x="11" y="5"/>
                    <a:pt x="11" y="5"/>
                  </a:cubicBezTo>
                  <a:cubicBezTo>
                    <a:pt x="9" y="4"/>
                    <a:pt x="7" y="3"/>
                    <a:pt x="7" y="3"/>
                  </a:cubicBezTo>
                  <a:cubicBezTo>
                    <a:pt x="6" y="3"/>
                    <a:pt x="6" y="3"/>
                    <a:pt x="6" y="3"/>
                  </a:cubicBezTo>
                  <a:cubicBezTo>
                    <a:pt x="4" y="6"/>
                    <a:pt x="4" y="6"/>
                    <a:pt x="4" y="6"/>
                  </a:cubicBezTo>
                  <a:cubicBezTo>
                    <a:pt x="3" y="6"/>
                    <a:pt x="3" y="7"/>
                    <a:pt x="5" y="11"/>
                  </a:cubicBezTo>
                  <a:cubicBezTo>
                    <a:pt x="5" y="12"/>
                    <a:pt x="5" y="12"/>
                    <a:pt x="5" y="12"/>
                  </a:cubicBezTo>
                  <a:cubicBezTo>
                    <a:pt x="0" y="14"/>
                    <a:pt x="0" y="14"/>
                    <a:pt x="0" y="15"/>
                  </a:cubicBezTo>
                  <a:cubicBezTo>
                    <a:pt x="0" y="19"/>
                    <a:pt x="0" y="19"/>
                    <a:pt x="0" y="19"/>
                  </a:cubicBezTo>
                  <a:cubicBezTo>
                    <a:pt x="0" y="19"/>
                    <a:pt x="0" y="19"/>
                    <a:pt x="5" y="21"/>
                  </a:cubicBezTo>
                  <a:cubicBezTo>
                    <a:pt x="5" y="22"/>
                    <a:pt x="5" y="22"/>
                    <a:pt x="5" y="22"/>
                  </a:cubicBezTo>
                  <a:cubicBezTo>
                    <a:pt x="3" y="27"/>
                    <a:pt x="3" y="27"/>
                    <a:pt x="4" y="28"/>
                  </a:cubicBezTo>
                  <a:cubicBezTo>
                    <a:pt x="6" y="30"/>
                    <a:pt x="6" y="30"/>
                    <a:pt x="6" y="30"/>
                  </a:cubicBezTo>
                  <a:cubicBezTo>
                    <a:pt x="7" y="30"/>
                    <a:pt x="7" y="30"/>
                    <a:pt x="7" y="30"/>
                  </a:cubicBezTo>
                  <a:cubicBezTo>
                    <a:pt x="7" y="30"/>
                    <a:pt x="7" y="30"/>
                    <a:pt x="7" y="30"/>
                  </a:cubicBezTo>
                  <a:cubicBezTo>
                    <a:pt x="7" y="30"/>
                    <a:pt x="8" y="30"/>
                    <a:pt x="11"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7"/>
                    <a:pt x="31" y="27"/>
                    <a:pt x="31" y="27"/>
                  </a:cubicBezTo>
                  <a:cubicBezTo>
                    <a:pt x="31" y="27"/>
                    <a:pt x="31" y="27"/>
                    <a:pt x="29" y="22"/>
                  </a:cubicBezTo>
                  <a:cubicBezTo>
                    <a:pt x="30" y="21"/>
                    <a:pt x="30" y="21"/>
                    <a:pt x="30" y="21"/>
                  </a:cubicBezTo>
                  <a:cubicBezTo>
                    <a:pt x="35" y="19"/>
                    <a:pt x="35" y="19"/>
                    <a:pt x="35" y="18"/>
                  </a:cubicBezTo>
                  <a:cubicBezTo>
                    <a:pt x="35" y="15"/>
                    <a:pt x="35" y="15"/>
                    <a:pt x="35" y="15"/>
                  </a:cubicBezTo>
                  <a:cubicBezTo>
                    <a:pt x="35" y="14"/>
                    <a:pt x="35" y="14"/>
                    <a:pt x="30" y="12"/>
                  </a:cubicBezTo>
                  <a:close/>
                  <a:moveTo>
                    <a:pt x="17" y="23"/>
                  </a:moveTo>
                  <a:cubicBezTo>
                    <a:pt x="14" y="23"/>
                    <a:pt x="11" y="20"/>
                    <a:pt x="11" y="17"/>
                  </a:cubicBezTo>
                  <a:cubicBezTo>
                    <a:pt x="11" y="13"/>
                    <a:pt x="14" y="11"/>
                    <a:pt x="17" y="11"/>
                  </a:cubicBezTo>
                  <a:cubicBezTo>
                    <a:pt x="21" y="11"/>
                    <a:pt x="23" y="13"/>
                    <a:pt x="23" y="17"/>
                  </a:cubicBezTo>
                  <a:cubicBezTo>
                    <a:pt x="23" y="20"/>
                    <a:pt x="21"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5" name="Freeform 8"/>
            <p:cNvSpPr>
              <a:spLocks noEditPoints="1"/>
            </p:cNvSpPr>
            <p:nvPr/>
          </p:nvSpPr>
          <p:spPr bwMode="auto">
            <a:xfrm>
              <a:off x="7073011" y="3529755"/>
              <a:ext cx="94644" cy="91732"/>
            </a:xfrm>
            <a:custGeom>
              <a:avLst/>
              <a:gdLst>
                <a:gd name="T0" fmla="*/ 30 w 35"/>
                <a:gd name="T1" fmla="*/ 12 h 34"/>
                <a:gd name="T2" fmla="*/ 30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9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3 h 34"/>
                <a:gd name="T80" fmla="*/ 12 w 35"/>
                <a:gd name="T81" fmla="*/ 17 h 34"/>
                <a:gd name="T82" fmla="*/ 18 w 35"/>
                <a:gd name="T83" fmla="*/ 11 h 34"/>
                <a:gd name="T84" fmla="*/ 24 w 35"/>
                <a:gd name="T85" fmla="*/ 17 h 34"/>
                <a:gd name="T86" fmla="*/ 18 w 35"/>
                <a:gd name="T87" fmla="*/ 23 h 34"/>
                <a:gd name="T88" fmla="*/ 18 w 35"/>
                <a:gd name="T89" fmla="*/ 23 h 34"/>
                <a:gd name="T90" fmla="*/ 18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3" y="6"/>
                    <a:pt x="6" y="11"/>
                  </a:cubicBezTo>
                  <a:cubicBezTo>
                    <a:pt x="5" y="12"/>
                    <a:pt x="5" y="12"/>
                    <a:pt x="5" y="12"/>
                  </a:cubicBezTo>
                  <a:cubicBezTo>
                    <a:pt x="0" y="14"/>
                    <a:pt x="0" y="14"/>
                    <a:pt x="0" y="15"/>
                  </a:cubicBezTo>
                  <a:cubicBezTo>
                    <a:pt x="0" y="19"/>
                    <a:pt x="0" y="19"/>
                    <a:pt x="0" y="19"/>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30"/>
                    <a:pt x="28" y="30"/>
                    <a:pt x="28" y="30"/>
                  </a:cubicBezTo>
                  <a:cubicBezTo>
                    <a:pt x="28" y="30"/>
                    <a:pt x="28" y="30"/>
                    <a:pt x="28"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3"/>
                  </a:moveTo>
                  <a:cubicBezTo>
                    <a:pt x="14" y="23"/>
                    <a:pt x="12" y="20"/>
                    <a:pt x="12" y="17"/>
                  </a:cubicBezTo>
                  <a:cubicBezTo>
                    <a:pt x="12" y="13"/>
                    <a:pt x="14" y="11"/>
                    <a:pt x="18" y="11"/>
                  </a:cubicBezTo>
                  <a:cubicBezTo>
                    <a:pt x="21" y="11"/>
                    <a:pt x="24" y="13"/>
                    <a:pt x="24" y="17"/>
                  </a:cubicBezTo>
                  <a:cubicBezTo>
                    <a:pt x="24" y="20"/>
                    <a:pt x="21" y="23"/>
                    <a:pt x="18" y="23"/>
                  </a:cubicBezTo>
                  <a:close/>
                  <a:moveTo>
                    <a:pt x="18" y="23"/>
                  </a:moveTo>
                  <a:cubicBezTo>
                    <a:pt x="18" y="23"/>
                    <a:pt x="18" y="23"/>
                    <a:pt x="18"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6" name="Freeform 9"/>
            <p:cNvSpPr>
              <a:spLocks noEditPoints="1"/>
            </p:cNvSpPr>
            <p:nvPr/>
          </p:nvSpPr>
          <p:spPr bwMode="auto">
            <a:xfrm>
              <a:off x="6943423" y="3791844"/>
              <a:ext cx="94644" cy="91732"/>
            </a:xfrm>
            <a:custGeom>
              <a:avLst/>
              <a:gdLst>
                <a:gd name="T0" fmla="*/ 30 w 35"/>
                <a:gd name="T1" fmla="*/ 12 h 34"/>
                <a:gd name="T2" fmla="*/ 30 w 35"/>
                <a:gd name="T3" fmla="*/ 11 h 34"/>
                <a:gd name="T4" fmla="*/ 31 w 35"/>
                <a:gd name="T5" fmla="*/ 6 h 34"/>
                <a:gd name="T6" fmla="*/ 29 w 35"/>
                <a:gd name="T7" fmla="*/ 3 h 34"/>
                <a:gd name="T8" fmla="*/ 28 w 35"/>
                <a:gd name="T9" fmla="*/ 3 h 34"/>
                <a:gd name="T10" fmla="*/ 28 w 35"/>
                <a:gd name="T11" fmla="*/ 3 h 34"/>
                <a:gd name="T12" fmla="*/ 24 w 35"/>
                <a:gd name="T13" fmla="*/ 5 h 34"/>
                <a:gd name="T14" fmla="*/ 22 w 35"/>
                <a:gd name="T15" fmla="*/ 4 h 34"/>
                <a:gd name="T16" fmla="*/ 20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8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20 w 35"/>
                <a:gd name="T57" fmla="*/ 34 h 34"/>
                <a:gd name="T58" fmla="*/ 22 w 35"/>
                <a:gd name="T59" fmla="*/ 29 h 34"/>
                <a:gd name="T60" fmla="*/ 24 w 35"/>
                <a:gd name="T61" fmla="*/ 28 h 34"/>
                <a:gd name="T62" fmla="*/ 28 w 35"/>
                <a:gd name="T63" fmla="*/ 30 h 34"/>
                <a:gd name="T64" fmla="*/ 29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2 h 34"/>
                <a:gd name="T80" fmla="*/ 12 w 35"/>
                <a:gd name="T81" fmla="*/ 17 h 34"/>
                <a:gd name="T82" fmla="*/ 18 w 35"/>
                <a:gd name="T83" fmla="*/ 11 h 34"/>
                <a:gd name="T84" fmla="*/ 24 w 35"/>
                <a:gd name="T85" fmla="*/ 17 h 34"/>
                <a:gd name="T86" fmla="*/ 18 w 35"/>
                <a:gd name="T87" fmla="*/ 22 h 34"/>
                <a:gd name="T88" fmla="*/ 18 w 35"/>
                <a:gd name="T89" fmla="*/ 22 h 34"/>
                <a:gd name="T90" fmla="*/ 18 w 35"/>
                <a:gd name="T9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2" y="6"/>
                    <a:pt x="31" y="6"/>
                  </a:cubicBezTo>
                  <a:cubicBezTo>
                    <a:pt x="29" y="3"/>
                    <a:pt x="29" y="3"/>
                    <a:pt x="29" y="3"/>
                  </a:cubicBezTo>
                  <a:cubicBezTo>
                    <a:pt x="28" y="3"/>
                    <a:pt x="28" y="3"/>
                    <a:pt x="28" y="3"/>
                  </a:cubicBezTo>
                  <a:cubicBezTo>
                    <a:pt x="28" y="3"/>
                    <a:pt x="28" y="3"/>
                    <a:pt x="28" y="3"/>
                  </a:cubicBezTo>
                  <a:cubicBezTo>
                    <a:pt x="28" y="3"/>
                    <a:pt x="28" y="3"/>
                    <a:pt x="24" y="5"/>
                  </a:cubicBezTo>
                  <a:cubicBezTo>
                    <a:pt x="22" y="4"/>
                    <a:pt x="22" y="4"/>
                    <a:pt x="22" y="4"/>
                  </a:cubicBezTo>
                  <a:cubicBezTo>
                    <a:pt x="20" y="0"/>
                    <a:pt x="20" y="0"/>
                    <a:pt x="20"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4" y="6"/>
                    <a:pt x="6" y="11"/>
                  </a:cubicBezTo>
                  <a:cubicBezTo>
                    <a:pt x="5" y="12"/>
                    <a:pt x="5" y="12"/>
                    <a:pt x="5" y="12"/>
                  </a:cubicBezTo>
                  <a:cubicBezTo>
                    <a:pt x="0" y="14"/>
                    <a:pt x="0" y="14"/>
                    <a:pt x="0" y="15"/>
                  </a:cubicBezTo>
                  <a:cubicBezTo>
                    <a:pt x="0" y="18"/>
                    <a:pt x="0" y="18"/>
                    <a:pt x="0" y="18"/>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8" y="30"/>
                    <a:pt x="8" y="30"/>
                    <a:pt x="12" y="28"/>
                  </a:cubicBezTo>
                  <a:cubicBezTo>
                    <a:pt x="13" y="29"/>
                    <a:pt x="13" y="29"/>
                    <a:pt x="13" y="29"/>
                  </a:cubicBezTo>
                  <a:cubicBezTo>
                    <a:pt x="15" y="34"/>
                    <a:pt x="16" y="34"/>
                    <a:pt x="16" y="34"/>
                  </a:cubicBezTo>
                  <a:cubicBezTo>
                    <a:pt x="20" y="34"/>
                    <a:pt x="20" y="34"/>
                    <a:pt x="20" y="34"/>
                  </a:cubicBezTo>
                  <a:cubicBezTo>
                    <a:pt x="20" y="34"/>
                    <a:pt x="20" y="34"/>
                    <a:pt x="22" y="29"/>
                  </a:cubicBezTo>
                  <a:cubicBezTo>
                    <a:pt x="24" y="28"/>
                    <a:pt x="24" y="28"/>
                    <a:pt x="24" y="28"/>
                  </a:cubicBezTo>
                  <a:cubicBezTo>
                    <a:pt x="26" y="29"/>
                    <a:pt x="28" y="30"/>
                    <a:pt x="28" y="30"/>
                  </a:cubicBezTo>
                  <a:cubicBezTo>
                    <a:pt x="29" y="30"/>
                    <a:pt x="29" y="30"/>
                    <a:pt x="29"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2"/>
                  </a:moveTo>
                  <a:cubicBezTo>
                    <a:pt x="14" y="22"/>
                    <a:pt x="12" y="20"/>
                    <a:pt x="12" y="17"/>
                  </a:cubicBezTo>
                  <a:cubicBezTo>
                    <a:pt x="12" y="13"/>
                    <a:pt x="14" y="11"/>
                    <a:pt x="18" y="11"/>
                  </a:cubicBezTo>
                  <a:cubicBezTo>
                    <a:pt x="21" y="11"/>
                    <a:pt x="24" y="13"/>
                    <a:pt x="24" y="17"/>
                  </a:cubicBezTo>
                  <a:cubicBezTo>
                    <a:pt x="24" y="20"/>
                    <a:pt x="21" y="22"/>
                    <a:pt x="18" y="22"/>
                  </a:cubicBezTo>
                  <a:close/>
                  <a:moveTo>
                    <a:pt x="18" y="22"/>
                  </a:moveTo>
                  <a:cubicBezTo>
                    <a:pt x="18" y="22"/>
                    <a:pt x="18" y="22"/>
                    <a:pt x="18" y="22"/>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7" name="Freeform 10"/>
            <p:cNvSpPr>
              <a:spLocks noEditPoints="1"/>
            </p:cNvSpPr>
            <p:nvPr/>
          </p:nvSpPr>
          <p:spPr bwMode="auto">
            <a:xfrm>
              <a:off x="5953307" y="3111867"/>
              <a:ext cx="1084760" cy="1062919"/>
            </a:xfrm>
            <a:custGeom>
              <a:avLst/>
              <a:gdLst>
                <a:gd name="T0" fmla="*/ 347 w 402"/>
                <a:gd name="T1" fmla="*/ 147 h 394"/>
                <a:gd name="T2" fmla="*/ 340 w 402"/>
                <a:gd name="T3" fmla="*/ 131 h 394"/>
                <a:gd name="T4" fmla="*/ 358 w 402"/>
                <a:gd name="T5" fmla="*/ 72 h 394"/>
                <a:gd name="T6" fmla="*/ 328 w 402"/>
                <a:gd name="T7" fmla="*/ 42 h 394"/>
                <a:gd name="T8" fmla="*/ 325 w 402"/>
                <a:gd name="T9" fmla="*/ 40 h 394"/>
                <a:gd name="T10" fmla="*/ 321 w 402"/>
                <a:gd name="T11" fmla="*/ 40 h 394"/>
                <a:gd name="T12" fmla="*/ 268 w 402"/>
                <a:gd name="T13" fmla="*/ 61 h 394"/>
                <a:gd name="T14" fmla="*/ 252 w 402"/>
                <a:gd name="T15" fmla="*/ 54 h 394"/>
                <a:gd name="T16" fmla="*/ 221 w 402"/>
                <a:gd name="T17" fmla="*/ 0 h 394"/>
                <a:gd name="T18" fmla="*/ 179 w 402"/>
                <a:gd name="T19" fmla="*/ 0 h 394"/>
                <a:gd name="T20" fmla="*/ 150 w 402"/>
                <a:gd name="T21" fmla="*/ 54 h 394"/>
                <a:gd name="T22" fmla="*/ 134 w 402"/>
                <a:gd name="T23" fmla="*/ 61 h 394"/>
                <a:gd name="T24" fmla="*/ 80 w 402"/>
                <a:gd name="T25" fmla="*/ 41 h 394"/>
                <a:gd name="T26" fmla="*/ 76 w 402"/>
                <a:gd name="T27" fmla="*/ 41 h 394"/>
                <a:gd name="T28" fmla="*/ 44 w 402"/>
                <a:gd name="T29" fmla="*/ 73 h 394"/>
                <a:gd name="T30" fmla="*/ 62 w 402"/>
                <a:gd name="T31" fmla="*/ 131 h 394"/>
                <a:gd name="T32" fmla="*/ 55 w 402"/>
                <a:gd name="T33" fmla="*/ 147 h 394"/>
                <a:gd name="T34" fmla="*/ 0 w 402"/>
                <a:gd name="T35" fmla="*/ 177 h 394"/>
                <a:gd name="T36" fmla="*/ 0 w 402"/>
                <a:gd name="T37" fmla="*/ 219 h 394"/>
                <a:gd name="T38" fmla="*/ 55 w 402"/>
                <a:gd name="T39" fmla="*/ 247 h 394"/>
                <a:gd name="T40" fmla="*/ 62 w 402"/>
                <a:gd name="T41" fmla="*/ 263 h 394"/>
                <a:gd name="T42" fmla="*/ 45 w 402"/>
                <a:gd name="T43" fmla="*/ 322 h 394"/>
                <a:gd name="T44" fmla="*/ 75 w 402"/>
                <a:gd name="T45" fmla="*/ 352 h 394"/>
                <a:gd name="T46" fmla="*/ 78 w 402"/>
                <a:gd name="T47" fmla="*/ 354 h 394"/>
                <a:gd name="T48" fmla="*/ 81 w 402"/>
                <a:gd name="T49" fmla="*/ 354 h 394"/>
                <a:gd name="T50" fmla="*/ 134 w 402"/>
                <a:gd name="T51" fmla="*/ 334 h 394"/>
                <a:gd name="T52" fmla="*/ 151 w 402"/>
                <a:gd name="T53" fmla="*/ 340 h 394"/>
                <a:gd name="T54" fmla="*/ 181 w 402"/>
                <a:gd name="T55" fmla="*/ 394 h 394"/>
                <a:gd name="T56" fmla="*/ 223 w 402"/>
                <a:gd name="T57" fmla="*/ 394 h 394"/>
                <a:gd name="T58" fmla="*/ 252 w 402"/>
                <a:gd name="T59" fmla="*/ 340 h 394"/>
                <a:gd name="T60" fmla="*/ 269 w 402"/>
                <a:gd name="T61" fmla="*/ 333 h 394"/>
                <a:gd name="T62" fmla="*/ 322 w 402"/>
                <a:gd name="T63" fmla="*/ 353 h 394"/>
                <a:gd name="T64" fmla="*/ 326 w 402"/>
                <a:gd name="T65" fmla="*/ 353 h 394"/>
                <a:gd name="T66" fmla="*/ 359 w 402"/>
                <a:gd name="T67" fmla="*/ 321 h 394"/>
                <a:gd name="T68" fmla="*/ 340 w 402"/>
                <a:gd name="T69" fmla="*/ 263 h 394"/>
                <a:gd name="T70" fmla="*/ 347 w 402"/>
                <a:gd name="T71" fmla="*/ 247 h 394"/>
                <a:gd name="T72" fmla="*/ 402 w 402"/>
                <a:gd name="T73" fmla="*/ 217 h 394"/>
                <a:gd name="T74" fmla="*/ 402 w 402"/>
                <a:gd name="T75" fmla="*/ 175 h 394"/>
                <a:gd name="T76" fmla="*/ 347 w 402"/>
                <a:gd name="T77" fmla="*/ 147 h 394"/>
                <a:gd name="T78" fmla="*/ 201 w 402"/>
                <a:gd name="T79" fmla="*/ 266 h 394"/>
                <a:gd name="T80" fmla="*/ 131 w 402"/>
                <a:gd name="T81" fmla="*/ 197 h 394"/>
                <a:gd name="T82" fmla="*/ 201 w 402"/>
                <a:gd name="T83" fmla="*/ 128 h 394"/>
                <a:gd name="T84" fmla="*/ 271 w 402"/>
                <a:gd name="T85" fmla="*/ 197 h 394"/>
                <a:gd name="T86" fmla="*/ 201 w 402"/>
                <a:gd name="T87" fmla="*/ 266 h 394"/>
                <a:gd name="T88" fmla="*/ 201 w 402"/>
                <a:gd name="T89" fmla="*/ 266 h 394"/>
                <a:gd name="T90" fmla="*/ 201 w 402"/>
                <a:gd name="T91" fmla="*/ 26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2" h="394">
                  <a:moveTo>
                    <a:pt x="347" y="147"/>
                  </a:moveTo>
                  <a:cubicBezTo>
                    <a:pt x="340" y="131"/>
                    <a:pt x="340" y="131"/>
                    <a:pt x="340" y="131"/>
                  </a:cubicBezTo>
                  <a:cubicBezTo>
                    <a:pt x="364" y="78"/>
                    <a:pt x="362" y="76"/>
                    <a:pt x="358" y="72"/>
                  </a:cubicBezTo>
                  <a:cubicBezTo>
                    <a:pt x="328" y="42"/>
                    <a:pt x="328" y="42"/>
                    <a:pt x="328" y="42"/>
                  </a:cubicBezTo>
                  <a:cubicBezTo>
                    <a:pt x="325" y="40"/>
                    <a:pt x="325" y="40"/>
                    <a:pt x="325" y="40"/>
                  </a:cubicBezTo>
                  <a:cubicBezTo>
                    <a:pt x="321" y="40"/>
                    <a:pt x="321" y="40"/>
                    <a:pt x="321" y="40"/>
                  </a:cubicBezTo>
                  <a:cubicBezTo>
                    <a:pt x="319" y="40"/>
                    <a:pt x="314" y="40"/>
                    <a:pt x="268" y="61"/>
                  </a:cubicBezTo>
                  <a:cubicBezTo>
                    <a:pt x="252" y="54"/>
                    <a:pt x="252" y="54"/>
                    <a:pt x="252" y="54"/>
                  </a:cubicBezTo>
                  <a:cubicBezTo>
                    <a:pt x="230" y="0"/>
                    <a:pt x="228" y="0"/>
                    <a:pt x="221" y="0"/>
                  </a:cubicBezTo>
                  <a:cubicBezTo>
                    <a:pt x="179" y="0"/>
                    <a:pt x="179" y="0"/>
                    <a:pt x="179" y="0"/>
                  </a:cubicBezTo>
                  <a:cubicBezTo>
                    <a:pt x="173" y="0"/>
                    <a:pt x="170" y="0"/>
                    <a:pt x="150" y="54"/>
                  </a:cubicBezTo>
                  <a:cubicBezTo>
                    <a:pt x="134" y="61"/>
                    <a:pt x="134" y="61"/>
                    <a:pt x="134" y="61"/>
                  </a:cubicBezTo>
                  <a:cubicBezTo>
                    <a:pt x="103" y="48"/>
                    <a:pt x="85" y="41"/>
                    <a:pt x="80" y="41"/>
                  </a:cubicBezTo>
                  <a:cubicBezTo>
                    <a:pt x="76" y="41"/>
                    <a:pt x="76" y="41"/>
                    <a:pt x="76" y="41"/>
                  </a:cubicBezTo>
                  <a:cubicBezTo>
                    <a:pt x="44" y="73"/>
                    <a:pt x="44" y="73"/>
                    <a:pt x="44" y="73"/>
                  </a:cubicBezTo>
                  <a:cubicBezTo>
                    <a:pt x="39" y="77"/>
                    <a:pt x="37" y="79"/>
                    <a:pt x="62" y="131"/>
                  </a:cubicBezTo>
                  <a:cubicBezTo>
                    <a:pt x="55" y="147"/>
                    <a:pt x="55" y="147"/>
                    <a:pt x="55" y="147"/>
                  </a:cubicBezTo>
                  <a:cubicBezTo>
                    <a:pt x="0" y="169"/>
                    <a:pt x="0" y="171"/>
                    <a:pt x="0" y="177"/>
                  </a:cubicBezTo>
                  <a:cubicBezTo>
                    <a:pt x="0" y="219"/>
                    <a:pt x="0" y="219"/>
                    <a:pt x="0" y="219"/>
                  </a:cubicBezTo>
                  <a:cubicBezTo>
                    <a:pt x="0" y="225"/>
                    <a:pt x="0" y="227"/>
                    <a:pt x="55" y="247"/>
                  </a:cubicBezTo>
                  <a:cubicBezTo>
                    <a:pt x="62" y="263"/>
                    <a:pt x="62" y="263"/>
                    <a:pt x="62" y="263"/>
                  </a:cubicBezTo>
                  <a:cubicBezTo>
                    <a:pt x="39" y="316"/>
                    <a:pt x="40" y="318"/>
                    <a:pt x="45" y="322"/>
                  </a:cubicBezTo>
                  <a:cubicBezTo>
                    <a:pt x="75" y="352"/>
                    <a:pt x="75" y="352"/>
                    <a:pt x="75" y="352"/>
                  </a:cubicBezTo>
                  <a:cubicBezTo>
                    <a:pt x="78" y="354"/>
                    <a:pt x="78" y="354"/>
                    <a:pt x="78" y="354"/>
                  </a:cubicBezTo>
                  <a:cubicBezTo>
                    <a:pt x="81" y="354"/>
                    <a:pt x="81" y="354"/>
                    <a:pt x="81" y="354"/>
                  </a:cubicBezTo>
                  <a:cubicBezTo>
                    <a:pt x="83" y="354"/>
                    <a:pt x="88" y="354"/>
                    <a:pt x="134" y="334"/>
                  </a:cubicBezTo>
                  <a:cubicBezTo>
                    <a:pt x="151" y="340"/>
                    <a:pt x="151" y="340"/>
                    <a:pt x="151" y="340"/>
                  </a:cubicBezTo>
                  <a:cubicBezTo>
                    <a:pt x="172" y="394"/>
                    <a:pt x="175" y="394"/>
                    <a:pt x="181" y="394"/>
                  </a:cubicBezTo>
                  <a:cubicBezTo>
                    <a:pt x="223" y="394"/>
                    <a:pt x="223" y="394"/>
                    <a:pt x="223" y="394"/>
                  </a:cubicBezTo>
                  <a:cubicBezTo>
                    <a:pt x="230" y="394"/>
                    <a:pt x="232" y="394"/>
                    <a:pt x="252" y="340"/>
                  </a:cubicBezTo>
                  <a:cubicBezTo>
                    <a:pt x="269" y="333"/>
                    <a:pt x="269" y="333"/>
                    <a:pt x="269" y="333"/>
                  </a:cubicBezTo>
                  <a:cubicBezTo>
                    <a:pt x="300" y="346"/>
                    <a:pt x="318" y="353"/>
                    <a:pt x="322" y="353"/>
                  </a:cubicBezTo>
                  <a:cubicBezTo>
                    <a:pt x="326" y="353"/>
                    <a:pt x="326" y="353"/>
                    <a:pt x="326" y="353"/>
                  </a:cubicBezTo>
                  <a:cubicBezTo>
                    <a:pt x="359" y="321"/>
                    <a:pt x="359" y="321"/>
                    <a:pt x="359" y="321"/>
                  </a:cubicBezTo>
                  <a:cubicBezTo>
                    <a:pt x="364" y="316"/>
                    <a:pt x="365" y="315"/>
                    <a:pt x="340" y="263"/>
                  </a:cubicBezTo>
                  <a:cubicBezTo>
                    <a:pt x="347" y="247"/>
                    <a:pt x="347" y="247"/>
                    <a:pt x="347" y="247"/>
                  </a:cubicBezTo>
                  <a:cubicBezTo>
                    <a:pt x="402" y="225"/>
                    <a:pt x="402" y="223"/>
                    <a:pt x="402" y="217"/>
                  </a:cubicBezTo>
                  <a:cubicBezTo>
                    <a:pt x="402" y="175"/>
                    <a:pt x="402" y="175"/>
                    <a:pt x="402" y="175"/>
                  </a:cubicBezTo>
                  <a:cubicBezTo>
                    <a:pt x="402" y="169"/>
                    <a:pt x="402" y="167"/>
                    <a:pt x="347" y="147"/>
                  </a:cubicBezTo>
                  <a:close/>
                  <a:moveTo>
                    <a:pt x="201" y="266"/>
                  </a:moveTo>
                  <a:cubicBezTo>
                    <a:pt x="162" y="266"/>
                    <a:pt x="131" y="235"/>
                    <a:pt x="131" y="197"/>
                  </a:cubicBezTo>
                  <a:cubicBezTo>
                    <a:pt x="131" y="159"/>
                    <a:pt x="162" y="128"/>
                    <a:pt x="201" y="128"/>
                  </a:cubicBezTo>
                  <a:cubicBezTo>
                    <a:pt x="240" y="128"/>
                    <a:pt x="271" y="159"/>
                    <a:pt x="271" y="197"/>
                  </a:cubicBezTo>
                  <a:cubicBezTo>
                    <a:pt x="271" y="235"/>
                    <a:pt x="240" y="266"/>
                    <a:pt x="201" y="266"/>
                  </a:cubicBezTo>
                  <a:close/>
                  <a:moveTo>
                    <a:pt x="201" y="266"/>
                  </a:moveTo>
                  <a:cubicBezTo>
                    <a:pt x="201" y="266"/>
                    <a:pt x="201" y="266"/>
                    <a:pt x="201" y="266"/>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8" name="Freeform 11"/>
            <p:cNvSpPr>
              <a:spLocks noEditPoints="1"/>
            </p:cNvSpPr>
            <p:nvPr/>
          </p:nvSpPr>
          <p:spPr bwMode="auto">
            <a:xfrm>
              <a:off x="5726163" y="1997987"/>
              <a:ext cx="1084760" cy="1062919"/>
            </a:xfrm>
            <a:custGeom>
              <a:avLst/>
              <a:gdLst>
                <a:gd name="T0" fmla="*/ 347 w 402"/>
                <a:gd name="T1" fmla="*/ 146 h 394"/>
                <a:gd name="T2" fmla="*/ 340 w 402"/>
                <a:gd name="T3" fmla="*/ 130 h 394"/>
                <a:gd name="T4" fmla="*/ 357 w 402"/>
                <a:gd name="T5" fmla="*/ 71 h 394"/>
                <a:gd name="T6" fmla="*/ 327 w 402"/>
                <a:gd name="T7" fmla="*/ 42 h 394"/>
                <a:gd name="T8" fmla="*/ 325 w 402"/>
                <a:gd name="T9" fmla="*/ 39 h 394"/>
                <a:gd name="T10" fmla="*/ 321 w 402"/>
                <a:gd name="T11" fmla="*/ 39 h 394"/>
                <a:gd name="T12" fmla="*/ 268 w 402"/>
                <a:gd name="T13" fmla="*/ 60 h 394"/>
                <a:gd name="T14" fmla="*/ 251 w 402"/>
                <a:gd name="T15" fmla="*/ 53 h 394"/>
                <a:gd name="T16" fmla="*/ 221 w 402"/>
                <a:gd name="T17" fmla="*/ 0 h 394"/>
                <a:gd name="T18" fmla="*/ 179 w 402"/>
                <a:gd name="T19" fmla="*/ 0 h 394"/>
                <a:gd name="T20" fmla="*/ 150 w 402"/>
                <a:gd name="T21" fmla="*/ 53 h 394"/>
                <a:gd name="T22" fmla="*/ 133 w 402"/>
                <a:gd name="T23" fmla="*/ 60 h 394"/>
                <a:gd name="T24" fmla="*/ 80 w 402"/>
                <a:gd name="T25" fmla="*/ 41 h 394"/>
                <a:gd name="T26" fmla="*/ 76 w 402"/>
                <a:gd name="T27" fmla="*/ 41 h 394"/>
                <a:gd name="T28" fmla="*/ 44 w 402"/>
                <a:gd name="T29" fmla="*/ 72 h 394"/>
                <a:gd name="T30" fmla="*/ 62 w 402"/>
                <a:gd name="T31" fmla="*/ 131 h 394"/>
                <a:gd name="T32" fmla="*/ 55 w 402"/>
                <a:gd name="T33" fmla="*/ 147 h 394"/>
                <a:gd name="T34" fmla="*/ 0 w 402"/>
                <a:gd name="T35" fmla="*/ 177 h 394"/>
                <a:gd name="T36" fmla="*/ 0 w 402"/>
                <a:gd name="T37" fmla="*/ 218 h 394"/>
                <a:gd name="T38" fmla="*/ 55 w 402"/>
                <a:gd name="T39" fmla="*/ 247 h 394"/>
                <a:gd name="T40" fmla="*/ 62 w 402"/>
                <a:gd name="T41" fmla="*/ 263 h 394"/>
                <a:gd name="T42" fmla="*/ 45 w 402"/>
                <a:gd name="T43" fmla="*/ 322 h 394"/>
                <a:gd name="T44" fmla="*/ 75 w 402"/>
                <a:gd name="T45" fmla="*/ 351 h 394"/>
                <a:gd name="T46" fmla="*/ 77 w 402"/>
                <a:gd name="T47" fmla="*/ 354 h 394"/>
                <a:gd name="T48" fmla="*/ 81 w 402"/>
                <a:gd name="T49" fmla="*/ 354 h 394"/>
                <a:gd name="T50" fmla="*/ 134 w 402"/>
                <a:gd name="T51" fmla="*/ 333 h 394"/>
                <a:gd name="T52" fmla="*/ 151 w 402"/>
                <a:gd name="T53" fmla="*/ 340 h 394"/>
                <a:gd name="T54" fmla="*/ 181 w 402"/>
                <a:gd name="T55" fmla="*/ 394 h 394"/>
                <a:gd name="T56" fmla="*/ 223 w 402"/>
                <a:gd name="T57" fmla="*/ 394 h 394"/>
                <a:gd name="T58" fmla="*/ 252 w 402"/>
                <a:gd name="T59" fmla="*/ 340 h 394"/>
                <a:gd name="T60" fmla="*/ 269 w 402"/>
                <a:gd name="T61" fmla="*/ 333 h 394"/>
                <a:gd name="T62" fmla="*/ 322 w 402"/>
                <a:gd name="T63" fmla="*/ 352 h 394"/>
                <a:gd name="T64" fmla="*/ 326 w 402"/>
                <a:gd name="T65" fmla="*/ 352 h 394"/>
                <a:gd name="T66" fmla="*/ 359 w 402"/>
                <a:gd name="T67" fmla="*/ 321 h 394"/>
                <a:gd name="T68" fmla="*/ 340 w 402"/>
                <a:gd name="T69" fmla="*/ 262 h 394"/>
                <a:gd name="T70" fmla="*/ 347 w 402"/>
                <a:gd name="T71" fmla="*/ 246 h 394"/>
                <a:gd name="T72" fmla="*/ 402 w 402"/>
                <a:gd name="T73" fmla="*/ 216 h 394"/>
                <a:gd name="T74" fmla="*/ 402 w 402"/>
                <a:gd name="T75" fmla="*/ 175 h 394"/>
                <a:gd name="T76" fmla="*/ 347 w 402"/>
                <a:gd name="T77" fmla="*/ 146 h 394"/>
                <a:gd name="T78" fmla="*/ 201 w 402"/>
                <a:gd name="T79" fmla="*/ 265 h 394"/>
                <a:gd name="T80" fmla="*/ 131 w 402"/>
                <a:gd name="T81" fmla="*/ 196 h 394"/>
                <a:gd name="T82" fmla="*/ 201 w 402"/>
                <a:gd name="T83" fmla="*/ 128 h 394"/>
                <a:gd name="T84" fmla="*/ 271 w 402"/>
                <a:gd name="T85" fmla="*/ 196 h 394"/>
                <a:gd name="T86" fmla="*/ 201 w 402"/>
                <a:gd name="T87" fmla="*/ 265 h 394"/>
                <a:gd name="T88" fmla="*/ 201 w 402"/>
                <a:gd name="T89" fmla="*/ 265 h 394"/>
                <a:gd name="T90" fmla="*/ 201 w 402"/>
                <a:gd name="T91" fmla="*/ 2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2" h="394">
                  <a:moveTo>
                    <a:pt x="347" y="146"/>
                  </a:moveTo>
                  <a:cubicBezTo>
                    <a:pt x="340" y="130"/>
                    <a:pt x="340" y="130"/>
                    <a:pt x="340" y="130"/>
                  </a:cubicBezTo>
                  <a:cubicBezTo>
                    <a:pt x="364" y="77"/>
                    <a:pt x="362" y="76"/>
                    <a:pt x="357" y="71"/>
                  </a:cubicBezTo>
                  <a:cubicBezTo>
                    <a:pt x="327" y="42"/>
                    <a:pt x="327" y="42"/>
                    <a:pt x="327" y="42"/>
                  </a:cubicBezTo>
                  <a:cubicBezTo>
                    <a:pt x="325" y="39"/>
                    <a:pt x="325" y="39"/>
                    <a:pt x="325" y="39"/>
                  </a:cubicBezTo>
                  <a:cubicBezTo>
                    <a:pt x="321" y="39"/>
                    <a:pt x="321" y="39"/>
                    <a:pt x="321" y="39"/>
                  </a:cubicBezTo>
                  <a:cubicBezTo>
                    <a:pt x="319" y="39"/>
                    <a:pt x="314" y="39"/>
                    <a:pt x="268" y="60"/>
                  </a:cubicBezTo>
                  <a:cubicBezTo>
                    <a:pt x="251" y="53"/>
                    <a:pt x="251" y="53"/>
                    <a:pt x="251" y="53"/>
                  </a:cubicBezTo>
                  <a:cubicBezTo>
                    <a:pt x="230" y="0"/>
                    <a:pt x="228" y="0"/>
                    <a:pt x="221" y="0"/>
                  </a:cubicBezTo>
                  <a:cubicBezTo>
                    <a:pt x="179" y="0"/>
                    <a:pt x="179" y="0"/>
                    <a:pt x="179" y="0"/>
                  </a:cubicBezTo>
                  <a:cubicBezTo>
                    <a:pt x="173" y="0"/>
                    <a:pt x="170" y="0"/>
                    <a:pt x="150" y="53"/>
                  </a:cubicBezTo>
                  <a:cubicBezTo>
                    <a:pt x="133" y="60"/>
                    <a:pt x="133" y="60"/>
                    <a:pt x="133" y="60"/>
                  </a:cubicBezTo>
                  <a:cubicBezTo>
                    <a:pt x="103" y="47"/>
                    <a:pt x="85" y="41"/>
                    <a:pt x="80" y="41"/>
                  </a:cubicBezTo>
                  <a:cubicBezTo>
                    <a:pt x="76" y="41"/>
                    <a:pt x="76" y="41"/>
                    <a:pt x="76" y="41"/>
                  </a:cubicBezTo>
                  <a:cubicBezTo>
                    <a:pt x="44" y="72"/>
                    <a:pt x="44" y="72"/>
                    <a:pt x="44" y="72"/>
                  </a:cubicBezTo>
                  <a:cubicBezTo>
                    <a:pt x="39" y="77"/>
                    <a:pt x="37" y="79"/>
                    <a:pt x="62" y="131"/>
                  </a:cubicBezTo>
                  <a:cubicBezTo>
                    <a:pt x="55" y="147"/>
                    <a:pt x="55" y="147"/>
                    <a:pt x="55" y="147"/>
                  </a:cubicBezTo>
                  <a:cubicBezTo>
                    <a:pt x="0" y="168"/>
                    <a:pt x="0" y="170"/>
                    <a:pt x="0" y="177"/>
                  </a:cubicBezTo>
                  <a:cubicBezTo>
                    <a:pt x="0" y="218"/>
                    <a:pt x="0" y="218"/>
                    <a:pt x="0" y="218"/>
                  </a:cubicBezTo>
                  <a:cubicBezTo>
                    <a:pt x="0" y="225"/>
                    <a:pt x="0" y="227"/>
                    <a:pt x="55" y="247"/>
                  </a:cubicBezTo>
                  <a:cubicBezTo>
                    <a:pt x="62" y="263"/>
                    <a:pt x="62" y="263"/>
                    <a:pt x="62" y="263"/>
                  </a:cubicBezTo>
                  <a:cubicBezTo>
                    <a:pt x="38" y="316"/>
                    <a:pt x="40" y="317"/>
                    <a:pt x="45" y="322"/>
                  </a:cubicBezTo>
                  <a:cubicBezTo>
                    <a:pt x="75" y="351"/>
                    <a:pt x="75" y="351"/>
                    <a:pt x="75" y="351"/>
                  </a:cubicBezTo>
                  <a:cubicBezTo>
                    <a:pt x="77" y="354"/>
                    <a:pt x="77" y="354"/>
                    <a:pt x="77" y="354"/>
                  </a:cubicBezTo>
                  <a:cubicBezTo>
                    <a:pt x="81" y="354"/>
                    <a:pt x="81" y="354"/>
                    <a:pt x="81" y="354"/>
                  </a:cubicBezTo>
                  <a:cubicBezTo>
                    <a:pt x="83" y="354"/>
                    <a:pt x="88" y="354"/>
                    <a:pt x="134" y="333"/>
                  </a:cubicBezTo>
                  <a:cubicBezTo>
                    <a:pt x="151" y="340"/>
                    <a:pt x="151" y="340"/>
                    <a:pt x="151" y="340"/>
                  </a:cubicBezTo>
                  <a:cubicBezTo>
                    <a:pt x="172" y="394"/>
                    <a:pt x="174" y="394"/>
                    <a:pt x="181" y="394"/>
                  </a:cubicBezTo>
                  <a:cubicBezTo>
                    <a:pt x="223" y="394"/>
                    <a:pt x="223" y="394"/>
                    <a:pt x="223" y="394"/>
                  </a:cubicBezTo>
                  <a:cubicBezTo>
                    <a:pt x="230" y="394"/>
                    <a:pt x="232" y="394"/>
                    <a:pt x="252" y="340"/>
                  </a:cubicBezTo>
                  <a:cubicBezTo>
                    <a:pt x="269" y="333"/>
                    <a:pt x="269" y="333"/>
                    <a:pt x="269" y="333"/>
                  </a:cubicBezTo>
                  <a:cubicBezTo>
                    <a:pt x="299" y="346"/>
                    <a:pt x="317" y="352"/>
                    <a:pt x="322" y="352"/>
                  </a:cubicBezTo>
                  <a:cubicBezTo>
                    <a:pt x="326" y="352"/>
                    <a:pt x="326" y="352"/>
                    <a:pt x="326" y="352"/>
                  </a:cubicBezTo>
                  <a:cubicBezTo>
                    <a:pt x="359" y="321"/>
                    <a:pt x="359" y="321"/>
                    <a:pt x="359" y="321"/>
                  </a:cubicBezTo>
                  <a:cubicBezTo>
                    <a:pt x="363" y="316"/>
                    <a:pt x="365" y="314"/>
                    <a:pt x="340" y="262"/>
                  </a:cubicBezTo>
                  <a:cubicBezTo>
                    <a:pt x="347" y="246"/>
                    <a:pt x="347" y="246"/>
                    <a:pt x="347" y="246"/>
                  </a:cubicBezTo>
                  <a:cubicBezTo>
                    <a:pt x="402" y="225"/>
                    <a:pt x="402" y="223"/>
                    <a:pt x="402" y="216"/>
                  </a:cubicBezTo>
                  <a:cubicBezTo>
                    <a:pt x="402" y="175"/>
                    <a:pt x="402" y="175"/>
                    <a:pt x="402" y="175"/>
                  </a:cubicBezTo>
                  <a:cubicBezTo>
                    <a:pt x="402" y="168"/>
                    <a:pt x="402" y="166"/>
                    <a:pt x="347" y="146"/>
                  </a:cubicBezTo>
                  <a:close/>
                  <a:moveTo>
                    <a:pt x="201" y="265"/>
                  </a:moveTo>
                  <a:cubicBezTo>
                    <a:pt x="162" y="265"/>
                    <a:pt x="131" y="235"/>
                    <a:pt x="131" y="196"/>
                  </a:cubicBezTo>
                  <a:cubicBezTo>
                    <a:pt x="131" y="158"/>
                    <a:pt x="162" y="128"/>
                    <a:pt x="201" y="128"/>
                  </a:cubicBezTo>
                  <a:cubicBezTo>
                    <a:pt x="240" y="128"/>
                    <a:pt x="271" y="158"/>
                    <a:pt x="271" y="196"/>
                  </a:cubicBezTo>
                  <a:cubicBezTo>
                    <a:pt x="271" y="235"/>
                    <a:pt x="240" y="265"/>
                    <a:pt x="201" y="265"/>
                  </a:cubicBezTo>
                  <a:close/>
                  <a:moveTo>
                    <a:pt x="201" y="265"/>
                  </a:moveTo>
                  <a:cubicBezTo>
                    <a:pt x="201" y="265"/>
                    <a:pt x="201" y="265"/>
                    <a:pt x="201" y="265"/>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9" name="Freeform 12"/>
            <p:cNvSpPr>
              <a:spLocks noEditPoints="1"/>
            </p:cNvSpPr>
            <p:nvPr/>
          </p:nvSpPr>
          <p:spPr bwMode="auto">
            <a:xfrm>
              <a:off x="4964646" y="2811920"/>
              <a:ext cx="990116" cy="971188"/>
            </a:xfrm>
            <a:custGeom>
              <a:avLst/>
              <a:gdLst>
                <a:gd name="T0" fmla="*/ 317 w 367"/>
                <a:gd name="T1" fmla="*/ 134 h 360"/>
                <a:gd name="T2" fmla="*/ 310 w 367"/>
                <a:gd name="T3" fmla="*/ 120 h 360"/>
                <a:gd name="T4" fmla="*/ 326 w 367"/>
                <a:gd name="T5" fmla="*/ 66 h 360"/>
                <a:gd name="T6" fmla="*/ 299 w 367"/>
                <a:gd name="T7" fmla="*/ 39 h 360"/>
                <a:gd name="T8" fmla="*/ 296 w 367"/>
                <a:gd name="T9" fmla="*/ 37 h 360"/>
                <a:gd name="T10" fmla="*/ 293 w 367"/>
                <a:gd name="T11" fmla="*/ 37 h 360"/>
                <a:gd name="T12" fmla="*/ 245 w 367"/>
                <a:gd name="T13" fmla="*/ 55 h 360"/>
                <a:gd name="T14" fmla="*/ 229 w 367"/>
                <a:gd name="T15" fmla="*/ 49 h 360"/>
                <a:gd name="T16" fmla="*/ 202 w 367"/>
                <a:gd name="T17" fmla="*/ 0 h 360"/>
                <a:gd name="T18" fmla="*/ 163 w 367"/>
                <a:gd name="T19" fmla="*/ 0 h 360"/>
                <a:gd name="T20" fmla="*/ 137 w 367"/>
                <a:gd name="T21" fmla="*/ 49 h 360"/>
                <a:gd name="T22" fmla="*/ 122 w 367"/>
                <a:gd name="T23" fmla="*/ 56 h 360"/>
                <a:gd name="T24" fmla="*/ 73 w 367"/>
                <a:gd name="T25" fmla="*/ 38 h 360"/>
                <a:gd name="T26" fmla="*/ 69 w 367"/>
                <a:gd name="T27" fmla="*/ 38 h 360"/>
                <a:gd name="T28" fmla="*/ 40 w 367"/>
                <a:gd name="T29" fmla="*/ 67 h 360"/>
                <a:gd name="T30" fmla="*/ 56 w 367"/>
                <a:gd name="T31" fmla="*/ 120 h 360"/>
                <a:gd name="T32" fmla="*/ 50 w 367"/>
                <a:gd name="T33" fmla="*/ 135 h 360"/>
                <a:gd name="T34" fmla="*/ 0 w 367"/>
                <a:gd name="T35" fmla="*/ 162 h 360"/>
                <a:gd name="T36" fmla="*/ 0 w 367"/>
                <a:gd name="T37" fmla="*/ 200 h 360"/>
                <a:gd name="T38" fmla="*/ 50 w 367"/>
                <a:gd name="T39" fmla="*/ 226 h 360"/>
                <a:gd name="T40" fmla="*/ 56 w 367"/>
                <a:gd name="T41" fmla="*/ 241 h 360"/>
                <a:gd name="T42" fmla="*/ 41 w 367"/>
                <a:gd name="T43" fmla="*/ 295 h 360"/>
                <a:gd name="T44" fmla="*/ 68 w 367"/>
                <a:gd name="T45" fmla="*/ 321 h 360"/>
                <a:gd name="T46" fmla="*/ 71 w 367"/>
                <a:gd name="T47" fmla="*/ 324 h 360"/>
                <a:gd name="T48" fmla="*/ 74 w 367"/>
                <a:gd name="T49" fmla="*/ 324 h 360"/>
                <a:gd name="T50" fmla="*/ 122 w 367"/>
                <a:gd name="T51" fmla="*/ 305 h 360"/>
                <a:gd name="T52" fmla="*/ 137 w 367"/>
                <a:gd name="T53" fmla="*/ 311 h 360"/>
                <a:gd name="T54" fmla="*/ 165 w 367"/>
                <a:gd name="T55" fmla="*/ 360 h 360"/>
                <a:gd name="T56" fmla="*/ 203 w 367"/>
                <a:gd name="T57" fmla="*/ 360 h 360"/>
                <a:gd name="T58" fmla="*/ 230 w 367"/>
                <a:gd name="T59" fmla="*/ 311 h 360"/>
                <a:gd name="T60" fmla="*/ 245 w 367"/>
                <a:gd name="T61" fmla="*/ 305 h 360"/>
                <a:gd name="T62" fmla="*/ 294 w 367"/>
                <a:gd name="T63" fmla="*/ 323 h 360"/>
                <a:gd name="T64" fmla="*/ 298 w 367"/>
                <a:gd name="T65" fmla="*/ 322 h 360"/>
                <a:gd name="T66" fmla="*/ 327 w 367"/>
                <a:gd name="T67" fmla="*/ 293 h 360"/>
                <a:gd name="T68" fmla="*/ 311 w 367"/>
                <a:gd name="T69" fmla="*/ 240 h 360"/>
                <a:gd name="T70" fmla="*/ 317 w 367"/>
                <a:gd name="T71" fmla="*/ 225 h 360"/>
                <a:gd name="T72" fmla="*/ 367 w 367"/>
                <a:gd name="T73" fmla="*/ 198 h 360"/>
                <a:gd name="T74" fmla="*/ 367 w 367"/>
                <a:gd name="T75" fmla="*/ 160 h 360"/>
                <a:gd name="T76" fmla="*/ 317 w 367"/>
                <a:gd name="T77" fmla="*/ 134 h 360"/>
                <a:gd name="T78" fmla="*/ 183 w 367"/>
                <a:gd name="T79" fmla="*/ 243 h 360"/>
                <a:gd name="T80" fmla="*/ 119 w 367"/>
                <a:gd name="T81" fmla="*/ 180 h 360"/>
                <a:gd name="T82" fmla="*/ 183 w 367"/>
                <a:gd name="T83" fmla="*/ 117 h 360"/>
                <a:gd name="T84" fmla="*/ 248 w 367"/>
                <a:gd name="T85" fmla="*/ 180 h 360"/>
                <a:gd name="T86" fmla="*/ 183 w 367"/>
                <a:gd name="T87" fmla="*/ 243 h 360"/>
                <a:gd name="T88" fmla="*/ 183 w 367"/>
                <a:gd name="T89" fmla="*/ 243 h 360"/>
                <a:gd name="T90" fmla="*/ 183 w 367"/>
                <a:gd name="T91" fmla="*/ 24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7" h="360">
                  <a:moveTo>
                    <a:pt x="317" y="134"/>
                  </a:moveTo>
                  <a:cubicBezTo>
                    <a:pt x="310" y="120"/>
                    <a:pt x="310" y="120"/>
                    <a:pt x="310" y="120"/>
                  </a:cubicBezTo>
                  <a:cubicBezTo>
                    <a:pt x="332" y="71"/>
                    <a:pt x="330" y="70"/>
                    <a:pt x="326" y="66"/>
                  </a:cubicBezTo>
                  <a:cubicBezTo>
                    <a:pt x="299" y="39"/>
                    <a:pt x="299" y="39"/>
                    <a:pt x="299" y="39"/>
                  </a:cubicBezTo>
                  <a:cubicBezTo>
                    <a:pt x="296" y="37"/>
                    <a:pt x="296" y="37"/>
                    <a:pt x="296" y="37"/>
                  </a:cubicBezTo>
                  <a:cubicBezTo>
                    <a:pt x="293" y="37"/>
                    <a:pt x="293" y="37"/>
                    <a:pt x="293" y="37"/>
                  </a:cubicBezTo>
                  <a:cubicBezTo>
                    <a:pt x="291" y="37"/>
                    <a:pt x="286" y="37"/>
                    <a:pt x="245" y="55"/>
                  </a:cubicBezTo>
                  <a:cubicBezTo>
                    <a:pt x="229" y="49"/>
                    <a:pt x="229" y="49"/>
                    <a:pt x="229" y="49"/>
                  </a:cubicBezTo>
                  <a:cubicBezTo>
                    <a:pt x="210" y="0"/>
                    <a:pt x="208" y="0"/>
                    <a:pt x="202" y="0"/>
                  </a:cubicBezTo>
                  <a:cubicBezTo>
                    <a:pt x="163" y="0"/>
                    <a:pt x="163" y="0"/>
                    <a:pt x="163" y="0"/>
                  </a:cubicBezTo>
                  <a:cubicBezTo>
                    <a:pt x="157" y="0"/>
                    <a:pt x="155" y="0"/>
                    <a:pt x="137" y="49"/>
                  </a:cubicBezTo>
                  <a:cubicBezTo>
                    <a:pt x="122" y="56"/>
                    <a:pt x="122" y="56"/>
                    <a:pt x="122" y="56"/>
                  </a:cubicBezTo>
                  <a:cubicBezTo>
                    <a:pt x="94" y="44"/>
                    <a:pt x="77" y="38"/>
                    <a:pt x="73" y="38"/>
                  </a:cubicBezTo>
                  <a:cubicBezTo>
                    <a:pt x="69" y="38"/>
                    <a:pt x="69" y="38"/>
                    <a:pt x="69" y="38"/>
                  </a:cubicBezTo>
                  <a:cubicBezTo>
                    <a:pt x="40" y="67"/>
                    <a:pt x="40" y="67"/>
                    <a:pt x="40" y="67"/>
                  </a:cubicBezTo>
                  <a:cubicBezTo>
                    <a:pt x="35" y="71"/>
                    <a:pt x="34" y="72"/>
                    <a:pt x="56" y="120"/>
                  </a:cubicBezTo>
                  <a:cubicBezTo>
                    <a:pt x="50" y="135"/>
                    <a:pt x="50" y="135"/>
                    <a:pt x="50" y="135"/>
                  </a:cubicBezTo>
                  <a:cubicBezTo>
                    <a:pt x="0" y="154"/>
                    <a:pt x="0" y="156"/>
                    <a:pt x="0" y="162"/>
                  </a:cubicBezTo>
                  <a:cubicBezTo>
                    <a:pt x="0" y="200"/>
                    <a:pt x="0" y="200"/>
                    <a:pt x="0" y="200"/>
                  </a:cubicBezTo>
                  <a:cubicBezTo>
                    <a:pt x="0" y="206"/>
                    <a:pt x="0" y="208"/>
                    <a:pt x="50" y="226"/>
                  </a:cubicBezTo>
                  <a:cubicBezTo>
                    <a:pt x="56" y="241"/>
                    <a:pt x="56" y="241"/>
                    <a:pt x="56" y="241"/>
                  </a:cubicBezTo>
                  <a:cubicBezTo>
                    <a:pt x="35" y="289"/>
                    <a:pt x="36" y="290"/>
                    <a:pt x="41" y="295"/>
                  </a:cubicBezTo>
                  <a:cubicBezTo>
                    <a:pt x="68" y="321"/>
                    <a:pt x="68" y="321"/>
                    <a:pt x="68" y="321"/>
                  </a:cubicBezTo>
                  <a:cubicBezTo>
                    <a:pt x="71" y="324"/>
                    <a:pt x="71" y="324"/>
                    <a:pt x="71" y="324"/>
                  </a:cubicBezTo>
                  <a:cubicBezTo>
                    <a:pt x="74" y="324"/>
                    <a:pt x="74" y="324"/>
                    <a:pt x="74" y="324"/>
                  </a:cubicBezTo>
                  <a:cubicBezTo>
                    <a:pt x="75" y="324"/>
                    <a:pt x="80" y="324"/>
                    <a:pt x="122" y="305"/>
                  </a:cubicBezTo>
                  <a:cubicBezTo>
                    <a:pt x="137" y="311"/>
                    <a:pt x="137" y="311"/>
                    <a:pt x="137" y="311"/>
                  </a:cubicBezTo>
                  <a:cubicBezTo>
                    <a:pt x="157" y="360"/>
                    <a:pt x="159" y="360"/>
                    <a:pt x="165" y="360"/>
                  </a:cubicBezTo>
                  <a:cubicBezTo>
                    <a:pt x="203" y="360"/>
                    <a:pt x="203" y="360"/>
                    <a:pt x="203" y="360"/>
                  </a:cubicBezTo>
                  <a:cubicBezTo>
                    <a:pt x="209" y="360"/>
                    <a:pt x="211" y="360"/>
                    <a:pt x="230" y="311"/>
                  </a:cubicBezTo>
                  <a:cubicBezTo>
                    <a:pt x="245" y="305"/>
                    <a:pt x="245" y="305"/>
                    <a:pt x="245" y="305"/>
                  </a:cubicBezTo>
                  <a:cubicBezTo>
                    <a:pt x="273" y="316"/>
                    <a:pt x="290" y="323"/>
                    <a:pt x="294" y="323"/>
                  </a:cubicBezTo>
                  <a:cubicBezTo>
                    <a:pt x="298" y="322"/>
                    <a:pt x="298" y="322"/>
                    <a:pt x="298" y="322"/>
                  </a:cubicBezTo>
                  <a:cubicBezTo>
                    <a:pt x="327" y="293"/>
                    <a:pt x="327" y="293"/>
                    <a:pt x="327" y="293"/>
                  </a:cubicBezTo>
                  <a:cubicBezTo>
                    <a:pt x="332" y="289"/>
                    <a:pt x="333" y="288"/>
                    <a:pt x="311" y="240"/>
                  </a:cubicBezTo>
                  <a:cubicBezTo>
                    <a:pt x="317" y="225"/>
                    <a:pt x="317" y="225"/>
                    <a:pt x="317" y="225"/>
                  </a:cubicBezTo>
                  <a:cubicBezTo>
                    <a:pt x="367" y="206"/>
                    <a:pt x="367" y="204"/>
                    <a:pt x="367" y="198"/>
                  </a:cubicBezTo>
                  <a:cubicBezTo>
                    <a:pt x="367" y="160"/>
                    <a:pt x="367" y="160"/>
                    <a:pt x="367" y="160"/>
                  </a:cubicBezTo>
                  <a:cubicBezTo>
                    <a:pt x="367" y="154"/>
                    <a:pt x="367" y="152"/>
                    <a:pt x="317" y="134"/>
                  </a:cubicBezTo>
                  <a:close/>
                  <a:moveTo>
                    <a:pt x="183" y="243"/>
                  </a:moveTo>
                  <a:cubicBezTo>
                    <a:pt x="148" y="243"/>
                    <a:pt x="119" y="215"/>
                    <a:pt x="119" y="180"/>
                  </a:cubicBezTo>
                  <a:cubicBezTo>
                    <a:pt x="119" y="145"/>
                    <a:pt x="148" y="117"/>
                    <a:pt x="183" y="117"/>
                  </a:cubicBezTo>
                  <a:cubicBezTo>
                    <a:pt x="219" y="117"/>
                    <a:pt x="248" y="145"/>
                    <a:pt x="248" y="180"/>
                  </a:cubicBezTo>
                  <a:cubicBezTo>
                    <a:pt x="248" y="215"/>
                    <a:pt x="219" y="243"/>
                    <a:pt x="183" y="243"/>
                  </a:cubicBezTo>
                  <a:close/>
                  <a:moveTo>
                    <a:pt x="183" y="243"/>
                  </a:moveTo>
                  <a:cubicBezTo>
                    <a:pt x="183" y="243"/>
                    <a:pt x="183" y="243"/>
                    <a:pt x="183" y="243"/>
                  </a:cubicBezTo>
                </a:path>
              </a:pathLst>
            </a:custGeom>
            <a:solidFill>
              <a:schemeClr val="bg1"/>
            </a:solidFill>
            <a:ln>
              <a:noFill/>
            </a:ln>
          </p:spPr>
          <p:txBody>
            <a:bodyPr vert="horz" wrap="square" lIns="91440" tIns="45720" rIns="91440" bIns="45720" numCol="1" anchor="t" anchorCtr="0" compatLnSpc="1"/>
            <a:lstStyle/>
            <a:p>
              <a:endParaRPr lang="en-US" dirty="0">
                <a:solidFill>
                  <a:prstClr val="black"/>
                </a:solidFill>
                <a:latin typeface="微软雅黑" panose="020B0503020204020204" pitchFamily="34" charset="-122"/>
                <a:ea typeface="微软雅黑" panose="020B0503020204020204" pitchFamily="34" charset="-122"/>
              </a:endParaRPr>
            </a:p>
          </p:txBody>
        </p:sp>
        <p:sp>
          <p:nvSpPr>
            <p:cNvPr id="110" name="Freeform 13"/>
            <p:cNvSpPr>
              <a:spLocks noEditPoints="1"/>
            </p:cNvSpPr>
            <p:nvPr/>
          </p:nvSpPr>
          <p:spPr bwMode="auto">
            <a:xfrm>
              <a:off x="5416023" y="3870471"/>
              <a:ext cx="620279" cy="608630"/>
            </a:xfrm>
            <a:custGeom>
              <a:avLst/>
              <a:gdLst>
                <a:gd name="T0" fmla="*/ 198 w 230"/>
                <a:gd name="T1" fmla="*/ 84 h 226"/>
                <a:gd name="T2" fmla="*/ 195 w 230"/>
                <a:gd name="T3" fmla="*/ 75 h 226"/>
                <a:gd name="T4" fmla="*/ 204 w 230"/>
                <a:gd name="T5" fmla="*/ 41 h 226"/>
                <a:gd name="T6" fmla="*/ 187 w 230"/>
                <a:gd name="T7" fmla="*/ 25 h 226"/>
                <a:gd name="T8" fmla="*/ 186 w 230"/>
                <a:gd name="T9" fmla="*/ 23 h 226"/>
                <a:gd name="T10" fmla="*/ 184 w 230"/>
                <a:gd name="T11" fmla="*/ 23 h 226"/>
                <a:gd name="T12" fmla="*/ 153 w 230"/>
                <a:gd name="T13" fmla="*/ 35 h 226"/>
                <a:gd name="T14" fmla="*/ 144 w 230"/>
                <a:gd name="T15" fmla="*/ 31 h 226"/>
                <a:gd name="T16" fmla="*/ 127 w 230"/>
                <a:gd name="T17" fmla="*/ 0 h 226"/>
                <a:gd name="T18" fmla="*/ 102 w 230"/>
                <a:gd name="T19" fmla="*/ 0 h 226"/>
                <a:gd name="T20" fmla="*/ 86 w 230"/>
                <a:gd name="T21" fmla="*/ 31 h 226"/>
                <a:gd name="T22" fmla="*/ 76 w 230"/>
                <a:gd name="T23" fmla="*/ 35 h 226"/>
                <a:gd name="T24" fmla="*/ 46 w 230"/>
                <a:gd name="T25" fmla="*/ 24 h 226"/>
                <a:gd name="T26" fmla="*/ 43 w 230"/>
                <a:gd name="T27" fmla="*/ 24 h 226"/>
                <a:gd name="T28" fmla="*/ 25 w 230"/>
                <a:gd name="T29" fmla="*/ 42 h 226"/>
                <a:gd name="T30" fmla="*/ 35 w 230"/>
                <a:gd name="T31" fmla="*/ 75 h 226"/>
                <a:gd name="T32" fmla="*/ 31 w 230"/>
                <a:gd name="T33" fmla="*/ 85 h 226"/>
                <a:gd name="T34" fmla="*/ 0 w 230"/>
                <a:gd name="T35" fmla="*/ 102 h 226"/>
                <a:gd name="T36" fmla="*/ 0 w 230"/>
                <a:gd name="T37" fmla="*/ 125 h 226"/>
                <a:gd name="T38" fmla="*/ 32 w 230"/>
                <a:gd name="T39" fmla="*/ 142 h 226"/>
                <a:gd name="T40" fmla="*/ 35 w 230"/>
                <a:gd name="T41" fmla="*/ 151 h 226"/>
                <a:gd name="T42" fmla="*/ 26 w 230"/>
                <a:gd name="T43" fmla="*/ 185 h 226"/>
                <a:gd name="T44" fmla="*/ 43 w 230"/>
                <a:gd name="T45" fmla="*/ 201 h 226"/>
                <a:gd name="T46" fmla="*/ 44 w 230"/>
                <a:gd name="T47" fmla="*/ 203 h 226"/>
                <a:gd name="T48" fmla="*/ 46 w 230"/>
                <a:gd name="T49" fmla="*/ 203 h 226"/>
                <a:gd name="T50" fmla="*/ 77 w 230"/>
                <a:gd name="T51" fmla="*/ 191 h 226"/>
                <a:gd name="T52" fmla="*/ 86 w 230"/>
                <a:gd name="T53" fmla="*/ 195 h 226"/>
                <a:gd name="T54" fmla="*/ 103 w 230"/>
                <a:gd name="T55" fmla="*/ 226 h 226"/>
                <a:gd name="T56" fmla="*/ 128 w 230"/>
                <a:gd name="T57" fmla="*/ 226 h 226"/>
                <a:gd name="T58" fmla="*/ 144 w 230"/>
                <a:gd name="T59" fmla="*/ 195 h 226"/>
                <a:gd name="T60" fmla="*/ 154 w 230"/>
                <a:gd name="T61" fmla="*/ 191 h 226"/>
                <a:gd name="T62" fmla="*/ 184 w 230"/>
                <a:gd name="T63" fmla="*/ 202 h 226"/>
                <a:gd name="T64" fmla="*/ 187 w 230"/>
                <a:gd name="T65" fmla="*/ 202 h 226"/>
                <a:gd name="T66" fmla="*/ 205 w 230"/>
                <a:gd name="T67" fmla="*/ 184 h 226"/>
                <a:gd name="T68" fmla="*/ 195 w 230"/>
                <a:gd name="T69" fmla="*/ 151 h 226"/>
                <a:gd name="T70" fmla="*/ 199 w 230"/>
                <a:gd name="T71" fmla="*/ 141 h 226"/>
                <a:gd name="T72" fmla="*/ 230 w 230"/>
                <a:gd name="T73" fmla="*/ 124 h 226"/>
                <a:gd name="T74" fmla="*/ 230 w 230"/>
                <a:gd name="T75" fmla="*/ 101 h 226"/>
                <a:gd name="T76" fmla="*/ 198 w 230"/>
                <a:gd name="T77" fmla="*/ 84 h 226"/>
                <a:gd name="T78" fmla="*/ 115 w 230"/>
                <a:gd name="T79" fmla="*/ 152 h 226"/>
                <a:gd name="T80" fmla="*/ 75 w 230"/>
                <a:gd name="T81" fmla="*/ 113 h 226"/>
                <a:gd name="T82" fmla="*/ 115 w 230"/>
                <a:gd name="T83" fmla="*/ 74 h 226"/>
                <a:gd name="T84" fmla="*/ 155 w 230"/>
                <a:gd name="T85" fmla="*/ 113 h 226"/>
                <a:gd name="T86" fmla="*/ 115 w 230"/>
                <a:gd name="T87" fmla="*/ 152 h 226"/>
                <a:gd name="T88" fmla="*/ 115 w 230"/>
                <a:gd name="T89" fmla="*/ 152 h 226"/>
                <a:gd name="T90" fmla="*/ 115 w 230"/>
                <a:gd name="T91" fmla="*/ 15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226">
                  <a:moveTo>
                    <a:pt x="198" y="84"/>
                  </a:moveTo>
                  <a:cubicBezTo>
                    <a:pt x="195" y="75"/>
                    <a:pt x="195" y="75"/>
                    <a:pt x="195" y="75"/>
                  </a:cubicBezTo>
                  <a:cubicBezTo>
                    <a:pt x="208" y="45"/>
                    <a:pt x="207" y="44"/>
                    <a:pt x="204" y="41"/>
                  </a:cubicBezTo>
                  <a:cubicBezTo>
                    <a:pt x="187" y="25"/>
                    <a:pt x="187" y="25"/>
                    <a:pt x="187" y="25"/>
                  </a:cubicBezTo>
                  <a:cubicBezTo>
                    <a:pt x="186" y="23"/>
                    <a:pt x="186" y="23"/>
                    <a:pt x="186" y="23"/>
                  </a:cubicBezTo>
                  <a:cubicBezTo>
                    <a:pt x="184" y="23"/>
                    <a:pt x="184" y="23"/>
                    <a:pt x="184" y="23"/>
                  </a:cubicBezTo>
                  <a:cubicBezTo>
                    <a:pt x="183" y="23"/>
                    <a:pt x="179" y="23"/>
                    <a:pt x="153" y="35"/>
                  </a:cubicBezTo>
                  <a:cubicBezTo>
                    <a:pt x="144" y="31"/>
                    <a:pt x="144" y="31"/>
                    <a:pt x="144" y="31"/>
                  </a:cubicBezTo>
                  <a:cubicBezTo>
                    <a:pt x="131" y="0"/>
                    <a:pt x="130" y="0"/>
                    <a:pt x="127" y="0"/>
                  </a:cubicBezTo>
                  <a:cubicBezTo>
                    <a:pt x="102" y="0"/>
                    <a:pt x="102" y="0"/>
                    <a:pt x="102" y="0"/>
                  </a:cubicBezTo>
                  <a:cubicBezTo>
                    <a:pt x="99" y="0"/>
                    <a:pt x="97" y="0"/>
                    <a:pt x="86" y="31"/>
                  </a:cubicBezTo>
                  <a:cubicBezTo>
                    <a:pt x="76" y="35"/>
                    <a:pt x="76" y="35"/>
                    <a:pt x="76" y="35"/>
                  </a:cubicBezTo>
                  <a:cubicBezTo>
                    <a:pt x="59" y="28"/>
                    <a:pt x="48" y="24"/>
                    <a:pt x="46" y="24"/>
                  </a:cubicBezTo>
                  <a:cubicBezTo>
                    <a:pt x="43" y="24"/>
                    <a:pt x="43" y="24"/>
                    <a:pt x="43" y="24"/>
                  </a:cubicBezTo>
                  <a:cubicBezTo>
                    <a:pt x="25" y="42"/>
                    <a:pt x="25" y="42"/>
                    <a:pt x="25" y="42"/>
                  </a:cubicBezTo>
                  <a:cubicBezTo>
                    <a:pt x="22" y="45"/>
                    <a:pt x="21" y="46"/>
                    <a:pt x="35" y="75"/>
                  </a:cubicBezTo>
                  <a:cubicBezTo>
                    <a:pt x="31" y="85"/>
                    <a:pt x="31" y="85"/>
                    <a:pt x="31" y="85"/>
                  </a:cubicBezTo>
                  <a:cubicBezTo>
                    <a:pt x="0" y="97"/>
                    <a:pt x="0" y="98"/>
                    <a:pt x="0" y="102"/>
                  </a:cubicBezTo>
                  <a:cubicBezTo>
                    <a:pt x="0" y="125"/>
                    <a:pt x="0" y="125"/>
                    <a:pt x="0" y="125"/>
                  </a:cubicBezTo>
                  <a:cubicBezTo>
                    <a:pt x="0" y="129"/>
                    <a:pt x="0" y="130"/>
                    <a:pt x="32" y="142"/>
                  </a:cubicBezTo>
                  <a:cubicBezTo>
                    <a:pt x="35" y="151"/>
                    <a:pt x="35" y="151"/>
                    <a:pt x="35" y="151"/>
                  </a:cubicBezTo>
                  <a:cubicBezTo>
                    <a:pt x="22" y="181"/>
                    <a:pt x="23" y="182"/>
                    <a:pt x="26" y="185"/>
                  </a:cubicBezTo>
                  <a:cubicBezTo>
                    <a:pt x="43" y="201"/>
                    <a:pt x="43" y="201"/>
                    <a:pt x="43" y="201"/>
                  </a:cubicBezTo>
                  <a:cubicBezTo>
                    <a:pt x="44" y="203"/>
                    <a:pt x="44" y="203"/>
                    <a:pt x="44" y="203"/>
                  </a:cubicBezTo>
                  <a:cubicBezTo>
                    <a:pt x="46" y="203"/>
                    <a:pt x="46" y="203"/>
                    <a:pt x="46" y="203"/>
                  </a:cubicBezTo>
                  <a:cubicBezTo>
                    <a:pt x="47" y="203"/>
                    <a:pt x="50" y="203"/>
                    <a:pt x="77" y="191"/>
                  </a:cubicBezTo>
                  <a:cubicBezTo>
                    <a:pt x="86" y="195"/>
                    <a:pt x="86" y="195"/>
                    <a:pt x="86" y="195"/>
                  </a:cubicBezTo>
                  <a:cubicBezTo>
                    <a:pt x="99" y="226"/>
                    <a:pt x="100" y="226"/>
                    <a:pt x="103" y="226"/>
                  </a:cubicBezTo>
                  <a:cubicBezTo>
                    <a:pt x="128" y="226"/>
                    <a:pt x="128" y="226"/>
                    <a:pt x="128" y="226"/>
                  </a:cubicBezTo>
                  <a:cubicBezTo>
                    <a:pt x="131" y="226"/>
                    <a:pt x="133" y="226"/>
                    <a:pt x="144" y="195"/>
                  </a:cubicBezTo>
                  <a:cubicBezTo>
                    <a:pt x="154" y="191"/>
                    <a:pt x="154" y="191"/>
                    <a:pt x="154" y="191"/>
                  </a:cubicBezTo>
                  <a:cubicBezTo>
                    <a:pt x="171" y="198"/>
                    <a:pt x="182" y="202"/>
                    <a:pt x="184" y="202"/>
                  </a:cubicBezTo>
                  <a:cubicBezTo>
                    <a:pt x="187" y="202"/>
                    <a:pt x="187" y="202"/>
                    <a:pt x="187" y="202"/>
                  </a:cubicBezTo>
                  <a:cubicBezTo>
                    <a:pt x="205" y="184"/>
                    <a:pt x="205" y="184"/>
                    <a:pt x="205" y="184"/>
                  </a:cubicBezTo>
                  <a:cubicBezTo>
                    <a:pt x="208" y="181"/>
                    <a:pt x="209" y="180"/>
                    <a:pt x="195" y="151"/>
                  </a:cubicBezTo>
                  <a:cubicBezTo>
                    <a:pt x="199" y="141"/>
                    <a:pt x="199" y="141"/>
                    <a:pt x="199" y="141"/>
                  </a:cubicBezTo>
                  <a:cubicBezTo>
                    <a:pt x="230" y="129"/>
                    <a:pt x="230" y="128"/>
                    <a:pt x="230" y="124"/>
                  </a:cubicBezTo>
                  <a:cubicBezTo>
                    <a:pt x="230" y="101"/>
                    <a:pt x="230" y="101"/>
                    <a:pt x="230" y="101"/>
                  </a:cubicBezTo>
                  <a:cubicBezTo>
                    <a:pt x="230" y="97"/>
                    <a:pt x="230" y="96"/>
                    <a:pt x="198" y="84"/>
                  </a:cubicBezTo>
                  <a:close/>
                  <a:moveTo>
                    <a:pt x="115" y="152"/>
                  </a:moveTo>
                  <a:cubicBezTo>
                    <a:pt x="93" y="152"/>
                    <a:pt x="75" y="135"/>
                    <a:pt x="75" y="113"/>
                  </a:cubicBezTo>
                  <a:cubicBezTo>
                    <a:pt x="75" y="91"/>
                    <a:pt x="93" y="74"/>
                    <a:pt x="115" y="74"/>
                  </a:cubicBezTo>
                  <a:cubicBezTo>
                    <a:pt x="137" y="74"/>
                    <a:pt x="155" y="91"/>
                    <a:pt x="155" y="113"/>
                  </a:cubicBezTo>
                  <a:cubicBezTo>
                    <a:pt x="155" y="135"/>
                    <a:pt x="137" y="152"/>
                    <a:pt x="115" y="152"/>
                  </a:cubicBezTo>
                  <a:close/>
                  <a:moveTo>
                    <a:pt x="115" y="152"/>
                  </a:moveTo>
                  <a:cubicBezTo>
                    <a:pt x="115" y="152"/>
                    <a:pt x="115" y="152"/>
                    <a:pt x="115" y="152"/>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1" name="Freeform 14"/>
            <p:cNvSpPr>
              <a:spLocks noEditPoints="1"/>
            </p:cNvSpPr>
            <p:nvPr/>
          </p:nvSpPr>
          <p:spPr bwMode="auto">
            <a:xfrm>
              <a:off x="6716279" y="2696893"/>
              <a:ext cx="496515" cy="487778"/>
            </a:xfrm>
            <a:custGeom>
              <a:avLst/>
              <a:gdLst>
                <a:gd name="T0" fmla="*/ 159 w 184"/>
                <a:gd name="T1" fmla="*/ 68 h 181"/>
                <a:gd name="T2" fmla="*/ 156 w 184"/>
                <a:gd name="T3" fmla="*/ 60 h 181"/>
                <a:gd name="T4" fmla="*/ 164 w 184"/>
                <a:gd name="T5" fmla="*/ 33 h 181"/>
                <a:gd name="T6" fmla="*/ 150 w 184"/>
                <a:gd name="T7" fmla="*/ 20 h 181"/>
                <a:gd name="T8" fmla="*/ 149 w 184"/>
                <a:gd name="T9" fmla="*/ 19 h 181"/>
                <a:gd name="T10" fmla="*/ 147 w 184"/>
                <a:gd name="T11" fmla="*/ 19 h 181"/>
                <a:gd name="T12" fmla="*/ 123 w 184"/>
                <a:gd name="T13" fmla="*/ 28 h 181"/>
                <a:gd name="T14" fmla="*/ 115 w 184"/>
                <a:gd name="T15" fmla="*/ 25 h 181"/>
                <a:gd name="T16" fmla="*/ 101 w 184"/>
                <a:gd name="T17" fmla="*/ 0 h 181"/>
                <a:gd name="T18" fmla="*/ 82 w 184"/>
                <a:gd name="T19" fmla="*/ 0 h 181"/>
                <a:gd name="T20" fmla="*/ 69 w 184"/>
                <a:gd name="T21" fmla="*/ 25 h 181"/>
                <a:gd name="T22" fmla="*/ 61 w 184"/>
                <a:gd name="T23" fmla="*/ 28 h 181"/>
                <a:gd name="T24" fmla="*/ 37 w 184"/>
                <a:gd name="T25" fmla="*/ 19 h 181"/>
                <a:gd name="T26" fmla="*/ 35 w 184"/>
                <a:gd name="T27" fmla="*/ 19 h 181"/>
                <a:gd name="T28" fmla="*/ 20 w 184"/>
                <a:gd name="T29" fmla="*/ 34 h 181"/>
                <a:gd name="T30" fmla="*/ 28 w 184"/>
                <a:gd name="T31" fmla="*/ 61 h 181"/>
                <a:gd name="T32" fmla="*/ 25 w 184"/>
                <a:gd name="T33" fmla="*/ 68 h 181"/>
                <a:gd name="T34" fmla="*/ 0 w 184"/>
                <a:gd name="T35" fmla="*/ 82 h 181"/>
                <a:gd name="T36" fmla="*/ 0 w 184"/>
                <a:gd name="T37" fmla="*/ 101 h 181"/>
                <a:gd name="T38" fmla="*/ 25 w 184"/>
                <a:gd name="T39" fmla="*/ 114 h 181"/>
                <a:gd name="T40" fmla="*/ 28 w 184"/>
                <a:gd name="T41" fmla="*/ 121 h 181"/>
                <a:gd name="T42" fmla="*/ 20 w 184"/>
                <a:gd name="T43" fmla="*/ 148 h 181"/>
                <a:gd name="T44" fmla="*/ 34 w 184"/>
                <a:gd name="T45" fmla="*/ 162 h 181"/>
                <a:gd name="T46" fmla="*/ 35 w 184"/>
                <a:gd name="T47" fmla="*/ 163 h 181"/>
                <a:gd name="T48" fmla="*/ 37 w 184"/>
                <a:gd name="T49" fmla="*/ 163 h 181"/>
                <a:gd name="T50" fmla="*/ 61 w 184"/>
                <a:gd name="T51" fmla="*/ 153 h 181"/>
                <a:gd name="T52" fmla="*/ 69 w 184"/>
                <a:gd name="T53" fmla="*/ 156 h 181"/>
                <a:gd name="T54" fmla="*/ 83 w 184"/>
                <a:gd name="T55" fmla="*/ 181 h 181"/>
                <a:gd name="T56" fmla="*/ 102 w 184"/>
                <a:gd name="T57" fmla="*/ 181 h 181"/>
                <a:gd name="T58" fmla="*/ 115 w 184"/>
                <a:gd name="T59" fmla="*/ 156 h 181"/>
                <a:gd name="T60" fmla="*/ 123 w 184"/>
                <a:gd name="T61" fmla="*/ 153 h 181"/>
                <a:gd name="T62" fmla="*/ 148 w 184"/>
                <a:gd name="T63" fmla="*/ 162 h 181"/>
                <a:gd name="T64" fmla="*/ 150 w 184"/>
                <a:gd name="T65" fmla="*/ 162 h 181"/>
                <a:gd name="T66" fmla="*/ 164 w 184"/>
                <a:gd name="T67" fmla="*/ 148 h 181"/>
                <a:gd name="T68" fmla="*/ 156 w 184"/>
                <a:gd name="T69" fmla="*/ 121 h 181"/>
                <a:gd name="T70" fmla="*/ 159 w 184"/>
                <a:gd name="T71" fmla="*/ 113 h 181"/>
                <a:gd name="T72" fmla="*/ 184 w 184"/>
                <a:gd name="T73" fmla="*/ 100 h 181"/>
                <a:gd name="T74" fmla="*/ 184 w 184"/>
                <a:gd name="T75" fmla="*/ 81 h 181"/>
                <a:gd name="T76" fmla="*/ 159 w 184"/>
                <a:gd name="T77" fmla="*/ 68 h 181"/>
                <a:gd name="T78" fmla="*/ 92 w 184"/>
                <a:gd name="T79" fmla="*/ 122 h 181"/>
                <a:gd name="T80" fmla="*/ 60 w 184"/>
                <a:gd name="T81" fmla="*/ 91 h 181"/>
                <a:gd name="T82" fmla="*/ 92 w 184"/>
                <a:gd name="T83" fmla="*/ 59 h 181"/>
                <a:gd name="T84" fmla="*/ 124 w 184"/>
                <a:gd name="T85" fmla="*/ 91 h 181"/>
                <a:gd name="T86" fmla="*/ 92 w 184"/>
                <a:gd name="T87" fmla="*/ 122 h 181"/>
                <a:gd name="T88" fmla="*/ 92 w 184"/>
                <a:gd name="T89" fmla="*/ 122 h 181"/>
                <a:gd name="T90" fmla="*/ 92 w 184"/>
                <a:gd name="T91" fmla="*/ 1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 h="181">
                  <a:moveTo>
                    <a:pt x="159" y="68"/>
                  </a:moveTo>
                  <a:cubicBezTo>
                    <a:pt x="156" y="60"/>
                    <a:pt x="156" y="60"/>
                    <a:pt x="156" y="60"/>
                  </a:cubicBezTo>
                  <a:cubicBezTo>
                    <a:pt x="167" y="36"/>
                    <a:pt x="166" y="35"/>
                    <a:pt x="164" y="33"/>
                  </a:cubicBezTo>
                  <a:cubicBezTo>
                    <a:pt x="150" y="20"/>
                    <a:pt x="150" y="20"/>
                    <a:pt x="150" y="20"/>
                  </a:cubicBezTo>
                  <a:cubicBezTo>
                    <a:pt x="149" y="19"/>
                    <a:pt x="149" y="19"/>
                    <a:pt x="149" y="19"/>
                  </a:cubicBezTo>
                  <a:cubicBezTo>
                    <a:pt x="147" y="19"/>
                    <a:pt x="147" y="19"/>
                    <a:pt x="147" y="19"/>
                  </a:cubicBezTo>
                  <a:cubicBezTo>
                    <a:pt x="146" y="19"/>
                    <a:pt x="144" y="19"/>
                    <a:pt x="123" y="28"/>
                  </a:cubicBezTo>
                  <a:cubicBezTo>
                    <a:pt x="115" y="25"/>
                    <a:pt x="115" y="25"/>
                    <a:pt x="115" y="25"/>
                  </a:cubicBezTo>
                  <a:cubicBezTo>
                    <a:pt x="105" y="0"/>
                    <a:pt x="104" y="0"/>
                    <a:pt x="101" y="0"/>
                  </a:cubicBezTo>
                  <a:cubicBezTo>
                    <a:pt x="82" y="0"/>
                    <a:pt x="82" y="0"/>
                    <a:pt x="82" y="0"/>
                  </a:cubicBezTo>
                  <a:cubicBezTo>
                    <a:pt x="79" y="0"/>
                    <a:pt x="78" y="0"/>
                    <a:pt x="69" y="25"/>
                  </a:cubicBezTo>
                  <a:cubicBezTo>
                    <a:pt x="61" y="28"/>
                    <a:pt x="61" y="28"/>
                    <a:pt x="61" y="28"/>
                  </a:cubicBezTo>
                  <a:cubicBezTo>
                    <a:pt x="47" y="22"/>
                    <a:pt x="39" y="19"/>
                    <a:pt x="37" y="19"/>
                  </a:cubicBezTo>
                  <a:cubicBezTo>
                    <a:pt x="35" y="19"/>
                    <a:pt x="35" y="19"/>
                    <a:pt x="35" y="19"/>
                  </a:cubicBezTo>
                  <a:cubicBezTo>
                    <a:pt x="20" y="34"/>
                    <a:pt x="20" y="34"/>
                    <a:pt x="20" y="34"/>
                  </a:cubicBezTo>
                  <a:cubicBezTo>
                    <a:pt x="18" y="36"/>
                    <a:pt x="17" y="37"/>
                    <a:pt x="28" y="61"/>
                  </a:cubicBezTo>
                  <a:cubicBezTo>
                    <a:pt x="25" y="68"/>
                    <a:pt x="25" y="68"/>
                    <a:pt x="25" y="68"/>
                  </a:cubicBezTo>
                  <a:cubicBezTo>
                    <a:pt x="0" y="78"/>
                    <a:pt x="0" y="79"/>
                    <a:pt x="0" y="82"/>
                  </a:cubicBezTo>
                  <a:cubicBezTo>
                    <a:pt x="0" y="101"/>
                    <a:pt x="0" y="101"/>
                    <a:pt x="0" y="101"/>
                  </a:cubicBezTo>
                  <a:cubicBezTo>
                    <a:pt x="0" y="104"/>
                    <a:pt x="0" y="105"/>
                    <a:pt x="25" y="114"/>
                  </a:cubicBezTo>
                  <a:cubicBezTo>
                    <a:pt x="28" y="121"/>
                    <a:pt x="28" y="121"/>
                    <a:pt x="28" y="121"/>
                  </a:cubicBezTo>
                  <a:cubicBezTo>
                    <a:pt x="18" y="145"/>
                    <a:pt x="18" y="146"/>
                    <a:pt x="20" y="148"/>
                  </a:cubicBezTo>
                  <a:cubicBezTo>
                    <a:pt x="34" y="162"/>
                    <a:pt x="34" y="162"/>
                    <a:pt x="34" y="162"/>
                  </a:cubicBezTo>
                  <a:cubicBezTo>
                    <a:pt x="35" y="163"/>
                    <a:pt x="35" y="163"/>
                    <a:pt x="35" y="163"/>
                  </a:cubicBezTo>
                  <a:cubicBezTo>
                    <a:pt x="37" y="163"/>
                    <a:pt x="37" y="163"/>
                    <a:pt x="37" y="163"/>
                  </a:cubicBezTo>
                  <a:cubicBezTo>
                    <a:pt x="38" y="163"/>
                    <a:pt x="40" y="163"/>
                    <a:pt x="61" y="153"/>
                  </a:cubicBezTo>
                  <a:cubicBezTo>
                    <a:pt x="69" y="156"/>
                    <a:pt x="69" y="156"/>
                    <a:pt x="69" y="156"/>
                  </a:cubicBezTo>
                  <a:cubicBezTo>
                    <a:pt x="79" y="181"/>
                    <a:pt x="80" y="181"/>
                    <a:pt x="83" y="181"/>
                  </a:cubicBezTo>
                  <a:cubicBezTo>
                    <a:pt x="102" y="181"/>
                    <a:pt x="102" y="181"/>
                    <a:pt x="102" y="181"/>
                  </a:cubicBezTo>
                  <a:cubicBezTo>
                    <a:pt x="105" y="181"/>
                    <a:pt x="106" y="181"/>
                    <a:pt x="115" y="156"/>
                  </a:cubicBezTo>
                  <a:cubicBezTo>
                    <a:pt x="123" y="153"/>
                    <a:pt x="123" y="153"/>
                    <a:pt x="123" y="153"/>
                  </a:cubicBezTo>
                  <a:cubicBezTo>
                    <a:pt x="137" y="159"/>
                    <a:pt x="145" y="162"/>
                    <a:pt x="148" y="162"/>
                  </a:cubicBezTo>
                  <a:cubicBezTo>
                    <a:pt x="150" y="162"/>
                    <a:pt x="150" y="162"/>
                    <a:pt x="150" y="162"/>
                  </a:cubicBezTo>
                  <a:cubicBezTo>
                    <a:pt x="164" y="148"/>
                    <a:pt x="164" y="148"/>
                    <a:pt x="164" y="148"/>
                  </a:cubicBezTo>
                  <a:cubicBezTo>
                    <a:pt x="167" y="145"/>
                    <a:pt x="167" y="145"/>
                    <a:pt x="156" y="121"/>
                  </a:cubicBezTo>
                  <a:cubicBezTo>
                    <a:pt x="159" y="113"/>
                    <a:pt x="159" y="113"/>
                    <a:pt x="159" y="113"/>
                  </a:cubicBezTo>
                  <a:cubicBezTo>
                    <a:pt x="184" y="104"/>
                    <a:pt x="184" y="103"/>
                    <a:pt x="184" y="100"/>
                  </a:cubicBezTo>
                  <a:cubicBezTo>
                    <a:pt x="184" y="81"/>
                    <a:pt x="184" y="81"/>
                    <a:pt x="184" y="81"/>
                  </a:cubicBezTo>
                  <a:cubicBezTo>
                    <a:pt x="184" y="78"/>
                    <a:pt x="184" y="77"/>
                    <a:pt x="159" y="68"/>
                  </a:cubicBezTo>
                  <a:close/>
                  <a:moveTo>
                    <a:pt x="92" y="122"/>
                  </a:moveTo>
                  <a:cubicBezTo>
                    <a:pt x="74" y="122"/>
                    <a:pt x="60" y="108"/>
                    <a:pt x="60" y="91"/>
                  </a:cubicBezTo>
                  <a:cubicBezTo>
                    <a:pt x="60" y="73"/>
                    <a:pt x="74" y="59"/>
                    <a:pt x="92" y="59"/>
                  </a:cubicBezTo>
                  <a:cubicBezTo>
                    <a:pt x="110" y="59"/>
                    <a:pt x="124" y="73"/>
                    <a:pt x="124" y="91"/>
                  </a:cubicBezTo>
                  <a:cubicBezTo>
                    <a:pt x="124" y="108"/>
                    <a:pt x="110" y="122"/>
                    <a:pt x="92" y="122"/>
                  </a:cubicBezTo>
                  <a:close/>
                  <a:moveTo>
                    <a:pt x="92" y="122"/>
                  </a:moveTo>
                  <a:cubicBezTo>
                    <a:pt x="92" y="122"/>
                    <a:pt x="92" y="122"/>
                    <a:pt x="92" y="122"/>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2" name="Freeform 15"/>
            <p:cNvSpPr>
              <a:spLocks noEditPoints="1"/>
            </p:cNvSpPr>
            <p:nvPr/>
          </p:nvSpPr>
          <p:spPr bwMode="auto">
            <a:xfrm>
              <a:off x="5201983" y="2295022"/>
              <a:ext cx="477585" cy="465937"/>
            </a:xfrm>
            <a:custGeom>
              <a:avLst/>
              <a:gdLst>
                <a:gd name="T0" fmla="*/ 153 w 177"/>
                <a:gd name="T1" fmla="*/ 64 h 173"/>
                <a:gd name="T2" fmla="*/ 150 w 177"/>
                <a:gd name="T3" fmla="*/ 57 h 173"/>
                <a:gd name="T4" fmla="*/ 157 w 177"/>
                <a:gd name="T5" fmla="*/ 31 h 173"/>
                <a:gd name="T6" fmla="*/ 144 w 177"/>
                <a:gd name="T7" fmla="*/ 18 h 173"/>
                <a:gd name="T8" fmla="*/ 143 w 177"/>
                <a:gd name="T9" fmla="*/ 17 h 173"/>
                <a:gd name="T10" fmla="*/ 141 w 177"/>
                <a:gd name="T11" fmla="*/ 17 h 173"/>
                <a:gd name="T12" fmla="*/ 118 w 177"/>
                <a:gd name="T13" fmla="*/ 26 h 173"/>
                <a:gd name="T14" fmla="*/ 111 w 177"/>
                <a:gd name="T15" fmla="*/ 23 h 173"/>
                <a:gd name="T16" fmla="*/ 97 w 177"/>
                <a:gd name="T17" fmla="*/ 0 h 173"/>
                <a:gd name="T18" fmla="*/ 79 w 177"/>
                <a:gd name="T19" fmla="*/ 0 h 173"/>
                <a:gd name="T20" fmla="*/ 66 w 177"/>
                <a:gd name="T21" fmla="*/ 23 h 173"/>
                <a:gd name="T22" fmla="*/ 59 w 177"/>
                <a:gd name="T23" fmla="*/ 26 h 173"/>
                <a:gd name="T24" fmla="*/ 35 w 177"/>
                <a:gd name="T25" fmla="*/ 18 h 173"/>
                <a:gd name="T26" fmla="*/ 33 w 177"/>
                <a:gd name="T27" fmla="*/ 18 h 173"/>
                <a:gd name="T28" fmla="*/ 19 w 177"/>
                <a:gd name="T29" fmla="*/ 32 h 173"/>
                <a:gd name="T30" fmla="*/ 27 w 177"/>
                <a:gd name="T31" fmla="*/ 57 h 173"/>
                <a:gd name="T32" fmla="*/ 24 w 177"/>
                <a:gd name="T33" fmla="*/ 65 h 173"/>
                <a:gd name="T34" fmla="*/ 0 w 177"/>
                <a:gd name="T35" fmla="*/ 78 h 173"/>
                <a:gd name="T36" fmla="*/ 0 w 177"/>
                <a:gd name="T37" fmla="*/ 96 h 173"/>
                <a:gd name="T38" fmla="*/ 24 w 177"/>
                <a:gd name="T39" fmla="*/ 109 h 173"/>
                <a:gd name="T40" fmla="*/ 27 w 177"/>
                <a:gd name="T41" fmla="*/ 116 h 173"/>
                <a:gd name="T42" fmla="*/ 19 w 177"/>
                <a:gd name="T43" fmla="*/ 142 h 173"/>
                <a:gd name="T44" fmla="*/ 33 w 177"/>
                <a:gd name="T45" fmla="*/ 155 h 173"/>
                <a:gd name="T46" fmla="*/ 34 w 177"/>
                <a:gd name="T47" fmla="*/ 156 h 173"/>
                <a:gd name="T48" fmla="*/ 35 w 177"/>
                <a:gd name="T49" fmla="*/ 156 h 173"/>
                <a:gd name="T50" fmla="*/ 59 w 177"/>
                <a:gd name="T51" fmla="*/ 147 h 173"/>
                <a:gd name="T52" fmla="*/ 66 w 177"/>
                <a:gd name="T53" fmla="*/ 150 h 173"/>
                <a:gd name="T54" fmla="*/ 79 w 177"/>
                <a:gd name="T55" fmla="*/ 173 h 173"/>
                <a:gd name="T56" fmla="*/ 98 w 177"/>
                <a:gd name="T57" fmla="*/ 173 h 173"/>
                <a:gd name="T58" fmla="*/ 111 w 177"/>
                <a:gd name="T59" fmla="*/ 150 h 173"/>
                <a:gd name="T60" fmla="*/ 118 w 177"/>
                <a:gd name="T61" fmla="*/ 147 h 173"/>
                <a:gd name="T62" fmla="*/ 142 w 177"/>
                <a:gd name="T63" fmla="*/ 155 h 173"/>
                <a:gd name="T64" fmla="*/ 144 w 177"/>
                <a:gd name="T65" fmla="*/ 155 h 173"/>
                <a:gd name="T66" fmla="*/ 158 w 177"/>
                <a:gd name="T67" fmla="*/ 141 h 173"/>
                <a:gd name="T68" fmla="*/ 150 w 177"/>
                <a:gd name="T69" fmla="*/ 116 h 173"/>
                <a:gd name="T70" fmla="*/ 153 w 177"/>
                <a:gd name="T71" fmla="*/ 108 h 173"/>
                <a:gd name="T72" fmla="*/ 177 w 177"/>
                <a:gd name="T73" fmla="*/ 95 h 173"/>
                <a:gd name="T74" fmla="*/ 177 w 177"/>
                <a:gd name="T75" fmla="*/ 77 h 173"/>
                <a:gd name="T76" fmla="*/ 153 w 177"/>
                <a:gd name="T77" fmla="*/ 64 h 173"/>
                <a:gd name="T78" fmla="*/ 88 w 177"/>
                <a:gd name="T79" fmla="*/ 117 h 173"/>
                <a:gd name="T80" fmla="*/ 57 w 177"/>
                <a:gd name="T81" fmla="*/ 86 h 173"/>
                <a:gd name="T82" fmla="*/ 88 w 177"/>
                <a:gd name="T83" fmla="*/ 56 h 173"/>
                <a:gd name="T84" fmla="*/ 119 w 177"/>
                <a:gd name="T85" fmla="*/ 86 h 173"/>
                <a:gd name="T86" fmla="*/ 88 w 177"/>
                <a:gd name="T87" fmla="*/ 117 h 173"/>
                <a:gd name="T88" fmla="*/ 88 w 177"/>
                <a:gd name="T89" fmla="*/ 117 h 173"/>
                <a:gd name="T90" fmla="*/ 88 w 177"/>
                <a:gd name="T91" fmla="*/ 11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173">
                  <a:moveTo>
                    <a:pt x="153" y="64"/>
                  </a:moveTo>
                  <a:cubicBezTo>
                    <a:pt x="150" y="57"/>
                    <a:pt x="150" y="57"/>
                    <a:pt x="150" y="57"/>
                  </a:cubicBezTo>
                  <a:cubicBezTo>
                    <a:pt x="160" y="34"/>
                    <a:pt x="159" y="33"/>
                    <a:pt x="157" y="31"/>
                  </a:cubicBezTo>
                  <a:cubicBezTo>
                    <a:pt x="144" y="18"/>
                    <a:pt x="144" y="18"/>
                    <a:pt x="144" y="18"/>
                  </a:cubicBezTo>
                  <a:cubicBezTo>
                    <a:pt x="143" y="17"/>
                    <a:pt x="143" y="17"/>
                    <a:pt x="143" y="17"/>
                  </a:cubicBezTo>
                  <a:cubicBezTo>
                    <a:pt x="141" y="17"/>
                    <a:pt x="141" y="17"/>
                    <a:pt x="141" y="17"/>
                  </a:cubicBezTo>
                  <a:cubicBezTo>
                    <a:pt x="141" y="17"/>
                    <a:pt x="138" y="17"/>
                    <a:pt x="118" y="26"/>
                  </a:cubicBezTo>
                  <a:cubicBezTo>
                    <a:pt x="111" y="23"/>
                    <a:pt x="111" y="23"/>
                    <a:pt x="111" y="23"/>
                  </a:cubicBezTo>
                  <a:cubicBezTo>
                    <a:pt x="101" y="0"/>
                    <a:pt x="100" y="0"/>
                    <a:pt x="97" y="0"/>
                  </a:cubicBezTo>
                  <a:cubicBezTo>
                    <a:pt x="79" y="0"/>
                    <a:pt x="79" y="0"/>
                    <a:pt x="79" y="0"/>
                  </a:cubicBezTo>
                  <a:cubicBezTo>
                    <a:pt x="76" y="0"/>
                    <a:pt x="75" y="0"/>
                    <a:pt x="66" y="23"/>
                  </a:cubicBezTo>
                  <a:cubicBezTo>
                    <a:pt x="59" y="26"/>
                    <a:pt x="59" y="26"/>
                    <a:pt x="59" y="26"/>
                  </a:cubicBezTo>
                  <a:cubicBezTo>
                    <a:pt x="45" y="21"/>
                    <a:pt x="37" y="18"/>
                    <a:pt x="35" y="18"/>
                  </a:cubicBezTo>
                  <a:cubicBezTo>
                    <a:pt x="33" y="18"/>
                    <a:pt x="33" y="18"/>
                    <a:pt x="33" y="18"/>
                  </a:cubicBezTo>
                  <a:cubicBezTo>
                    <a:pt x="19" y="32"/>
                    <a:pt x="19" y="32"/>
                    <a:pt x="19" y="32"/>
                  </a:cubicBezTo>
                  <a:cubicBezTo>
                    <a:pt x="17" y="34"/>
                    <a:pt x="16" y="34"/>
                    <a:pt x="27" y="57"/>
                  </a:cubicBezTo>
                  <a:cubicBezTo>
                    <a:pt x="24" y="65"/>
                    <a:pt x="24" y="65"/>
                    <a:pt x="24" y="65"/>
                  </a:cubicBezTo>
                  <a:cubicBezTo>
                    <a:pt x="0" y="74"/>
                    <a:pt x="0" y="75"/>
                    <a:pt x="0" y="78"/>
                  </a:cubicBezTo>
                  <a:cubicBezTo>
                    <a:pt x="0" y="96"/>
                    <a:pt x="0" y="96"/>
                    <a:pt x="0" y="96"/>
                  </a:cubicBezTo>
                  <a:cubicBezTo>
                    <a:pt x="0" y="99"/>
                    <a:pt x="0" y="100"/>
                    <a:pt x="24" y="109"/>
                  </a:cubicBezTo>
                  <a:cubicBezTo>
                    <a:pt x="27" y="116"/>
                    <a:pt x="27" y="116"/>
                    <a:pt x="27" y="116"/>
                  </a:cubicBezTo>
                  <a:cubicBezTo>
                    <a:pt x="17" y="139"/>
                    <a:pt x="17" y="140"/>
                    <a:pt x="19" y="142"/>
                  </a:cubicBezTo>
                  <a:cubicBezTo>
                    <a:pt x="33" y="155"/>
                    <a:pt x="33" y="155"/>
                    <a:pt x="33" y="155"/>
                  </a:cubicBezTo>
                  <a:cubicBezTo>
                    <a:pt x="34" y="156"/>
                    <a:pt x="34" y="156"/>
                    <a:pt x="34" y="156"/>
                  </a:cubicBezTo>
                  <a:cubicBezTo>
                    <a:pt x="35" y="156"/>
                    <a:pt x="35" y="156"/>
                    <a:pt x="35" y="156"/>
                  </a:cubicBezTo>
                  <a:cubicBezTo>
                    <a:pt x="36" y="156"/>
                    <a:pt x="39" y="156"/>
                    <a:pt x="59" y="147"/>
                  </a:cubicBezTo>
                  <a:cubicBezTo>
                    <a:pt x="66" y="150"/>
                    <a:pt x="66" y="150"/>
                    <a:pt x="66" y="150"/>
                  </a:cubicBezTo>
                  <a:cubicBezTo>
                    <a:pt x="76" y="173"/>
                    <a:pt x="77" y="173"/>
                    <a:pt x="79" y="173"/>
                  </a:cubicBezTo>
                  <a:cubicBezTo>
                    <a:pt x="98" y="173"/>
                    <a:pt x="98" y="173"/>
                    <a:pt x="98" y="173"/>
                  </a:cubicBezTo>
                  <a:cubicBezTo>
                    <a:pt x="101" y="173"/>
                    <a:pt x="102" y="173"/>
                    <a:pt x="111" y="150"/>
                  </a:cubicBezTo>
                  <a:cubicBezTo>
                    <a:pt x="118" y="147"/>
                    <a:pt x="118" y="147"/>
                    <a:pt x="118" y="147"/>
                  </a:cubicBezTo>
                  <a:cubicBezTo>
                    <a:pt x="132" y="152"/>
                    <a:pt x="140" y="155"/>
                    <a:pt x="142" y="155"/>
                  </a:cubicBezTo>
                  <a:cubicBezTo>
                    <a:pt x="144" y="155"/>
                    <a:pt x="144" y="155"/>
                    <a:pt x="144" y="155"/>
                  </a:cubicBezTo>
                  <a:cubicBezTo>
                    <a:pt x="158" y="141"/>
                    <a:pt x="158" y="141"/>
                    <a:pt x="158" y="141"/>
                  </a:cubicBezTo>
                  <a:cubicBezTo>
                    <a:pt x="160" y="139"/>
                    <a:pt x="161" y="138"/>
                    <a:pt x="150" y="116"/>
                  </a:cubicBezTo>
                  <a:cubicBezTo>
                    <a:pt x="153" y="108"/>
                    <a:pt x="153" y="108"/>
                    <a:pt x="153" y="108"/>
                  </a:cubicBezTo>
                  <a:cubicBezTo>
                    <a:pt x="177" y="99"/>
                    <a:pt x="177" y="98"/>
                    <a:pt x="177" y="95"/>
                  </a:cubicBezTo>
                  <a:cubicBezTo>
                    <a:pt x="177" y="77"/>
                    <a:pt x="177" y="77"/>
                    <a:pt x="177" y="77"/>
                  </a:cubicBezTo>
                  <a:cubicBezTo>
                    <a:pt x="177" y="74"/>
                    <a:pt x="177" y="73"/>
                    <a:pt x="153" y="64"/>
                  </a:cubicBezTo>
                  <a:close/>
                  <a:moveTo>
                    <a:pt x="88" y="117"/>
                  </a:moveTo>
                  <a:cubicBezTo>
                    <a:pt x="71" y="117"/>
                    <a:pt x="57" y="103"/>
                    <a:pt x="57" y="86"/>
                  </a:cubicBezTo>
                  <a:cubicBezTo>
                    <a:pt x="57" y="70"/>
                    <a:pt x="71" y="56"/>
                    <a:pt x="88" y="56"/>
                  </a:cubicBezTo>
                  <a:cubicBezTo>
                    <a:pt x="105" y="56"/>
                    <a:pt x="119" y="70"/>
                    <a:pt x="119" y="86"/>
                  </a:cubicBezTo>
                  <a:cubicBezTo>
                    <a:pt x="119" y="103"/>
                    <a:pt x="105" y="117"/>
                    <a:pt x="88" y="117"/>
                  </a:cubicBezTo>
                  <a:close/>
                  <a:moveTo>
                    <a:pt x="88" y="117"/>
                  </a:moveTo>
                  <a:cubicBezTo>
                    <a:pt x="88" y="117"/>
                    <a:pt x="88" y="117"/>
                    <a:pt x="88" y="117"/>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3" name="Freeform 16"/>
            <p:cNvSpPr>
              <a:spLocks noEditPoints="1"/>
            </p:cNvSpPr>
            <p:nvPr/>
          </p:nvSpPr>
          <p:spPr bwMode="auto">
            <a:xfrm>
              <a:off x="5995532" y="4228660"/>
              <a:ext cx="669784" cy="652312"/>
            </a:xfrm>
            <a:custGeom>
              <a:avLst/>
              <a:gdLst>
                <a:gd name="T0" fmla="*/ 214 w 248"/>
                <a:gd name="T1" fmla="*/ 90 h 242"/>
                <a:gd name="T2" fmla="*/ 209 w 248"/>
                <a:gd name="T3" fmla="*/ 80 h 242"/>
                <a:gd name="T4" fmla="*/ 220 w 248"/>
                <a:gd name="T5" fmla="*/ 44 h 242"/>
                <a:gd name="T6" fmla="*/ 202 w 248"/>
                <a:gd name="T7" fmla="*/ 26 h 242"/>
                <a:gd name="T8" fmla="*/ 200 w 248"/>
                <a:gd name="T9" fmla="*/ 24 h 242"/>
                <a:gd name="T10" fmla="*/ 198 w 248"/>
                <a:gd name="T11" fmla="*/ 24 h 242"/>
                <a:gd name="T12" fmla="*/ 165 w 248"/>
                <a:gd name="T13" fmla="*/ 37 h 242"/>
                <a:gd name="T14" fmla="*/ 155 w 248"/>
                <a:gd name="T15" fmla="*/ 33 h 242"/>
                <a:gd name="T16" fmla="*/ 136 w 248"/>
                <a:gd name="T17" fmla="*/ 0 h 242"/>
                <a:gd name="T18" fmla="*/ 110 w 248"/>
                <a:gd name="T19" fmla="*/ 0 h 242"/>
                <a:gd name="T20" fmla="*/ 92 w 248"/>
                <a:gd name="T21" fmla="*/ 33 h 242"/>
                <a:gd name="T22" fmla="*/ 82 w 248"/>
                <a:gd name="T23" fmla="*/ 37 h 242"/>
                <a:gd name="T24" fmla="*/ 49 w 248"/>
                <a:gd name="T25" fmla="*/ 25 h 242"/>
                <a:gd name="T26" fmla="*/ 47 w 248"/>
                <a:gd name="T27" fmla="*/ 25 h 242"/>
                <a:gd name="T28" fmla="*/ 27 w 248"/>
                <a:gd name="T29" fmla="*/ 44 h 242"/>
                <a:gd name="T30" fmla="*/ 38 w 248"/>
                <a:gd name="T31" fmla="*/ 80 h 242"/>
                <a:gd name="T32" fmla="*/ 34 w 248"/>
                <a:gd name="T33" fmla="*/ 90 h 242"/>
                <a:gd name="T34" fmla="*/ 0 w 248"/>
                <a:gd name="T35" fmla="*/ 109 h 242"/>
                <a:gd name="T36" fmla="*/ 0 w 248"/>
                <a:gd name="T37" fmla="*/ 134 h 242"/>
                <a:gd name="T38" fmla="*/ 34 w 248"/>
                <a:gd name="T39" fmla="*/ 152 h 242"/>
                <a:gd name="T40" fmla="*/ 38 w 248"/>
                <a:gd name="T41" fmla="*/ 162 h 242"/>
                <a:gd name="T42" fmla="*/ 28 w 248"/>
                <a:gd name="T43" fmla="*/ 198 h 242"/>
                <a:gd name="T44" fmla="*/ 46 w 248"/>
                <a:gd name="T45" fmla="*/ 216 h 242"/>
                <a:gd name="T46" fmla="*/ 48 w 248"/>
                <a:gd name="T47" fmla="*/ 218 h 242"/>
                <a:gd name="T48" fmla="*/ 50 w 248"/>
                <a:gd name="T49" fmla="*/ 218 h 242"/>
                <a:gd name="T50" fmla="*/ 82 w 248"/>
                <a:gd name="T51" fmla="*/ 205 h 242"/>
                <a:gd name="T52" fmla="*/ 93 w 248"/>
                <a:gd name="T53" fmla="*/ 209 h 242"/>
                <a:gd name="T54" fmla="*/ 111 w 248"/>
                <a:gd name="T55" fmla="*/ 242 h 242"/>
                <a:gd name="T56" fmla="*/ 137 w 248"/>
                <a:gd name="T57" fmla="*/ 242 h 242"/>
                <a:gd name="T58" fmla="*/ 155 w 248"/>
                <a:gd name="T59" fmla="*/ 209 h 242"/>
                <a:gd name="T60" fmla="*/ 165 w 248"/>
                <a:gd name="T61" fmla="*/ 205 h 242"/>
                <a:gd name="T62" fmla="*/ 198 w 248"/>
                <a:gd name="T63" fmla="*/ 217 h 242"/>
                <a:gd name="T64" fmla="*/ 201 w 248"/>
                <a:gd name="T65" fmla="*/ 217 h 242"/>
                <a:gd name="T66" fmla="*/ 221 w 248"/>
                <a:gd name="T67" fmla="*/ 197 h 242"/>
                <a:gd name="T68" fmla="*/ 210 w 248"/>
                <a:gd name="T69" fmla="*/ 161 h 242"/>
                <a:gd name="T70" fmla="*/ 214 w 248"/>
                <a:gd name="T71" fmla="*/ 151 h 242"/>
                <a:gd name="T72" fmla="*/ 248 w 248"/>
                <a:gd name="T73" fmla="*/ 133 h 242"/>
                <a:gd name="T74" fmla="*/ 248 w 248"/>
                <a:gd name="T75" fmla="*/ 107 h 242"/>
                <a:gd name="T76" fmla="*/ 214 w 248"/>
                <a:gd name="T77" fmla="*/ 90 h 242"/>
                <a:gd name="T78" fmla="*/ 124 w 248"/>
                <a:gd name="T79" fmla="*/ 163 h 242"/>
                <a:gd name="T80" fmla="*/ 81 w 248"/>
                <a:gd name="T81" fmla="*/ 121 h 242"/>
                <a:gd name="T82" fmla="*/ 124 w 248"/>
                <a:gd name="T83" fmla="*/ 78 h 242"/>
                <a:gd name="T84" fmla="*/ 167 w 248"/>
                <a:gd name="T85" fmla="*/ 121 h 242"/>
                <a:gd name="T86" fmla="*/ 124 w 248"/>
                <a:gd name="T87" fmla="*/ 163 h 242"/>
                <a:gd name="T88" fmla="*/ 124 w 248"/>
                <a:gd name="T89" fmla="*/ 163 h 242"/>
                <a:gd name="T90" fmla="*/ 124 w 248"/>
                <a:gd name="T91" fmla="*/ 16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42">
                  <a:moveTo>
                    <a:pt x="214" y="90"/>
                  </a:moveTo>
                  <a:cubicBezTo>
                    <a:pt x="209" y="80"/>
                    <a:pt x="209" y="80"/>
                    <a:pt x="209" y="80"/>
                  </a:cubicBezTo>
                  <a:cubicBezTo>
                    <a:pt x="224" y="47"/>
                    <a:pt x="223" y="46"/>
                    <a:pt x="220" y="44"/>
                  </a:cubicBezTo>
                  <a:cubicBezTo>
                    <a:pt x="202" y="26"/>
                    <a:pt x="202" y="26"/>
                    <a:pt x="202" y="26"/>
                  </a:cubicBezTo>
                  <a:cubicBezTo>
                    <a:pt x="200" y="24"/>
                    <a:pt x="200" y="24"/>
                    <a:pt x="200" y="24"/>
                  </a:cubicBezTo>
                  <a:cubicBezTo>
                    <a:pt x="198" y="24"/>
                    <a:pt x="198" y="24"/>
                    <a:pt x="198" y="24"/>
                  </a:cubicBezTo>
                  <a:cubicBezTo>
                    <a:pt x="197" y="24"/>
                    <a:pt x="193" y="24"/>
                    <a:pt x="165" y="37"/>
                  </a:cubicBezTo>
                  <a:cubicBezTo>
                    <a:pt x="155" y="33"/>
                    <a:pt x="155" y="33"/>
                    <a:pt x="155" y="33"/>
                  </a:cubicBezTo>
                  <a:cubicBezTo>
                    <a:pt x="142" y="0"/>
                    <a:pt x="140" y="0"/>
                    <a:pt x="136" y="0"/>
                  </a:cubicBezTo>
                  <a:cubicBezTo>
                    <a:pt x="110" y="0"/>
                    <a:pt x="110" y="0"/>
                    <a:pt x="110" y="0"/>
                  </a:cubicBezTo>
                  <a:cubicBezTo>
                    <a:pt x="106" y="0"/>
                    <a:pt x="105" y="0"/>
                    <a:pt x="92" y="33"/>
                  </a:cubicBezTo>
                  <a:cubicBezTo>
                    <a:pt x="82" y="37"/>
                    <a:pt x="82" y="37"/>
                    <a:pt x="82" y="37"/>
                  </a:cubicBezTo>
                  <a:cubicBezTo>
                    <a:pt x="63" y="29"/>
                    <a:pt x="52" y="25"/>
                    <a:pt x="49" y="25"/>
                  </a:cubicBezTo>
                  <a:cubicBezTo>
                    <a:pt x="47" y="25"/>
                    <a:pt x="47" y="25"/>
                    <a:pt x="47" y="25"/>
                  </a:cubicBezTo>
                  <a:cubicBezTo>
                    <a:pt x="27" y="44"/>
                    <a:pt x="27" y="44"/>
                    <a:pt x="27" y="44"/>
                  </a:cubicBezTo>
                  <a:cubicBezTo>
                    <a:pt x="24" y="47"/>
                    <a:pt x="23" y="48"/>
                    <a:pt x="38" y="80"/>
                  </a:cubicBezTo>
                  <a:cubicBezTo>
                    <a:pt x="34" y="90"/>
                    <a:pt x="34" y="90"/>
                    <a:pt x="34" y="90"/>
                  </a:cubicBezTo>
                  <a:cubicBezTo>
                    <a:pt x="0" y="103"/>
                    <a:pt x="0" y="105"/>
                    <a:pt x="0" y="109"/>
                  </a:cubicBezTo>
                  <a:cubicBezTo>
                    <a:pt x="0" y="134"/>
                    <a:pt x="0" y="134"/>
                    <a:pt x="0" y="134"/>
                  </a:cubicBezTo>
                  <a:cubicBezTo>
                    <a:pt x="0" y="138"/>
                    <a:pt x="0" y="139"/>
                    <a:pt x="34" y="152"/>
                  </a:cubicBezTo>
                  <a:cubicBezTo>
                    <a:pt x="38" y="162"/>
                    <a:pt x="38" y="162"/>
                    <a:pt x="38" y="162"/>
                  </a:cubicBezTo>
                  <a:cubicBezTo>
                    <a:pt x="24" y="194"/>
                    <a:pt x="25" y="195"/>
                    <a:pt x="28" y="198"/>
                  </a:cubicBezTo>
                  <a:cubicBezTo>
                    <a:pt x="46" y="216"/>
                    <a:pt x="46" y="216"/>
                    <a:pt x="46" y="216"/>
                  </a:cubicBezTo>
                  <a:cubicBezTo>
                    <a:pt x="48" y="218"/>
                    <a:pt x="48" y="218"/>
                    <a:pt x="48" y="218"/>
                  </a:cubicBezTo>
                  <a:cubicBezTo>
                    <a:pt x="50" y="218"/>
                    <a:pt x="50" y="218"/>
                    <a:pt x="50" y="218"/>
                  </a:cubicBezTo>
                  <a:cubicBezTo>
                    <a:pt x="51" y="218"/>
                    <a:pt x="54" y="218"/>
                    <a:pt x="82" y="205"/>
                  </a:cubicBezTo>
                  <a:cubicBezTo>
                    <a:pt x="93" y="209"/>
                    <a:pt x="93" y="209"/>
                    <a:pt x="93" y="209"/>
                  </a:cubicBezTo>
                  <a:cubicBezTo>
                    <a:pt x="106" y="242"/>
                    <a:pt x="107" y="242"/>
                    <a:pt x="111" y="242"/>
                  </a:cubicBezTo>
                  <a:cubicBezTo>
                    <a:pt x="137" y="242"/>
                    <a:pt x="137" y="242"/>
                    <a:pt x="137" y="242"/>
                  </a:cubicBezTo>
                  <a:cubicBezTo>
                    <a:pt x="141" y="242"/>
                    <a:pt x="143" y="242"/>
                    <a:pt x="155" y="209"/>
                  </a:cubicBezTo>
                  <a:cubicBezTo>
                    <a:pt x="165" y="205"/>
                    <a:pt x="165" y="205"/>
                    <a:pt x="165" y="205"/>
                  </a:cubicBezTo>
                  <a:cubicBezTo>
                    <a:pt x="184" y="213"/>
                    <a:pt x="195" y="217"/>
                    <a:pt x="198" y="217"/>
                  </a:cubicBezTo>
                  <a:cubicBezTo>
                    <a:pt x="201" y="217"/>
                    <a:pt x="201" y="217"/>
                    <a:pt x="201" y="217"/>
                  </a:cubicBezTo>
                  <a:cubicBezTo>
                    <a:pt x="221" y="197"/>
                    <a:pt x="221" y="197"/>
                    <a:pt x="221" y="197"/>
                  </a:cubicBezTo>
                  <a:cubicBezTo>
                    <a:pt x="224" y="194"/>
                    <a:pt x="225" y="193"/>
                    <a:pt x="210" y="161"/>
                  </a:cubicBezTo>
                  <a:cubicBezTo>
                    <a:pt x="214" y="151"/>
                    <a:pt x="214" y="151"/>
                    <a:pt x="214" y="151"/>
                  </a:cubicBezTo>
                  <a:cubicBezTo>
                    <a:pt x="248" y="138"/>
                    <a:pt x="248" y="137"/>
                    <a:pt x="248" y="133"/>
                  </a:cubicBezTo>
                  <a:cubicBezTo>
                    <a:pt x="248" y="107"/>
                    <a:pt x="248" y="107"/>
                    <a:pt x="248" y="107"/>
                  </a:cubicBezTo>
                  <a:cubicBezTo>
                    <a:pt x="248" y="103"/>
                    <a:pt x="248" y="102"/>
                    <a:pt x="214" y="90"/>
                  </a:cubicBezTo>
                  <a:close/>
                  <a:moveTo>
                    <a:pt x="124" y="163"/>
                  </a:moveTo>
                  <a:cubicBezTo>
                    <a:pt x="100" y="163"/>
                    <a:pt x="81" y="144"/>
                    <a:pt x="81" y="121"/>
                  </a:cubicBezTo>
                  <a:cubicBezTo>
                    <a:pt x="81" y="97"/>
                    <a:pt x="100" y="78"/>
                    <a:pt x="124" y="78"/>
                  </a:cubicBezTo>
                  <a:cubicBezTo>
                    <a:pt x="148" y="78"/>
                    <a:pt x="167" y="97"/>
                    <a:pt x="167" y="121"/>
                  </a:cubicBezTo>
                  <a:cubicBezTo>
                    <a:pt x="167" y="144"/>
                    <a:pt x="148" y="163"/>
                    <a:pt x="124" y="163"/>
                  </a:cubicBezTo>
                  <a:close/>
                  <a:moveTo>
                    <a:pt x="124" y="163"/>
                  </a:moveTo>
                  <a:cubicBezTo>
                    <a:pt x="124" y="163"/>
                    <a:pt x="124" y="163"/>
                    <a:pt x="124" y="16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4" name="Freeform 17"/>
            <p:cNvSpPr>
              <a:spLocks noEditPoints="1"/>
            </p:cNvSpPr>
            <p:nvPr/>
          </p:nvSpPr>
          <p:spPr bwMode="auto">
            <a:xfrm>
              <a:off x="5564540" y="4576657"/>
              <a:ext cx="323244" cy="318876"/>
            </a:xfrm>
            <a:custGeom>
              <a:avLst/>
              <a:gdLst>
                <a:gd name="T0" fmla="*/ 104 w 120"/>
                <a:gd name="T1" fmla="*/ 44 h 118"/>
                <a:gd name="T2" fmla="*/ 102 w 120"/>
                <a:gd name="T3" fmla="*/ 39 h 118"/>
                <a:gd name="T4" fmla="*/ 107 w 120"/>
                <a:gd name="T5" fmla="*/ 21 h 118"/>
                <a:gd name="T6" fmla="*/ 98 w 120"/>
                <a:gd name="T7" fmla="*/ 13 h 118"/>
                <a:gd name="T8" fmla="*/ 97 w 120"/>
                <a:gd name="T9" fmla="*/ 12 h 118"/>
                <a:gd name="T10" fmla="*/ 96 w 120"/>
                <a:gd name="T11" fmla="*/ 12 h 118"/>
                <a:gd name="T12" fmla="*/ 80 w 120"/>
                <a:gd name="T13" fmla="*/ 18 h 118"/>
                <a:gd name="T14" fmla="*/ 75 w 120"/>
                <a:gd name="T15" fmla="*/ 16 h 118"/>
                <a:gd name="T16" fmla="*/ 66 w 120"/>
                <a:gd name="T17" fmla="*/ 0 h 118"/>
                <a:gd name="T18" fmla="*/ 53 w 120"/>
                <a:gd name="T19" fmla="*/ 0 h 118"/>
                <a:gd name="T20" fmla="*/ 45 w 120"/>
                <a:gd name="T21" fmla="*/ 16 h 118"/>
                <a:gd name="T22" fmla="*/ 40 w 120"/>
                <a:gd name="T23" fmla="*/ 18 h 118"/>
                <a:gd name="T24" fmla="*/ 24 w 120"/>
                <a:gd name="T25" fmla="*/ 12 h 118"/>
                <a:gd name="T26" fmla="*/ 23 w 120"/>
                <a:gd name="T27" fmla="*/ 12 h 118"/>
                <a:gd name="T28" fmla="*/ 13 w 120"/>
                <a:gd name="T29" fmla="*/ 22 h 118"/>
                <a:gd name="T30" fmla="*/ 18 w 120"/>
                <a:gd name="T31" fmla="*/ 39 h 118"/>
                <a:gd name="T32" fmla="*/ 16 w 120"/>
                <a:gd name="T33" fmla="*/ 44 h 118"/>
                <a:gd name="T34" fmla="*/ 0 w 120"/>
                <a:gd name="T35" fmla="*/ 53 h 118"/>
                <a:gd name="T36" fmla="*/ 0 w 120"/>
                <a:gd name="T37" fmla="*/ 65 h 118"/>
                <a:gd name="T38" fmla="*/ 16 w 120"/>
                <a:gd name="T39" fmla="*/ 74 h 118"/>
                <a:gd name="T40" fmla="*/ 18 w 120"/>
                <a:gd name="T41" fmla="*/ 79 h 118"/>
                <a:gd name="T42" fmla="*/ 13 w 120"/>
                <a:gd name="T43" fmla="*/ 96 h 118"/>
                <a:gd name="T44" fmla="*/ 22 w 120"/>
                <a:gd name="T45" fmla="*/ 105 h 118"/>
                <a:gd name="T46" fmla="*/ 23 w 120"/>
                <a:gd name="T47" fmla="*/ 106 h 118"/>
                <a:gd name="T48" fmla="*/ 24 w 120"/>
                <a:gd name="T49" fmla="*/ 106 h 118"/>
                <a:gd name="T50" fmla="*/ 40 w 120"/>
                <a:gd name="T51" fmla="*/ 100 h 118"/>
                <a:gd name="T52" fmla="*/ 45 w 120"/>
                <a:gd name="T53" fmla="*/ 102 h 118"/>
                <a:gd name="T54" fmla="*/ 54 w 120"/>
                <a:gd name="T55" fmla="*/ 118 h 118"/>
                <a:gd name="T56" fmla="*/ 67 w 120"/>
                <a:gd name="T57" fmla="*/ 118 h 118"/>
                <a:gd name="T58" fmla="*/ 75 w 120"/>
                <a:gd name="T59" fmla="*/ 102 h 118"/>
                <a:gd name="T60" fmla="*/ 80 w 120"/>
                <a:gd name="T61" fmla="*/ 99 h 118"/>
                <a:gd name="T62" fmla="*/ 96 w 120"/>
                <a:gd name="T63" fmla="*/ 105 h 118"/>
                <a:gd name="T64" fmla="*/ 97 w 120"/>
                <a:gd name="T65" fmla="*/ 105 h 118"/>
                <a:gd name="T66" fmla="*/ 107 w 120"/>
                <a:gd name="T67" fmla="*/ 96 h 118"/>
                <a:gd name="T68" fmla="*/ 102 w 120"/>
                <a:gd name="T69" fmla="*/ 78 h 118"/>
                <a:gd name="T70" fmla="*/ 104 w 120"/>
                <a:gd name="T71" fmla="*/ 74 h 118"/>
                <a:gd name="T72" fmla="*/ 120 w 120"/>
                <a:gd name="T73" fmla="*/ 65 h 118"/>
                <a:gd name="T74" fmla="*/ 120 w 120"/>
                <a:gd name="T75" fmla="*/ 52 h 118"/>
                <a:gd name="T76" fmla="*/ 104 w 120"/>
                <a:gd name="T77" fmla="*/ 44 h 118"/>
                <a:gd name="T78" fmla="*/ 60 w 120"/>
                <a:gd name="T79" fmla="*/ 79 h 118"/>
                <a:gd name="T80" fmla="*/ 39 w 120"/>
                <a:gd name="T81" fmla="*/ 59 h 118"/>
                <a:gd name="T82" fmla="*/ 60 w 120"/>
                <a:gd name="T83" fmla="*/ 38 h 118"/>
                <a:gd name="T84" fmla="*/ 81 w 120"/>
                <a:gd name="T85" fmla="*/ 59 h 118"/>
                <a:gd name="T86" fmla="*/ 60 w 120"/>
                <a:gd name="T87" fmla="*/ 79 h 118"/>
                <a:gd name="T88" fmla="*/ 60 w 120"/>
                <a:gd name="T89" fmla="*/ 79 h 118"/>
                <a:gd name="T90" fmla="*/ 60 w 120"/>
                <a:gd name="T91"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118">
                  <a:moveTo>
                    <a:pt x="104" y="44"/>
                  </a:moveTo>
                  <a:cubicBezTo>
                    <a:pt x="102" y="39"/>
                    <a:pt x="102" y="39"/>
                    <a:pt x="102" y="39"/>
                  </a:cubicBezTo>
                  <a:cubicBezTo>
                    <a:pt x="109" y="23"/>
                    <a:pt x="108" y="23"/>
                    <a:pt x="107" y="21"/>
                  </a:cubicBezTo>
                  <a:cubicBezTo>
                    <a:pt x="98" y="13"/>
                    <a:pt x="98" y="13"/>
                    <a:pt x="98" y="13"/>
                  </a:cubicBezTo>
                  <a:cubicBezTo>
                    <a:pt x="97" y="12"/>
                    <a:pt x="97" y="12"/>
                    <a:pt x="97" y="12"/>
                  </a:cubicBezTo>
                  <a:cubicBezTo>
                    <a:pt x="96" y="12"/>
                    <a:pt x="96" y="12"/>
                    <a:pt x="96" y="12"/>
                  </a:cubicBezTo>
                  <a:cubicBezTo>
                    <a:pt x="95" y="12"/>
                    <a:pt x="94" y="12"/>
                    <a:pt x="80" y="18"/>
                  </a:cubicBezTo>
                  <a:cubicBezTo>
                    <a:pt x="75" y="16"/>
                    <a:pt x="75" y="16"/>
                    <a:pt x="75" y="16"/>
                  </a:cubicBezTo>
                  <a:cubicBezTo>
                    <a:pt x="69" y="0"/>
                    <a:pt x="68" y="0"/>
                    <a:pt x="66" y="0"/>
                  </a:cubicBezTo>
                  <a:cubicBezTo>
                    <a:pt x="53" y="0"/>
                    <a:pt x="53" y="0"/>
                    <a:pt x="53" y="0"/>
                  </a:cubicBezTo>
                  <a:cubicBezTo>
                    <a:pt x="52" y="0"/>
                    <a:pt x="51" y="0"/>
                    <a:pt x="45" y="16"/>
                  </a:cubicBezTo>
                  <a:cubicBezTo>
                    <a:pt x="40" y="18"/>
                    <a:pt x="40" y="18"/>
                    <a:pt x="40" y="18"/>
                  </a:cubicBezTo>
                  <a:cubicBezTo>
                    <a:pt x="31" y="14"/>
                    <a:pt x="25" y="12"/>
                    <a:pt x="24" y="12"/>
                  </a:cubicBezTo>
                  <a:cubicBezTo>
                    <a:pt x="23" y="12"/>
                    <a:pt x="23" y="12"/>
                    <a:pt x="23" y="12"/>
                  </a:cubicBezTo>
                  <a:cubicBezTo>
                    <a:pt x="13" y="22"/>
                    <a:pt x="13" y="22"/>
                    <a:pt x="13" y="22"/>
                  </a:cubicBezTo>
                  <a:cubicBezTo>
                    <a:pt x="12" y="23"/>
                    <a:pt x="11" y="24"/>
                    <a:pt x="18" y="39"/>
                  </a:cubicBezTo>
                  <a:cubicBezTo>
                    <a:pt x="16" y="44"/>
                    <a:pt x="16" y="44"/>
                    <a:pt x="16" y="44"/>
                  </a:cubicBezTo>
                  <a:cubicBezTo>
                    <a:pt x="0" y="50"/>
                    <a:pt x="0" y="51"/>
                    <a:pt x="0" y="53"/>
                  </a:cubicBezTo>
                  <a:cubicBezTo>
                    <a:pt x="0" y="65"/>
                    <a:pt x="0" y="65"/>
                    <a:pt x="0" y="65"/>
                  </a:cubicBezTo>
                  <a:cubicBezTo>
                    <a:pt x="0" y="67"/>
                    <a:pt x="0" y="68"/>
                    <a:pt x="16" y="74"/>
                  </a:cubicBezTo>
                  <a:cubicBezTo>
                    <a:pt x="18" y="79"/>
                    <a:pt x="18" y="79"/>
                    <a:pt x="18" y="79"/>
                  </a:cubicBezTo>
                  <a:cubicBezTo>
                    <a:pt x="11" y="94"/>
                    <a:pt x="12" y="95"/>
                    <a:pt x="13" y="96"/>
                  </a:cubicBezTo>
                  <a:cubicBezTo>
                    <a:pt x="22" y="105"/>
                    <a:pt x="22" y="105"/>
                    <a:pt x="22" y="105"/>
                  </a:cubicBezTo>
                  <a:cubicBezTo>
                    <a:pt x="23" y="106"/>
                    <a:pt x="23" y="106"/>
                    <a:pt x="23" y="106"/>
                  </a:cubicBezTo>
                  <a:cubicBezTo>
                    <a:pt x="24" y="106"/>
                    <a:pt x="24" y="106"/>
                    <a:pt x="24" y="106"/>
                  </a:cubicBezTo>
                  <a:cubicBezTo>
                    <a:pt x="25" y="106"/>
                    <a:pt x="26" y="106"/>
                    <a:pt x="40" y="100"/>
                  </a:cubicBezTo>
                  <a:cubicBezTo>
                    <a:pt x="45" y="102"/>
                    <a:pt x="45" y="102"/>
                    <a:pt x="45" y="102"/>
                  </a:cubicBezTo>
                  <a:cubicBezTo>
                    <a:pt x="51" y="118"/>
                    <a:pt x="52" y="118"/>
                    <a:pt x="54" y="118"/>
                  </a:cubicBezTo>
                  <a:cubicBezTo>
                    <a:pt x="67" y="118"/>
                    <a:pt x="67" y="118"/>
                    <a:pt x="67" y="118"/>
                  </a:cubicBezTo>
                  <a:cubicBezTo>
                    <a:pt x="69" y="118"/>
                    <a:pt x="69" y="118"/>
                    <a:pt x="75" y="102"/>
                  </a:cubicBezTo>
                  <a:cubicBezTo>
                    <a:pt x="80" y="99"/>
                    <a:pt x="80" y="99"/>
                    <a:pt x="80" y="99"/>
                  </a:cubicBezTo>
                  <a:cubicBezTo>
                    <a:pt x="89" y="103"/>
                    <a:pt x="95" y="105"/>
                    <a:pt x="96" y="105"/>
                  </a:cubicBezTo>
                  <a:cubicBezTo>
                    <a:pt x="97" y="105"/>
                    <a:pt x="97" y="105"/>
                    <a:pt x="97" y="105"/>
                  </a:cubicBezTo>
                  <a:cubicBezTo>
                    <a:pt x="107" y="96"/>
                    <a:pt x="107" y="96"/>
                    <a:pt x="107" y="96"/>
                  </a:cubicBezTo>
                  <a:cubicBezTo>
                    <a:pt x="108" y="94"/>
                    <a:pt x="109" y="94"/>
                    <a:pt x="102" y="78"/>
                  </a:cubicBezTo>
                  <a:cubicBezTo>
                    <a:pt x="104" y="74"/>
                    <a:pt x="104" y="74"/>
                    <a:pt x="104" y="74"/>
                  </a:cubicBezTo>
                  <a:cubicBezTo>
                    <a:pt x="120" y="67"/>
                    <a:pt x="120" y="67"/>
                    <a:pt x="120" y="65"/>
                  </a:cubicBezTo>
                  <a:cubicBezTo>
                    <a:pt x="120" y="52"/>
                    <a:pt x="120" y="52"/>
                    <a:pt x="120" y="52"/>
                  </a:cubicBezTo>
                  <a:cubicBezTo>
                    <a:pt x="120" y="50"/>
                    <a:pt x="120" y="50"/>
                    <a:pt x="104" y="44"/>
                  </a:cubicBezTo>
                  <a:close/>
                  <a:moveTo>
                    <a:pt x="60" y="79"/>
                  </a:moveTo>
                  <a:cubicBezTo>
                    <a:pt x="48" y="79"/>
                    <a:pt x="39" y="70"/>
                    <a:pt x="39" y="59"/>
                  </a:cubicBezTo>
                  <a:cubicBezTo>
                    <a:pt x="39" y="47"/>
                    <a:pt x="48" y="38"/>
                    <a:pt x="60" y="38"/>
                  </a:cubicBezTo>
                  <a:cubicBezTo>
                    <a:pt x="72" y="38"/>
                    <a:pt x="81" y="47"/>
                    <a:pt x="81" y="59"/>
                  </a:cubicBezTo>
                  <a:cubicBezTo>
                    <a:pt x="81" y="70"/>
                    <a:pt x="72" y="79"/>
                    <a:pt x="60" y="79"/>
                  </a:cubicBezTo>
                  <a:close/>
                  <a:moveTo>
                    <a:pt x="60" y="79"/>
                  </a:moveTo>
                  <a:cubicBezTo>
                    <a:pt x="60" y="79"/>
                    <a:pt x="60" y="79"/>
                    <a:pt x="60" y="79"/>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5" name="Freeform 18"/>
            <p:cNvSpPr>
              <a:spLocks noEditPoints="1"/>
            </p:cNvSpPr>
            <p:nvPr/>
          </p:nvSpPr>
          <p:spPr bwMode="auto">
            <a:xfrm>
              <a:off x="5755284" y="2024196"/>
              <a:ext cx="142693" cy="138325"/>
            </a:xfrm>
            <a:custGeom>
              <a:avLst/>
              <a:gdLst>
                <a:gd name="T0" fmla="*/ 46 w 53"/>
                <a:gd name="T1" fmla="*/ 19 h 51"/>
                <a:gd name="T2" fmla="*/ 45 w 53"/>
                <a:gd name="T3" fmla="*/ 17 h 51"/>
                <a:gd name="T4" fmla="*/ 47 w 53"/>
                <a:gd name="T5" fmla="*/ 9 h 51"/>
                <a:gd name="T6" fmla="*/ 43 w 53"/>
                <a:gd name="T7" fmla="*/ 5 h 51"/>
                <a:gd name="T8" fmla="*/ 43 w 53"/>
                <a:gd name="T9" fmla="*/ 5 h 51"/>
                <a:gd name="T10" fmla="*/ 42 w 53"/>
                <a:gd name="T11" fmla="*/ 5 h 51"/>
                <a:gd name="T12" fmla="*/ 35 w 53"/>
                <a:gd name="T13" fmla="*/ 8 h 51"/>
                <a:gd name="T14" fmla="*/ 33 w 53"/>
                <a:gd name="T15" fmla="*/ 7 h 51"/>
                <a:gd name="T16" fmla="*/ 29 w 53"/>
                <a:gd name="T17" fmla="*/ 0 h 51"/>
                <a:gd name="T18" fmla="*/ 24 w 53"/>
                <a:gd name="T19" fmla="*/ 0 h 51"/>
                <a:gd name="T20" fmla="*/ 20 w 53"/>
                <a:gd name="T21" fmla="*/ 7 h 51"/>
                <a:gd name="T22" fmla="*/ 18 w 53"/>
                <a:gd name="T23" fmla="*/ 8 h 51"/>
                <a:gd name="T24" fmla="*/ 11 w 53"/>
                <a:gd name="T25" fmla="*/ 5 h 51"/>
                <a:gd name="T26" fmla="*/ 10 w 53"/>
                <a:gd name="T27" fmla="*/ 5 h 51"/>
                <a:gd name="T28" fmla="*/ 6 w 53"/>
                <a:gd name="T29" fmla="*/ 9 h 51"/>
                <a:gd name="T30" fmla="*/ 8 w 53"/>
                <a:gd name="T31" fmla="*/ 17 h 51"/>
                <a:gd name="T32" fmla="*/ 8 w 53"/>
                <a:gd name="T33" fmla="*/ 19 h 51"/>
                <a:gd name="T34" fmla="*/ 0 w 53"/>
                <a:gd name="T35" fmla="*/ 23 h 51"/>
                <a:gd name="T36" fmla="*/ 0 w 53"/>
                <a:gd name="T37" fmla="*/ 28 h 51"/>
                <a:gd name="T38" fmla="*/ 8 w 53"/>
                <a:gd name="T39" fmla="*/ 32 h 51"/>
                <a:gd name="T40" fmla="*/ 8 w 53"/>
                <a:gd name="T41" fmla="*/ 34 h 51"/>
                <a:gd name="T42" fmla="*/ 6 w 53"/>
                <a:gd name="T43" fmla="*/ 42 h 51"/>
                <a:gd name="T44" fmla="*/ 10 w 53"/>
                <a:gd name="T45" fmla="*/ 46 h 51"/>
                <a:gd name="T46" fmla="*/ 10 w 53"/>
                <a:gd name="T47" fmla="*/ 46 h 51"/>
                <a:gd name="T48" fmla="*/ 11 w 53"/>
                <a:gd name="T49" fmla="*/ 46 h 51"/>
                <a:gd name="T50" fmla="*/ 18 w 53"/>
                <a:gd name="T51" fmla="*/ 43 h 51"/>
                <a:gd name="T52" fmla="*/ 20 w 53"/>
                <a:gd name="T53" fmla="*/ 44 h 51"/>
                <a:gd name="T54" fmla="*/ 24 w 53"/>
                <a:gd name="T55" fmla="*/ 51 h 51"/>
                <a:gd name="T56" fmla="*/ 29 w 53"/>
                <a:gd name="T57" fmla="*/ 51 h 51"/>
                <a:gd name="T58" fmla="*/ 33 w 53"/>
                <a:gd name="T59" fmla="*/ 44 h 51"/>
                <a:gd name="T60" fmla="*/ 35 w 53"/>
                <a:gd name="T61" fmla="*/ 43 h 51"/>
                <a:gd name="T62" fmla="*/ 42 w 53"/>
                <a:gd name="T63" fmla="*/ 46 h 51"/>
                <a:gd name="T64" fmla="*/ 43 w 53"/>
                <a:gd name="T65" fmla="*/ 46 h 51"/>
                <a:gd name="T66" fmla="*/ 47 w 53"/>
                <a:gd name="T67" fmla="*/ 42 h 51"/>
                <a:gd name="T68" fmla="*/ 45 w 53"/>
                <a:gd name="T69" fmla="*/ 34 h 51"/>
                <a:gd name="T70" fmla="*/ 46 w 53"/>
                <a:gd name="T71" fmla="*/ 32 h 51"/>
                <a:gd name="T72" fmla="*/ 53 w 53"/>
                <a:gd name="T73" fmla="*/ 28 h 51"/>
                <a:gd name="T74" fmla="*/ 53 w 53"/>
                <a:gd name="T75" fmla="*/ 23 h 51"/>
                <a:gd name="T76" fmla="*/ 46 w 53"/>
                <a:gd name="T77" fmla="*/ 19 h 51"/>
                <a:gd name="T78" fmla="*/ 27 w 53"/>
                <a:gd name="T79" fmla="*/ 34 h 51"/>
                <a:gd name="T80" fmla="*/ 17 w 53"/>
                <a:gd name="T81" fmla="*/ 25 h 51"/>
                <a:gd name="T82" fmla="*/ 27 w 53"/>
                <a:gd name="T83" fmla="*/ 17 h 51"/>
                <a:gd name="T84" fmla="*/ 36 w 53"/>
                <a:gd name="T85" fmla="*/ 25 h 51"/>
                <a:gd name="T86" fmla="*/ 27 w 53"/>
                <a:gd name="T87" fmla="*/ 34 h 51"/>
                <a:gd name="T88" fmla="*/ 27 w 53"/>
                <a:gd name="T89" fmla="*/ 34 h 51"/>
                <a:gd name="T90" fmla="*/ 27 w 53"/>
                <a:gd name="T91"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 h="51">
                  <a:moveTo>
                    <a:pt x="46" y="19"/>
                  </a:moveTo>
                  <a:cubicBezTo>
                    <a:pt x="45" y="17"/>
                    <a:pt x="45" y="17"/>
                    <a:pt x="45" y="17"/>
                  </a:cubicBezTo>
                  <a:cubicBezTo>
                    <a:pt x="48" y="10"/>
                    <a:pt x="47" y="10"/>
                    <a:pt x="47" y="9"/>
                  </a:cubicBezTo>
                  <a:cubicBezTo>
                    <a:pt x="43" y="5"/>
                    <a:pt x="43" y="5"/>
                    <a:pt x="43" y="5"/>
                  </a:cubicBezTo>
                  <a:cubicBezTo>
                    <a:pt x="43" y="5"/>
                    <a:pt x="43" y="5"/>
                    <a:pt x="43" y="5"/>
                  </a:cubicBezTo>
                  <a:cubicBezTo>
                    <a:pt x="42" y="5"/>
                    <a:pt x="42" y="5"/>
                    <a:pt x="42" y="5"/>
                  </a:cubicBezTo>
                  <a:cubicBezTo>
                    <a:pt x="42" y="5"/>
                    <a:pt x="41" y="5"/>
                    <a:pt x="35" y="8"/>
                  </a:cubicBezTo>
                  <a:cubicBezTo>
                    <a:pt x="33" y="7"/>
                    <a:pt x="33" y="7"/>
                    <a:pt x="33" y="7"/>
                  </a:cubicBezTo>
                  <a:cubicBezTo>
                    <a:pt x="30" y="0"/>
                    <a:pt x="30" y="0"/>
                    <a:pt x="29" y="0"/>
                  </a:cubicBezTo>
                  <a:cubicBezTo>
                    <a:pt x="24" y="0"/>
                    <a:pt x="24" y="0"/>
                    <a:pt x="24" y="0"/>
                  </a:cubicBezTo>
                  <a:cubicBezTo>
                    <a:pt x="23" y="0"/>
                    <a:pt x="23" y="0"/>
                    <a:pt x="20" y="7"/>
                  </a:cubicBezTo>
                  <a:cubicBezTo>
                    <a:pt x="18" y="8"/>
                    <a:pt x="18" y="8"/>
                    <a:pt x="18" y="8"/>
                  </a:cubicBezTo>
                  <a:cubicBezTo>
                    <a:pt x="14" y="6"/>
                    <a:pt x="11" y="5"/>
                    <a:pt x="11" y="5"/>
                  </a:cubicBezTo>
                  <a:cubicBezTo>
                    <a:pt x="10" y="5"/>
                    <a:pt x="10" y="5"/>
                    <a:pt x="10" y="5"/>
                  </a:cubicBezTo>
                  <a:cubicBezTo>
                    <a:pt x="6" y="9"/>
                    <a:pt x="6" y="9"/>
                    <a:pt x="6" y="9"/>
                  </a:cubicBezTo>
                  <a:cubicBezTo>
                    <a:pt x="5" y="10"/>
                    <a:pt x="5" y="10"/>
                    <a:pt x="8" y="17"/>
                  </a:cubicBezTo>
                  <a:cubicBezTo>
                    <a:pt x="8" y="19"/>
                    <a:pt x="8" y="19"/>
                    <a:pt x="8" y="19"/>
                  </a:cubicBezTo>
                  <a:cubicBezTo>
                    <a:pt x="0" y="22"/>
                    <a:pt x="0" y="22"/>
                    <a:pt x="0" y="23"/>
                  </a:cubicBezTo>
                  <a:cubicBezTo>
                    <a:pt x="0" y="28"/>
                    <a:pt x="0" y="28"/>
                    <a:pt x="0" y="28"/>
                  </a:cubicBezTo>
                  <a:cubicBezTo>
                    <a:pt x="0" y="29"/>
                    <a:pt x="0" y="29"/>
                    <a:pt x="8" y="32"/>
                  </a:cubicBezTo>
                  <a:cubicBezTo>
                    <a:pt x="8" y="34"/>
                    <a:pt x="8" y="34"/>
                    <a:pt x="8" y="34"/>
                  </a:cubicBezTo>
                  <a:cubicBezTo>
                    <a:pt x="5" y="41"/>
                    <a:pt x="6" y="41"/>
                    <a:pt x="6" y="42"/>
                  </a:cubicBezTo>
                  <a:cubicBezTo>
                    <a:pt x="10" y="46"/>
                    <a:pt x="10" y="46"/>
                    <a:pt x="10" y="46"/>
                  </a:cubicBezTo>
                  <a:cubicBezTo>
                    <a:pt x="10" y="46"/>
                    <a:pt x="10" y="46"/>
                    <a:pt x="10" y="46"/>
                  </a:cubicBezTo>
                  <a:cubicBezTo>
                    <a:pt x="11" y="46"/>
                    <a:pt x="11" y="46"/>
                    <a:pt x="11" y="46"/>
                  </a:cubicBezTo>
                  <a:cubicBezTo>
                    <a:pt x="11" y="46"/>
                    <a:pt x="12" y="46"/>
                    <a:pt x="18" y="43"/>
                  </a:cubicBezTo>
                  <a:cubicBezTo>
                    <a:pt x="20" y="44"/>
                    <a:pt x="20" y="44"/>
                    <a:pt x="20" y="44"/>
                  </a:cubicBezTo>
                  <a:cubicBezTo>
                    <a:pt x="23" y="51"/>
                    <a:pt x="23" y="51"/>
                    <a:pt x="24" y="51"/>
                  </a:cubicBezTo>
                  <a:cubicBezTo>
                    <a:pt x="29" y="51"/>
                    <a:pt x="29" y="51"/>
                    <a:pt x="29" y="51"/>
                  </a:cubicBezTo>
                  <a:cubicBezTo>
                    <a:pt x="30" y="51"/>
                    <a:pt x="31" y="51"/>
                    <a:pt x="33" y="44"/>
                  </a:cubicBezTo>
                  <a:cubicBezTo>
                    <a:pt x="35" y="43"/>
                    <a:pt x="35" y="43"/>
                    <a:pt x="35" y="43"/>
                  </a:cubicBezTo>
                  <a:cubicBezTo>
                    <a:pt x="39" y="45"/>
                    <a:pt x="42" y="46"/>
                    <a:pt x="42" y="46"/>
                  </a:cubicBezTo>
                  <a:cubicBezTo>
                    <a:pt x="43" y="46"/>
                    <a:pt x="43" y="46"/>
                    <a:pt x="43" y="46"/>
                  </a:cubicBezTo>
                  <a:cubicBezTo>
                    <a:pt x="47" y="42"/>
                    <a:pt x="47" y="42"/>
                    <a:pt x="47" y="42"/>
                  </a:cubicBezTo>
                  <a:cubicBezTo>
                    <a:pt x="48" y="41"/>
                    <a:pt x="48" y="41"/>
                    <a:pt x="45" y="34"/>
                  </a:cubicBezTo>
                  <a:cubicBezTo>
                    <a:pt x="46" y="32"/>
                    <a:pt x="46" y="32"/>
                    <a:pt x="46" y="32"/>
                  </a:cubicBezTo>
                  <a:cubicBezTo>
                    <a:pt x="53" y="29"/>
                    <a:pt x="53" y="29"/>
                    <a:pt x="53" y="28"/>
                  </a:cubicBezTo>
                  <a:cubicBezTo>
                    <a:pt x="53" y="23"/>
                    <a:pt x="53" y="23"/>
                    <a:pt x="53" y="23"/>
                  </a:cubicBezTo>
                  <a:cubicBezTo>
                    <a:pt x="53" y="22"/>
                    <a:pt x="53" y="22"/>
                    <a:pt x="46" y="19"/>
                  </a:cubicBezTo>
                  <a:close/>
                  <a:moveTo>
                    <a:pt x="27" y="34"/>
                  </a:moveTo>
                  <a:cubicBezTo>
                    <a:pt x="21" y="34"/>
                    <a:pt x="17" y="30"/>
                    <a:pt x="17" y="25"/>
                  </a:cubicBezTo>
                  <a:cubicBezTo>
                    <a:pt x="17" y="21"/>
                    <a:pt x="21" y="17"/>
                    <a:pt x="27" y="17"/>
                  </a:cubicBezTo>
                  <a:cubicBezTo>
                    <a:pt x="32" y="17"/>
                    <a:pt x="36" y="21"/>
                    <a:pt x="36" y="25"/>
                  </a:cubicBezTo>
                  <a:cubicBezTo>
                    <a:pt x="36" y="30"/>
                    <a:pt x="32" y="34"/>
                    <a:pt x="27" y="34"/>
                  </a:cubicBezTo>
                  <a:close/>
                  <a:moveTo>
                    <a:pt x="27" y="34"/>
                  </a:moveTo>
                  <a:cubicBezTo>
                    <a:pt x="27" y="34"/>
                    <a:pt x="27" y="34"/>
                    <a:pt x="27" y="34"/>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6" name="Freeform 19"/>
            <p:cNvSpPr>
              <a:spLocks noEditPoints="1"/>
            </p:cNvSpPr>
            <p:nvPr/>
          </p:nvSpPr>
          <p:spPr bwMode="auto">
            <a:xfrm>
              <a:off x="6216852" y="3098763"/>
              <a:ext cx="144150" cy="136869"/>
            </a:xfrm>
            <a:custGeom>
              <a:avLst/>
              <a:gdLst>
                <a:gd name="T0" fmla="*/ 45 w 53"/>
                <a:gd name="T1" fmla="*/ 19 h 51"/>
                <a:gd name="T2" fmla="*/ 44 w 53"/>
                <a:gd name="T3" fmla="*/ 17 h 51"/>
                <a:gd name="T4" fmla="*/ 47 w 53"/>
                <a:gd name="T5" fmla="*/ 9 h 51"/>
                <a:gd name="T6" fmla="*/ 43 w 53"/>
                <a:gd name="T7" fmla="*/ 6 h 51"/>
                <a:gd name="T8" fmla="*/ 42 w 53"/>
                <a:gd name="T9" fmla="*/ 5 h 51"/>
                <a:gd name="T10" fmla="*/ 42 w 53"/>
                <a:gd name="T11" fmla="*/ 5 h 51"/>
                <a:gd name="T12" fmla="*/ 35 w 53"/>
                <a:gd name="T13" fmla="*/ 8 h 51"/>
                <a:gd name="T14" fmla="*/ 33 w 53"/>
                <a:gd name="T15" fmla="*/ 7 h 51"/>
                <a:gd name="T16" fmla="*/ 29 w 53"/>
                <a:gd name="T17" fmla="*/ 0 h 51"/>
                <a:gd name="T18" fmla="*/ 23 w 53"/>
                <a:gd name="T19" fmla="*/ 0 h 51"/>
                <a:gd name="T20" fmla="*/ 20 w 53"/>
                <a:gd name="T21" fmla="*/ 7 h 51"/>
                <a:gd name="T22" fmla="*/ 18 w 53"/>
                <a:gd name="T23" fmla="*/ 8 h 51"/>
                <a:gd name="T24" fmla="*/ 11 w 53"/>
                <a:gd name="T25" fmla="*/ 5 h 51"/>
                <a:gd name="T26" fmla="*/ 10 w 53"/>
                <a:gd name="T27" fmla="*/ 5 h 51"/>
                <a:gd name="T28" fmla="*/ 6 w 53"/>
                <a:gd name="T29" fmla="*/ 10 h 51"/>
                <a:gd name="T30" fmla="*/ 8 w 53"/>
                <a:gd name="T31" fmla="*/ 17 h 51"/>
                <a:gd name="T32" fmla="*/ 7 w 53"/>
                <a:gd name="T33" fmla="*/ 19 h 51"/>
                <a:gd name="T34" fmla="*/ 0 w 53"/>
                <a:gd name="T35" fmla="*/ 23 h 51"/>
                <a:gd name="T36" fmla="*/ 0 w 53"/>
                <a:gd name="T37" fmla="*/ 29 h 51"/>
                <a:gd name="T38" fmla="*/ 7 w 53"/>
                <a:gd name="T39" fmla="*/ 32 h 51"/>
                <a:gd name="T40" fmla="*/ 8 w 53"/>
                <a:gd name="T41" fmla="*/ 34 h 51"/>
                <a:gd name="T42" fmla="*/ 6 w 53"/>
                <a:gd name="T43" fmla="*/ 42 h 51"/>
                <a:gd name="T44" fmla="*/ 10 w 53"/>
                <a:gd name="T45" fmla="*/ 46 h 51"/>
                <a:gd name="T46" fmla="*/ 10 w 53"/>
                <a:gd name="T47" fmla="*/ 46 h 51"/>
                <a:gd name="T48" fmla="*/ 11 w 53"/>
                <a:gd name="T49" fmla="*/ 46 h 51"/>
                <a:gd name="T50" fmla="*/ 18 w 53"/>
                <a:gd name="T51" fmla="*/ 44 h 51"/>
                <a:gd name="T52" fmla="*/ 20 w 53"/>
                <a:gd name="T53" fmla="*/ 44 h 51"/>
                <a:gd name="T54" fmla="*/ 24 w 53"/>
                <a:gd name="T55" fmla="*/ 51 h 51"/>
                <a:gd name="T56" fmla="*/ 29 w 53"/>
                <a:gd name="T57" fmla="*/ 51 h 51"/>
                <a:gd name="T58" fmla="*/ 33 w 53"/>
                <a:gd name="T59" fmla="*/ 44 h 51"/>
                <a:gd name="T60" fmla="*/ 35 w 53"/>
                <a:gd name="T61" fmla="*/ 43 h 51"/>
                <a:gd name="T62" fmla="*/ 42 w 53"/>
                <a:gd name="T63" fmla="*/ 46 h 51"/>
                <a:gd name="T64" fmla="*/ 43 w 53"/>
                <a:gd name="T65" fmla="*/ 46 h 51"/>
                <a:gd name="T66" fmla="*/ 47 w 53"/>
                <a:gd name="T67" fmla="*/ 42 h 51"/>
                <a:gd name="T68" fmla="*/ 44 w 53"/>
                <a:gd name="T69" fmla="*/ 34 h 51"/>
                <a:gd name="T70" fmla="*/ 45 w 53"/>
                <a:gd name="T71" fmla="*/ 32 h 51"/>
                <a:gd name="T72" fmla="*/ 53 w 53"/>
                <a:gd name="T73" fmla="*/ 28 h 51"/>
                <a:gd name="T74" fmla="*/ 53 w 53"/>
                <a:gd name="T75" fmla="*/ 23 h 51"/>
                <a:gd name="T76" fmla="*/ 45 w 53"/>
                <a:gd name="T77" fmla="*/ 19 h 51"/>
                <a:gd name="T78" fmla="*/ 26 w 53"/>
                <a:gd name="T79" fmla="*/ 35 h 51"/>
                <a:gd name="T80" fmla="*/ 17 w 53"/>
                <a:gd name="T81" fmla="*/ 26 h 51"/>
                <a:gd name="T82" fmla="*/ 26 w 53"/>
                <a:gd name="T83" fmla="*/ 17 h 51"/>
                <a:gd name="T84" fmla="*/ 35 w 53"/>
                <a:gd name="T85" fmla="*/ 26 h 51"/>
                <a:gd name="T86" fmla="*/ 26 w 53"/>
                <a:gd name="T87" fmla="*/ 35 h 51"/>
                <a:gd name="T88" fmla="*/ 26 w 53"/>
                <a:gd name="T89" fmla="*/ 35 h 51"/>
                <a:gd name="T90" fmla="*/ 26 w 53"/>
                <a:gd name="T9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 h="51">
                  <a:moveTo>
                    <a:pt x="45" y="19"/>
                  </a:moveTo>
                  <a:cubicBezTo>
                    <a:pt x="44" y="17"/>
                    <a:pt x="44" y="17"/>
                    <a:pt x="44" y="17"/>
                  </a:cubicBezTo>
                  <a:cubicBezTo>
                    <a:pt x="47" y="10"/>
                    <a:pt x="47" y="10"/>
                    <a:pt x="47" y="9"/>
                  </a:cubicBezTo>
                  <a:cubicBezTo>
                    <a:pt x="43" y="6"/>
                    <a:pt x="43" y="6"/>
                    <a:pt x="43" y="6"/>
                  </a:cubicBezTo>
                  <a:cubicBezTo>
                    <a:pt x="42" y="5"/>
                    <a:pt x="42" y="5"/>
                    <a:pt x="42" y="5"/>
                  </a:cubicBezTo>
                  <a:cubicBezTo>
                    <a:pt x="42" y="5"/>
                    <a:pt x="42" y="5"/>
                    <a:pt x="42" y="5"/>
                  </a:cubicBezTo>
                  <a:cubicBezTo>
                    <a:pt x="42" y="5"/>
                    <a:pt x="41" y="5"/>
                    <a:pt x="35" y="8"/>
                  </a:cubicBezTo>
                  <a:cubicBezTo>
                    <a:pt x="33" y="7"/>
                    <a:pt x="33" y="7"/>
                    <a:pt x="33" y="7"/>
                  </a:cubicBezTo>
                  <a:cubicBezTo>
                    <a:pt x="30" y="0"/>
                    <a:pt x="30" y="0"/>
                    <a:pt x="29" y="0"/>
                  </a:cubicBezTo>
                  <a:cubicBezTo>
                    <a:pt x="23" y="0"/>
                    <a:pt x="23" y="0"/>
                    <a:pt x="23" y="0"/>
                  </a:cubicBezTo>
                  <a:cubicBezTo>
                    <a:pt x="23" y="0"/>
                    <a:pt x="22" y="0"/>
                    <a:pt x="20" y="7"/>
                  </a:cubicBezTo>
                  <a:cubicBezTo>
                    <a:pt x="18" y="8"/>
                    <a:pt x="18" y="8"/>
                    <a:pt x="18" y="8"/>
                  </a:cubicBezTo>
                  <a:cubicBezTo>
                    <a:pt x="14" y="6"/>
                    <a:pt x="11" y="5"/>
                    <a:pt x="11" y="5"/>
                  </a:cubicBezTo>
                  <a:cubicBezTo>
                    <a:pt x="10" y="5"/>
                    <a:pt x="10" y="5"/>
                    <a:pt x="10" y="5"/>
                  </a:cubicBezTo>
                  <a:cubicBezTo>
                    <a:pt x="6" y="10"/>
                    <a:pt x="6" y="10"/>
                    <a:pt x="6" y="10"/>
                  </a:cubicBezTo>
                  <a:cubicBezTo>
                    <a:pt x="5" y="10"/>
                    <a:pt x="5" y="10"/>
                    <a:pt x="8" y="17"/>
                  </a:cubicBezTo>
                  <a:cubicBezTo>
                    <a:pt x="7" y="19"/>
                    <a:pt x="7" y="19"/>
                    <a:pt x="7" y="19"/>
                  </a:cubicBezTo>
                  <a:cubicBezTo>
                    <a:pt x="0" y="22"/>
                    <a:pt x="0" y="22"/>
                    <a:pt x="0" y="23"/>
                  </a:cubicBezTo>
                  <a:cubicBezTo>
                    <a:pt x="0" y="29"/>
                    <a:pt x="0" y="29"/>
                    <a:pt x="0" y="29"/>
                  </a:cubicBezTo>
                  <a:cubicBezTo>
                    <a:pt x="0" y="29"/>
                    <a:pt x="0" y="30"/>
                    <a:pt x="7" y="32"/>
                  </a:cubicBezTo>
                  <a:cubicBezTo>
                    <a:pt x="8" y="34"/>
                    <a:pt x="8" y="34"/>
                    <a:pt x="8" y="34"/>
                  </a:cubicBezTo>
                  <a:cubicBezTo>
                    <a:pt x="5" y="41"/>
                    <a:pt x="5" y="41"/>
                    <a:pt x="6" y="42"/>
                  </a:cubicBezTo>
                  <a:cubicBezTo>
                    <a:pt x="10" y="46"/>
                    <a:pt x="10" y="46"/>
                    <a:pt x="10" y="46"/>
                  </a:cubicBezTo>
                  <a:cubicBezTo>
                    <a:pt x="10" y="46"/>
                    <a:pt x="10" y="46"/>
                    <a:pt x="10" y="46"/>
                  </a:cubicBezTo>
                  <a:cubicBezTo>
                    <a:pt x="11" y="46"/>
                    <a:pt x="11" y="46"/>
                    <a:pt x="11" y="46"/>
                  </a:cubicBezTo>
                  <a:cubicBezTo>
                    <a:pt x="11" y="46"/>
                    <a:pt x="12" y="46"/>
                    <a:pt x="18" y="44"/>
                  </a:cubicBezTo>
                  <a:cubicBezTo>
                    <a:pt x="20" y="44"/>
                    <a:pt x="20" y="44"/>
                    <a:pt x="20" y="44"/>
                  </a:cubicBezTo>
                  <a:cubicBezTo>
                    <a:pt x="23" y="51"/>
                    <a:pt x="23" y="51"/>
                    <a:pt x="24" y="51"/>
                  </a:cubicBezTo>
                  <a:cubicBezTo>
                    <a:pt x="29" y="51"/>
                    <a:pt x="29" y="51"/>
                    <a:pt x="29" y="51"/>
                  </a:cubicBezTo>
                  <a:cubicBezTo>
                    <a:pt x="30" y="51"/>
                    <a:pt x="30" y="51"/>
                    <a:pt x="33" y="44"/>
                  </a:cubicBezTo>
                  <a:cubicBezTo>
                    <a:pt x="35" y="43"/>
                    <a:pt x="35" y="43"/>
                    <a:pt x="35" y="43"/>
                  </a:cubicBezTo>
                  <a:cubicBezTo>
                    <a:pt x="39" y="45"/>
                    <a:pt x="41" y="46"/>
                    <a:pt x="42" y="46"/>
                  </a:cubicBezTo>
                  <a:cubicBezTo>
                    <a:pt x="43" y="46"/>
                    <a:pt x="43" y="46"/>
                    <a:pt x="43" y="46"/>
                  </a:cubicBezTo>
                  <a:cubicBezTo>
                    <a:pt x="47" y="42"/>
                    <a:pt x="47" y="42"/>
                    <a:pt x="47" y="42"/>
                  </a:cubicBezTo>
                  <a:cubicBezTo>
                    <a:pt x="47" y="41"/>
                    <a:pt x="48" y="41"/>
                    <a:pt x="44" y="34"/>
                  </a:cubicBezTo>
                  <a:cubicBezTo>
                    <a:pt x="45" y="32"/>
                    <a:pt x="45" y="32"/>
                    <a:pt x="45" y="32"/>
                  </a:cubicBezTo>
                  <a:cubicBezTo>
                    <a:pt x="53" y="29"/>
                    <a:pt x="53" y="29"/>
                    <a:pt x="53" y="28"/>
                  </a:cubicBezTo>
                  <a:cubicBezTo>
                    <a:pt x="53" y="23"/>
                    <a:pt x="53" y="23"/>
                    <a:pt x="53" y="23"/>
                  </a:cubicBezTo>
                  <a:cubicBezTo>
                    <a:pt x="53" y="22"/>
                    <a:pt x="53" y="22"/>
                    <a:pt x="45" y="19"/>
                  </a:cubicBezTo>
                  <a:close/>
                  <a:moveTo>
                    <a:pt x="26" y="35"/>
                  </a:moveTo>
                  <a:cubicBezTo>
                    <a:pt x="21" y="35"/>
                    <a:pt x="17" y="31"/>
                    <a:pt x="17" y="26"/>
                  </a:cubicBezTo>
                  <a:cubicBezTo>
                    <a:pt x="17" y="21"/>
                    <a:pt x="21" y="17"/>
                    <a:pt x="26" y="17"/>
                  </a:cubicBezTo>
                  <a:cubicBezTo>
                    <a:pt x="31" y="17"/>
                    <a:pt x="35" y="21"/>
                    <a:pt x="35" y="26"/>
                  </a:cubicBezTo>
                  <a:cubicBezTo>
                    <a:pt x="35" y="31"/>
                    <a:pt x="31" y="35"/>
                    <a:pt x="26" y="35"/>
                  </a:cubicBezTo>
                  <a:close/>
                  <a:moveTo>
                    <a:pt x="26" y="35"/>
                  </a:moveTo>
                  <a:cubicBezTo>
                    <a:pt x="26" y="35"/>
                    <a:pt x="26" y="35"/>
                    <a:pt x="26" y="35"/>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7" name="Freeform 20"/>
            <p:cNvSpPr>
              <a:spLocks noEditPoints="1"/>
            </p:cNvSpPr>
            <p:nvPr/>
          </p:nvSpPr>
          <p:spPr bwMode="auto">
            <a:xfrm>
              <a:off x="6548832" y="2976455"/>
              <a:ext cx="141238" cy="138325"/>
            </a:xfrm>
            <a:custGeom>
              <a:avLst/>
              <a:gdLst>
                <a:gd name="T0" fmla="*/ 45 w 52"/>
                <a:gd name="T1" fmla="*/ 19 h 51"/>
                <a:gd name="T2" fmla="*/ 44 w 52"/>
                <a:gd name="T3" fmla="*/ 17 h 51"/>
                <a:gd name="T4" fmla="*/ 47 w 52"/>
                <a:gd name="T5" fmla="*/ 9 h 51"/>
                <a:gd name="T6" fmla="*/ 43 w 52"/>
                <a:gd name="T7" fmla="*/ 6 h 51"/>
                <a:gd name="T8" fmla="*/ 42 w 52"/>
                <a:gd name="T9" fmla="*/ 5 h 51"/>
                <a:gd name="T10" fmla="*/ 42 w 52"/>
                <a:gd name="T11" fmla="*/ 5 h 51"/>
                <a:gd name="T12" fmla="*/ 35 w 52"/>
                <a:gd name="T13" fmla="*/ 8 h 51"/>
                <a:gd name="T14" fmla="*/ 33 w 52"/>
                <a:gd name="T15" fmla="*/ 7 h 51"/>
                <a:gd name="T16" fmla="*/ 29 w 52"/>
                <a:gd name="T17" fmla="*/ 0 h 51"/>
                <a:gd name="T18" fmla="*/ 23 w 52"/>
                <a:gd name="T19" fmla="*/ 0 h 51"/>
                <a:gd name="T20" fmla="*/ 20 w 52"/>
                <a:gd name="T21" fmla="*/ 7 h 51"/>
                <a:gd name="T22" fmla="*/ 17 w 52"/>
                <a:gd name="T23" fmla="*/ 8 h 51"/>
                <a:gd name="T24" fmla="*/ 10 w 52"/>
                <a:gd name="T25" fmla="*/ 6 h 51"/>
                <a:gd name="T26" fmla="*/ 10 w 52"/>
                <a:gd name="T27" fmla="*/ 6 h 51"/>
                <a:gd name="T28" fmla="*/ 6 w 52"/>
                <a:gd name="T29" fmla="*/ 10 h 51"/>
                <a:gd name="T30" fmla="*/ 8 w 52"/>
                <a:gd name="T31" fmla="*/ 17 h 51"/>
                <a:gd name="T32" fmla="*/ 7 w 52"/>
                <a:gd name="T33" fmla="*/ 19 h 51"/>
                <a:gd name="T34" fmla="*/ 0 w 52"/>
                <a:gd name="T35" fmla="*/ 23 h 51"/>
                <a:gd name="T36" fmla="*/ 0 w 52"/>
                <a:gd name="T37" fmla="*/ 29 h 51"/>
                <a:gd name="T38" fmla="*/ 7 w 52"/>
                <a:gd name="T39" fmla="*/ 32 h 51"/>
                <a:gd name="T40" fmla="*/ 8 w 52"/>
                <a:gd name="T41" fmla="*/ 34 h 51"/>
                <a:gd name="T42" fmla="*/ 6 w 52"/>
                <a:gd name="T43" fmla="*/ 42 h 51"/>
                <a:gd name="T44" fmla="*/ 10 w 52"/>
                <a:gd name="T45" fmla="*/ 46 h 51"/>
                <a:gd name="T46" fmla="*/ 10 w 52"/>
                <a:gd name="T47" fmla="*/ 46 h 51"/>
                <a:gd name="T48" fmla="*/ 11 w 52"/>
                <a:gd name="T49" fmla="*/ 46 h 51"/>
                <a:gd name="T50" fmla="*/ 18 w 52"/>
                <a:gd name="T51" fmla="*/ 44 h 51"/>
                <a:gd name="T52" fmla="*/ 20 w 52"/>
                <a:gd name="T53" fmla="*/ 44 h 51"/>
                <a:gd name="T54" fmla="*/ 24 w 52"/>
                <a:gd name="T55" fmla="*/ 51 h 51"/>
                <a:gd name="T56" fmla="*/ 29 w 52"/>
                <a:gd name="T57" fmla="*/ 51 h 51"/>
                <a:gd name="T58" fmla="*/ 33 w 52"/>
                <a:gd name="T59" fmla="*/ 44 h 51"/>
                <a:gd name="T60" fmla="*/ 35 w 52"/>
                <a:gd name="T61" fmla="*/ 44 h 51"/>
                <a:gd name="T62" fmla="*/ 42 w 52"/>
                <a:gd name="T63" fmla="*/ 46 h 51"/>
                <a:gd name="T64" fmla="*/ 43 w 52"/>
                <a:gd name="T65" fmla="*/ 46 h 51"/>
                <a:gd name="T66" fmla="*/ 47 w 52"/>
                <a:gd name="T67" fmla="*/ 42 h 51"/>
                <a:gd name="T68" fmla="*/ 44 w 52"/>
                <a:gd name="T69" fmla="*/ 34 h 51"/>
                <a:gd name="T70" fmla="*/ 45 w 52"/>
                <a:gd name="T71" fmla="*/ 32 h 51"/>
                <a:gd name="T72" fmla="*/ 52 w 52"/>
                <a:gd name="T73" fmla="*/ 28 h 51"/>
                <a:gd name="T74" fmla="*/ 52 w 52"/>
                <a:gd name="T75" fmla="*/ 23 h 51"/>
                <a:gd name="T76" fmla="*/ 45 w 52"/>
                <a:gd name="T77" fmla="*/ 19 h 51"/>
                <a:gd name="T78" fmla="*/ 26 w 52"/>
                <a:gd name="T79" fmla="*/ 35 h 51"/>
                <a:gd name="T80" fmla="*/ 17 w 52"/>
                <a:gd name="T81" fmla="*/ 26 h 51"/>
                <a:gd name="T82" fmla="*/ 26 w 52"/>
                <a:gd name="T83" fmla="*/ 17 h 51"/>
                <a:gd name="T84" fmla="*/ 35 w 52"/>
                <a:gd name="T85" fmla="*/ 26 h 51"/>
                <a:gd name="T86" fmla="*/ 26 w 52"/>
                <a:gd name="T87" fmla="*/ 35 h 51"/>
                <a:gd name="T88" fmla="*/ 26 w 52"/>
                <a:gd name="T89" fmla="*/ 35 h 51"/>
                <a:gd name="T90" fmla="*/ 26 w 52"/>
                <a:gd name="T9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51">
                  <a:moveTo>
                    <a:pt x="45" y="19"/>
                  </a:moveTo>
                  <a:cubicBezTo>
                    <a:pt x="44" y="17"/>
                    <a:pt x="44" y="17"/>
                    <a:pt x="44" y="17"/>
                  </a:cubicBezTo>
                  <a:cubicBezTo>
                    <a:pt x="47" y="10"/>
                    <a:pt x="47" y="10"/>
                    <a:pt x="47" y="9"/>
                  </a:cubicBezTo>
                  <a:cubicBezTo>
                    <a:pt x="43" y="6"/>
                    <a:pt x="43" y="6"/>
                    <a:pt x="43" y="6"/>
                  </a:cubicBezTo>
                  <a:cubicBezTo>
                    <a:pt x="42" y="5"/>
                    <a:pt x="42" y="5"/>
                    <a:pt x="42" y="5"/>
                  </a:cubicBezTo>
                  <a:cubicBezTo>
                    <a:pt x="42" y="5"/>
                    <a:pt x="42" y="5"/>
                    <a:pt x="42" y="5"/>
                  </a:cubicBezTo>
                  <a:cubicBezTo>
                    <a:pt x="42" y="5"/>
                    <a:pt x="41" y="5"/>
                    <a:pt x="35" y="8"/>
                  </a:cubicBezTo>
                  <a:cubicBezTo>
                    <a:pt x="33" y="7"/>
                    <a:pt x="33" y="7"/>
                    <a:pt x="33" y="7"/>
                  </a:cubicBezTo>
                  <a:cubicBezTo>
                    <a:pt x="30" y="0"/>
                    <a:pt x="30" y="0"/>
                    <a:pt x="29" y="0"/>
                  </a:cubicBezTo>
                  <a:cubicBezTo>
                    <a:pt x="23" y="0"/>
                    <a:pt x="23" y="0"/>
                    <a:pt x="23" y="0"/>
                  </a:cubicBezTo>
                  <a:cubicBezTo>
                    <a:pt x="23" y="0"/>
                    <a:pt x="22" y="0"/>
                    <a:pt x="20" y="7"/>
                  </a:cubicBezTo>
                  <a:cubicBezTo>
                    <a:pt x="17" y="8"/>
                    <a:pt x="17" y="8"/>
                    <a:pt x="17" y="8"/>
                  </a:cubicBezTo>
                  <a:cubicBezTo>
                    <a:pt x="13" y="6"/>
                    <a:pt x="11" y="6"/>
                    <a:pt x="10" y="6"/>
                  </a:cubicBezTo>
                  <a:cubicBezTo>
                    <a:pt x="10" y="6"/>
                    <a:pt x="10" y="6"/>
                    <a:pt x="10" y="6"/>
                  </a:cubicBezTo>
                  <a:cubicBezTo>
                    <a:pt x="6" y="10"/>
                    <a:pt x="6" y="10"/>
                    <a:pt x="6" y="10"/>
                  </a:cubicBezTo>
                  <a:cubicBezTo>
                    <a:pt x="5" y="10"/>
                    <a:pt x="5" y="10"/>
                    <a:pt x="8" y="17"/>
                  </a:cubicBezTo>
                  <a:cubicBezTo>
                    <a:pt x="7" y="19"/>
                    <a:pt x="7" y="19"/>
                    <a:pt x="7" y="19"/>
                  </a:cubicBezTo>
                  <a:cubicBezTo>
                    <a:pt x="0" y="22"/>
                    <a:pt x="0" y="22"/>
                    <a:pt x="0" y="23"/>
                  </a:cubicBezTo>
                  <a:cubicBezTo>
                    <a:pt x="0" y="29"/>
                    <a:pt x="0" y="29"/>
                    <a:pt x="0" y="29"/>
                  </a:cubicBezTo>
                  <a:cubicBezTo>
                    <a:pt x="0" y="29"/>
                    <a:pt x="0" y="30"/>
                    <a:pt x="7" y="32"/>
                  </a:cubicBezTo>
                  <a:cubicBezTo>
                    <a:pt x="8" y="34"/>
                    <a:pt x="8" y="34"/>
                    <a:pt x="8" y="34"/>
                  </a:cubicBezTo>
                  <a:cubicBezTo>
                    <a:pt x="5" y="41"/>
                    <a:pt x="5" y="42"/>
                    <a:pt x="6" y="42"/>
                  </a:cubicBezTo>
                  <a:cubicBezTo>
                    <a:pt x="10" y="46"/>
                    <a:pt x="10" y="46"/>
                    <a:pt x="10" y="46"/>
                  </a:cubicBezTo>
                  <a:cubicBezTo>
                    <a:pt x="10" y="46"/>
                    <a:pt x="10" y="46"/>
                    <a:pt x="10" y="46"/>
                  </a:cubicBezTo>
                  <a:cubicBezTo>
                    <a:pt x="11" y="46"/>
                    <a:pt x="11" y="46"/>
                    <a:pt x="11" y="46"/>
                  </a:cubicBezTo>
                  <a:cubicBezTo>
                    <a:pt x="11" y="46"/>
                    <a:pt x="12" y="46"/>
                    <a:pt x="18" y="44"/>
                  </a:cubicBezTo>
                  <a:cubicBezTo>
                    <a:pt x="20" y="44"/>
                    <a:pt x="20" y="44"/>
                    <a:pt x="20" y="44"/>
                  </a:cubicBezTo>
                  <a:cubicBezTo>
                    <a:pt x="23" y="51"/>
                    <a:pt x="23" y="51"/>
                    <a:pt x="24" y="51"/>
                  </a:cubicBezTo>
                  <a:cubicBezTo>
                    <a:pt x="29" y="51"/>
                    <a:pt x="29" y="51"/>
                    <a:pt x="29" y="51"/>
                  </a:cubicBezTo>
                  <a:cubicBezTo>
                    <a:pt x="30" y="51"/>
                    <a:pt x="30" y="51"/>
                    <a:pt x="33" y="44"/>
                  </a:cubicBezTo>
                  <a:cubicBezTo>
                    <a:pt x="35" y="44"/>
                    <a:pt x="35" y="44"/>
                    <a:pt x="35" y="44"/>
                  </a:cubicBezTo>
                  <a:cubicBezTo>
                    <a:pt x="39" y="45"/>
                    <a:pt x="41" y="46"/>
                    <a:pt x="42" y="46"/>
                  </a:cubicBezTo>
                  <a:cubicBezTo>
                    <a:pt x="43" y="46"/>
                    <a:pt x="43" y="46"/>
                    <a:pt x="43" y="46"/>
                  </a:cubicBezTo>
                  <a:cubicBezTo>
                    <a:pt x="47" y="42"/>
                    <a:pt x="47" y="42"/>
                    <a:pt x="47" y="42"/>
                  </a:cubicBezTo>
                  <a:cubicBezTo>
                    <a:pt x="47" y="41"/>
                    <a:pt x="48" y="41"/>
                    <a:pt x="44" y="34"/>
                  </a:cubicBezTo>
                  <a:cubicBezTo>
                    <a:pt x="45" y="32"/>
                    <a:pt x="45" y="32"/>
                    <a:pt x="45" y="32"/>
                  </a:cubicBezTo>
                  <a:cubicBezTo>
                    <a:pt x="52" y="30"/>
                    <a:pt x="52" y="29"/>
                    <a:pt x="52" y="28"/>
                  </a:cubicBezTo>
                  <a:cubicBezTo>
                    <a:pt x="52" y="23"/>
                    <a:pt x="52" y="23"/>
                    <a:pt x="52" y="23"/>
                  </a:cubicBezTo>
                  <a:cubicBezTo>
                    <a:pt x="52" y="22"/>
                    <a:pt x="52" y="22"/>
                    <a:pt x="45" y="19"/>
                  </a:cubicBezTo>
                  <a:close/>
                  <a:moveTo>
                    <a:pt x="26" y="35"/>
                  </a:moveTo>
                  <a:cubicBezTo>
                    <a:pt x="21" y="35"/>
                    <a:pt x="17" y="31"/>
                    <a:pt x="17" y="26"/>
                  </a:cubicBezTo>
                  <a:cubicBezTo>
                    <a:pt x="17" y="21"/>
                    <a:pt x="21" y="17"/>
                    <a:pt x="26" y="17"/>
                  </a:cubicBezTo>
                  <a:cubicBezTo>
                    <a:pt x="31" y="17"/>
                    <a:pt x="35" y="21"/>
                    <a:pt x="35" y="26"/>
                  </a:cubicBezTo>
                  <a:cubicBezTo>
                    <a:pt x="35" y="31"/>
                    <a:pt x="31" y="35"/>
                    <a:pt x="26" y="35"/>
                  </a:cubicBezTo>
                  <a:close/>
                  <a:moveTo>
                    <a:pt x="26" y="35"/>
                  </a:moveTo>
                  <a:cubicBezTo>
                    <a:pt x="26" y="35"/>
                    <a:pt x="26" y="35"/>
                    <a:pt x="26" y="35"/>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8" name="Freeform 21"/>
            <p:cNvSpPr>
              <a:spLocks noEditPoints="1"/>
            </p:cNvSpPr>
            <p:nvPr/>
          </p:nvSpPr>
          <p:spPr bwMode="auto">
            <a:xfrm>
              <a:off x="5603854" y="2696893"/>
              <a:ext cx="189287" cy="184919"/>
            </a:xfrm>
            <a:custGeom>
              <a:avLst/>
              <a:gdLst>
                <a:gd name="T0" fmla="*/ 60 w 70"/>
                <a:gd name="T1" fmla="*/ 26 h 69"/>
                <a:gd name="T2" fmla="*/ 59 w 70"/>
                <a:gd name="T3" fmla="*/ 23 h 69"/>
                <a:gd name="T4" fmla="*/ 62 w 70"/>
                <a:gd name="T5" fmla="*/ 13 h 69"/>
                <a:gd name="T6" fmla="*/ 57 w 70"/>
                <a:gd name="T7" fmla="*/ 8 h 69"/>
                <a:gd name="T8" fmla="*/ 56 w 70"/>
                <a:gd name="T9" fmla="*/ 7 h 69"/>
                <a:gd name="T10" fmla="*/ 56 w 70"/>
                <a:gd name="T11" fmla="*/ 7 h 69"/>
                <a:gd name="T12" fmla="*/ 46 w 70"/>
                <a:gd name="T13" fmla="*/ 11 h 69"/>
                <a:gd name="T14" fmla="*/ 43 w 70"/>
                <a:gd name="T15" fmla="*/ 10 h 69"/>
                <a:gd name="T16" fmla="*/ 38 w 70"/>
                <a:gd name="T17" fmla="*/ 0 h 69"/>
                <a:gd name="T18" fmla="*/ 31 w 70"/>
                <a:gd name="T19" fmla="*/ 0 h 69"/>
                <a:gd name="T20" fmla="*/ 26 w 70"/>
                <a:gd name="T21" fmla="*/ 10 h 69"/>
                <a:gd name="T22" fmla="*/ 23 w 70"/>
                <a:gd name="T23" fmla="*/ 11 h 69"/>
                <a:gd name="T24" fmla="*/ 13 w 70"/>
                <a:gd name="T25" fmla="*/ 8 h 69"/>
                <a:gd name="T26" fmla="*/ 13 w 70"/>
                <a:gd name="T27" fmla="*/ 8 h 69"/>
                <a:gd name="T28" fmla="*/ 7 w 70"/>
                <a:gd name="T29" fmla="*/ 13 h 69"/>
                <a:gd name="T30" fmla="*/ 10 w 70"/>
                <a:gd name="T31" fmla="*/ 23 h 69"/>
                <a:gd name="T32" fmla="*/ 9 w 70"/>
                <a:gd name="T33" fmla="*/ 26 h 69"/>
                <a:gd name="T34" fmla="*/ 0 w 70"/>
                <a:gd name="T35" fmla="*/ 31 h 69"/>
                <a:gd name="T36" fmla="*/ 0 w 70"/>
                <a:gd name="T37" fmla="*/ 39 h 69"/>
                <a:gd name="T38" fmla="*/ 9 w 70"/>
                <a:gd name="T39" fmla="*/ 44 h 69"/>
                <a:gd name="T40" fmla="*/ 10 w 70"/>
                <a:gd name="T41" fmla="*/ 46 h 69"/>
                <a:gd name="T42" fmla="*/ 7 w 70"/>
                <a:gd name="T43" fmla="*/ 57 h 69"/>
                <a:gd name="T44" fmla="*/ 13 w 70"/>
                <a:gd name="T45" fmla="*/ 62 h 69"/>
                <a:gd name="T46" fmla="*/ 13 w 70"/>
                <a:gd name="T47" fmla="*/ 62 h 69"/>
                <a:gd name="T48" fmla="*/ 14 w 70"/>
                <a:gd name="T49" fmla="*/ 62 h 69"/>
                <a:gd name="T50" fmla="*/ 23 w 70"/>
                <a:gd name="T51" fmla="*/ 59 h 69"/>
                <a:gd name="T52" fmla="*/ 26 w 70"/>
                <a:gd name="T53" fmla="*/ 60 h 69"/>
                <a:gd name="T54" fmla="*/ 31 w 70"/>
                <a:gd name="T55" fmla="*/ 69 h 69"/>
                <a:gd name="T56" fmla="*/ 39 w 70"/>
                <a:gd name="T57" fmla="*/ 69 h 69"/>
                <a:gd name="T58" fmla="*/ 44 w 70"/>
                <a:gd name="T59" fmla="*/ 60 h 69"/>
                <a:gd name="T60" fmla="*/ 47 w 70"/>
                <a:gd name="T61" fmla="*/ 59 h 69"/>
                <a:gd name="T62" fmla="*/ 56 w 70"/>
                <a:gd name="T63" fmla="*/ 62 h 69"/>
                <a:gd name="T64" fmla="*/ 57 w 70"/>
                <a:gd name="T65" fmla="*/ 62 h 69"/>
                <a:gd name="T66" fmla="*/ 62 w 70"/>
                <a:gd name="T67" fmla="*/ 56 h 69"/>
                <a:gd name="T68" fmla="*/ 59 w 70"/>
                <a:gd name="T69" fmla="*/ 46 h 69"/>
                <a:gd name="T70" fmla="*/ 60 w 70"/>
                <a:gd name="T71" fmla="*/ 43 h 69"/>
                <a:gd name="T72" fmla="*/ 70 w 70"/>
                <a:gd name="T73" fmla="*/ 38 h 69"/>
                <a:gd name="T74" fmla="*/ 70 w 70"/>
                <a:gd name="T75" fmla="*/ 31 h 69"/>
                <a:gd name="T76" fmla="*/ 60 w 70"/>
                <a:gd name="T77" fmla="*/ 26 h 69"/>
                <a:gd name="T78" fmla="*/ 35 w 70"/>
                <a:gd name="T79" fmla="*/ 47 h 69"/>
                <a:gd name="T80" fmla="*/ 22 w 70"/>
                <a:gd name="T81" fmla="*/ 35 h 69"/>
                <a:gd name="T82" fmla="*/ 35 w 70"/>
                <a:gd name="T83" fmla="*/ 23 h 69"/>
                <a:gd name="T84" fmla="*/ 47 w 70"/>
                <a:gd name="T85" fmla="*/ 35 h 69"/>
                <a:gd name="T86" fmla="*/ 35 w 70"/>
                <a:gd name="T87" fmla="*/ 47 h 69"/>
                <a:gd name="T88" fmla="*/ 35 w 70"/>
                <a:gd name="T89" fmla="*/ 47 h 69"/>
                <a:gd name="T90" fmla="*/ 35 w 70"/>
                <a:gd name="T91" fmla="*/ 4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0" y="26"/>
                  </a:moveTo>
                  <a:cubicBezTo>
                    <a:pt x="59" y="23"/>
                    <a:pt x="59" y="23"/>
                    <a:pt x="59" y="23"/>
                  </a:cubicBezTo>
                  <a:cubicBezTo>
                    <a:pt x="63" y="14"/>
                    <a:pt x="63" y="14"/>
                    <a:pt x="62" y="13"/>
                  </a:cubicBezTo>
                  <a:cubicBezTo>
                    <a:pt x="57" y="8"/>
                    <a:pt x="57" y="8"/>
                    <a:pt x="57" y="8"/>
                  </a:cubicBezTo>
                  <a:cubicBezTo>
                    <a:pt x="56" y="7"/>
                    <a:pt x="56" y="7"/>
                    <a:pt x="56" y="7"/>
                  </a:cubicBezTo>
                  <a:cubicBezTo>
                    <a:pt x="56" y="7"/>
                    <a:pt x="56" y="7"/>
                    <a:pt x="56" y="7"/>
                  </a:cubicBezTo>
                  <a:cubicBezTo>
                    <a:pt x="55" y="7"/>
                    <a:pt x="54" y="7"/>
                    <a:pt x="46" y="11"/>
                  </a:cubicBezTo>
                  <a:cubicBezTo>
                    <a:pt x="43" y="10"/>
                    <a:pt x="43" y="10"/>
                    <a:pt x="43" y="10"/>
                  </a:cubicBezTo>
                  <a:cubicBezTo>
                    <a:pt x="40" y="0"/>
                    <a:pt x="39" y="0"/>
                    <a:pt x="38" y="0"/>
                  </a:cubicBezTo>
                  <a:cubicBezTo>
                    <a:pt x="31" y="0"/>
                    <a:pt x="31" y="0"/>
                    <a:pt x="31" y="0"/>
                  </a:cubicBezTo>
                  <a:cubicBezTo>
                    <a:pt x="30" y="0"/>
                    <a:pt x="29" y="0"/>
                    <a:pt x="26" y="10"/>
                  </a:cubicBezTo>
                  <a:cubicBezTo>
                    <a:pt x="23" y="11"/>
                    <a:pt x="23" y="11"/>
                    <a:pt x="23" y="11"/>
                  </a:cubicBezTo>
                  <a:cubicBezTo>
                    <a:pt x="17" y="9"/>
                    <a:pt x="14" y="8"/>
                    <a:pt x="13" y="8"/>
                  </a:cubicBezTo>
                  <a:cubicBezTo>
                    <a:pt x="13" y="8"/>
                    <a:pt x="13" y="8"/>
                    <a:pt x="13" y="8"/>
                  </a:cubicBezTo>
                  <a:cubicBezTo>
                    <a:pt x="7" y="13"/>
                    <a:pt x="7" y="13"/>
                    <a:pt x="7" y="13"/>
                  </a:cubicBezTo>
                  <a:cubicBezTo>
                    <a:pt x="6" y="14"/>
                    <a:pt x="6" y="14"/>
                    <a:pt x="10" y="23"/>
                  </a:cubicBezTo>
                  <a:cubicBezTo>
                    <a:pt x="9" y="26"/>
                    <a:pt x="9" y="26"/>
                    <a:pt x="9" y="26"/>
                  </a:cubicBezTo>
                  <a:cubicBezTo>
                    <a:pt x="0" y="30"/>
                    <a:pt x="0" y="30"/>
                    <a:pt x="0" y="31"/>
                  </a:cubicBezTo>
                  <a:cubicBezTo>
                    <a:pt x="0" y="39"/>
                    <a:pt x="0" y="39"/>
                    <a:pt x="0" y="39"/>
                  </a:cubicBezTo>
                  <a:cubicBezTo>
                    <a:pt x="0" y="40"/>
                    <a:pt x="0" y="40"/>
                    <a:pt x="9" y="44"/>
                  </a:cubicBezTo>
                  <a:cubicBezTo>
                    <a:pt x="10" y="46"/>
                    <a:pt x="10" y="46"/>
                    <a:pt x="10" y="46"/>
                  </a:cubicBezTo>
                  <a:cubicBezTo>
                    <a:pt x="6" y="56"/>
                    <a:pt x="7" y="56"/>
                    <a:pt x="7" y="57"/>
                  </a:cubicBezTo>
                  <a:cubicBezTo>
                    <a:pt x="13" y="62"/>
                    <a:pt x="13" y="62"/>
                    <a:pt x="13" y="62"/>
                  </a:cubicBezTo>
                  <a:cubicBezTo>
                    <a:pt x="13" y="62"/>
                    <a:pt x="13" y="62"/>
                    <a:pt x="13" y="62"/>
                  </a:cubicBezTo>
                  <a:cubicBezTo>
                    <a:pt x="14" y="62"/>
                    <a:pt x="14" y="62"/>
                    <a:pt x="14" y="62"/>
                  </a:cubicBezTo>
                  <a:cubicBezTo>
                    <a:pt x="14" y="62"/>
                    <a:pt x="15" y="62"/>
                    <a:pt x="23" y="59"/>
                  </a:cubicBezTo>
                  <a:cubicBezTo>
                    <a:pt x="26" y="60"/>
                    <a:pt x="26" y="60"/>
                    <a:pt x="26" y="60"/>
                  </a:cubicBezTo>
                  <a:cubicBezTo>
                    <a:pt x="30" y="69"/>
                    <a:pt x="30" y="69"/>
                    <a:pt x="31" y="69"/>
                  </a:cubicBezTo>
                  <a:cubicBezTo>
                    <a:pt x="39" y="69"/>
                    <a:pt x="39" y="69"/>
                    <a:pt x="39" y="69"/>
                  </a:cubicBezTo>
                  <a:cubicBezTo>
                    <a:pt x="40" y="69"/>
                    <a:pt x="40" y="69"/>
                    <a:pt x="44" y="60"/>
                  </a:cubicBezTo>
                  <a:cubicBezTo>
                    <a:pt x="47" y="59"/>
                    <a:pt x="47" y="59"/>
                    <a:pt x="47" y="59"/>
                  </a:cubicBezTo>
                  <a:cubicBezTo>
                    <a:pt x="52" y="61"/>
                    <a:pt x="55" y="62"/>
                    <a:pt x="56" y="62"/>
                  </a:cubicBezTo>
                  <a:cubicBezTo>
                    <a:pt x="57" y="62"/>
                    <a:pt x="57" y="62"/>
                    <a:pt x="57" y="62"/>
                  </a:cubicBezTo>
                  <a:cubicBezTo>
                    <a:pt x="62" y="56"/>
                    <a:pt x="62" y="56"/>
                    <a:pt x="62" y="56"/>
                  </a:cubicBezTo>
                  <a:cubicBezTo>
                    <a:pt x="63" y="56"/>
                    <a:pt x="63" y="55"/>
                    <a:pt x="59" y="46"/>
                  </a:cubicBezTo>
                  <a:cubicBezTo>
                    <a:pt x="60" y="43"/>
                    <a:pt x="60" y="43"/>
                    <a:pt x="60" y="43"/>
                  </a:cubicBezTo>
                  <a:cubicBezTo>
                    <a:pt x="70" y="40"/>
                    <a:pt x="70" y="39"/>
                    <a:pt x="70" y="38"/>
                  </a:cubicBezTo>
                  <a:cubicBezTo>
                    <a:pt x="70" y="31"/>
                    <a:pt x="70" y="31"/>
                    <a:pt x="70" y="31"/>
                  </a:cubicBezTo>
                  <a:cubicBezTo>
                    <a:pt x="70" y="30"/>
                    <a:pt x="70" y="29"/>
                    <a:pt x="60" y="26"/>
                  </a:cubicBezTo>
                  <a:close/>
                  <a:moveTo>
                    <a:pt x="35" y="47"/>
                  </a:moveTo>
                  <a:cubicBezTo>
                    <a:pt x="28" y="47"/>
                    <a:pt x="22" y="41"/>
                    <a:pt x="22" y="35"/>
                  </a:cubicBezTo>
                  <a:cubicBezTo>
                    <a:pt x="22" y="28"/>
                    <a:pt x="28" y="23"/>
                    <a:pt x="35" y="23"/>
                  </a:cubicBezTo>
                  <a:cubicBezTo>
                    <a:pt x="41" y="23"/>
                    <a:pt x="47" y="28"/>
                    <a:pt x="47" y="35"/>
                  </a:cubicBezTo>
                  <a:cubicBezTo>
                    <a:pt x="47" y="41"/>
                    <a:pt x="41" y="47"/>
                    <a:pt x="35" y="47"/>
                  </a:cubicBezTo>
                  <a:close/>
                  <a:moveTo>
                    <a:pt x="35" y="47"/>
                  </a:moveTo>
                  <a:cubicBezTo>
                    <a:pt x="35" y="47"/>
                    <a:pt x="35" y="47"/>
                    <a:pt x="35" y="47"/>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9" name="Freeform 22"/>
            <p:cNvSpPr>
              <a:spLocks noEditPoints="1"/>
            </p:cNvSpPr>
            <p:nvPr/>
          </p:nvSpPr>
          <p:spPr bwMode="auto">
            <a:xfrm>
              <a:off x="5954762" y="3046345"/>
              <a:ext cx="189287" cy="186375"/>
            </a:xfrm>
            <a:custGeom>
              <a:avLst/>
              <a:gdLst>
                <a:gd name="T0" fmla="*/ 61 w 70"/>
                <a:gd name="T1" fmla="*/ 25 h 69"/>
                <a:gd name="T2" fmla="*/ 59 w 70"/>
                <a:gd name="T3" fmla="*/ 23 h 69"/>
                <a:gd name="T4" fmla="*/ 62 w 70"/>
                <a:gd name="T5" fmla="*/ 12 h 69"/>
                <a:gd name="T6" fmla="*/ 57 w 70"/>
                <a:gd name="T7" fmla="*/ 7 h 69"/>
                <a:gd name="T8" fmla="*/ 57 w 70"/>
                <a:gd name="T9" fmla="*/ 7 h 69"/>
                <a:gd name="T10" fmla="*/ 56 w 70"/>
                <a:gd name="T11" fmla="*/ 7 h 69"/>
                <a:gd name="T12" fmla="*/ 47 w 70"/>
                <a:gd name="T13" fmla="*/ 10 h 69"/>
                <a:gd name="T14" fmla="*/ 44 w 70"/>
                <a:gd name="T15" fmla="*/ 9 h 69"/>
                <a:gd name="T16" fmla="*/ 39 w 70"/>
                <a:gd name="T17" fmla="*/ 0 h 69"/>
                <a:gd name="T18" fmla="*/ 31 w 70"/>
                <a:gd name="T19" fmla="*/ 0 h 69"/>
                <a:gd name="T20" fmla="*/ 26 w 70"/>
                <a:gd name="T21" fmla="*/ 9 h 69"/>
                <a:gd name="T22" fmla="*/ 23 w 70"/>
                <a:gd name="T23" fmla="*/ 10 h 69"/>
                <a:gd name="T24" fmla="*/ 14 w 70"/>
                <a:gd name="T25" fmla="*/ 7 h 69"/>
                <a:gd name="T26" fmla="*/ 13 w 70"/>
                <a:gd name="T27" fmla="*/ 7 h 69"/>
                <a:gd name="T28" fmla="*/ 8 w 70"/>
                <a:gd name="T29" fmla="*/ 13 h 69"/>
                <a:gd name="T30" fmla="*/ 11 w 70"/>
                <a:gd name="T31" fmla="*/ 23 h 69"/>
                <a:gd name="T32" fmla="*/ 10 w 70"/>
                <a:gd name="T33" fmla="*/ 26 h 69"/>
                <a:gd name="T34" fmla="*/ 0 w 70"/>
                <a:gd name="T35" fmla="*/ 31 h 69"/>
                <a:gd name="T36" fmla="*/ 0 w 70"/>
                <a:gd name="T37" fmla="*/ 38 h 69"/>
                <a:gd name="T38" fmla="*/ 10 w 70"/>
                <a:gd name="T39" fmla="*/ 43 h 69"/>
                <a:gd name="T40" fmla="*/ 11 w 70"/>
                <a:gd name="T41" fmla="*/ 46 h 69"/>
                <a:gd name="T42" fmla="*/ 8 w 70"/>
                <a:gd name="T43" fmla="*/ 56 h 69"/>
                <a:gd name="T44" fmla="*/ 13 w 70"/>
                <a:gd name="T45" fmla="*/ 61 h 69"/>
                <a:gd name="T46" fmla="*/ 13 w 70"/>
                <a:gd name="T47" fmla="*/ 62 h 69"/>
                <a:gd name="T48" fmla="*/ 14 w 70"/>
                <a:gd name="T49" fmla="*/ 62 h 69"/>
                <a:gd name="T50" fmla="*/ 23 w 70"/>
                <a:gd name="T51" fmla="*/ 58 h 69"/>
                <a:gd name="T52" fmla="*/ 26 w 70"/>
                <a:gd name="T53" fmla="*/ 59 h 69"/>
                <a:gd name="T54" fmla="*/ 31 w 70"/>
                <a:gd name="T55" fmla="*/ 69 h 69"/>
                <a:gd name="T56" fmla="*/ 39 w 70"/>
                <a:gd name="T57" fmla="*/ 69 h 69"/>
                <a:gd name="T58" fmla="*/ 44 w 70"/>
                <a:gd name="T59" fmla="*/ 59 h 69"/>
                <a:gd name="T60" fmla="*/ 47 w 70"/>
                <a:gd name="T61" fmla="*/ 58 h 69"/>
                <a:gd name="T62" fmla="*/ 56 w 70"/>
                <a:gd name="T63" fmla="*/ 61 h 69"/>
                <a:gd name="T64" fmla="*/ 57 w 70"/>
                <a:gd name="T65" fmla="*/ 61 h 69"/>
                <a:gd name="T66" fmla="*/ 63 w 70"/>
                <a:gd name="T67" fmla="*/ 56 h 69"/>
                <a:gd name="T68" fmla="*/ 59 w 70"/>
                <a:gd name="T69" fmla="*/ 46 h 69"/>
                <a:gd name="T70" fmla="*/ 61 w 70"/>
                <a:gd name="T71" fmla="*/ 43 h 69"/>
                <a:gd name="T72" fmla="*/ 70 w 70"/>
                <a:gd name="T73" fmla="*/ 38 h 69"/>
                <a:gd name="T74" fmla="*/ 70 w 70"/>
                <a:gd name="T75" fmla="*/ 30 h 69"/>
                <a:gd name="T76" fmla="*/ 61 w 70"/>
                <a:gd name="T77" fmla="*/ 25 h 69"/>
                <a:gd name="T78" fmla="*/ 35 w 70"/>
                <a:gd name="T79" fmla="*/ 46 h 69"/>
                <a:gd name="T80" fmla="*/ 23 w 70"/>
                <a:gd name="T81" fmla="*/ 34 h 69"/>
                <a:gd name="T82" fmla="*/ 35 w 70"/>
                <a:gd name="T83" fmla="*/ 22 h 69"/>
                <a:gd name="T84" fmla="*/ 47 w 70"/>
                <a:gd name="T85" fmla="*/ 34 h 69"/>
                <a:gd name="T86" fmla="*/ 35 w 70"/>
                <a:gd name="T87" fmla="*/ 46 h 69"/>
                <a:gd name="T88" fmla="*/ 35 w 70"/>
                <a:gd name="T89" fmla="*/ 46 h 69"/>
                <a:gd name="T90" fmla="*/ 35 w 70"/>
                <a:gd name="T91"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1" y="25"/>
                  </a:moveTo>
                  <a:cubicBezTo>
                    <a:pt x="59" y="23"/>
                    <a:pt x="59" y="23"/>
                    <a:pt x="59" y="23"/>
                  </a:cubicBezTo>
                  <a:cubicBezTo>
                    <a:pt x="63" y="13"/>
                    <a:pt x="63" y="13"/>
                    <a:pt x="62" y="12"/>
                  </a:cubicBezTo>
                  <a:cubicBezTo>
                    <a:pt x="57" y="7"/>
                    <a:pt x="57" y="7"/>
                    <a:pt x="57" y="7"/>
                  </a:cubicBezTo>
                  <a:cubicBezTo>
                    <a:pt x="57" y="7"/>
                    <a:pt x="57" y="7"/>
                    <a:pt x="57" y="7"/>
                  </a:cubicBezTo>
                  <a:cubicBezTo>
                    <a:pt x="56" y="7"/>
                    <a:pt x="56" y="7"/>
                    <a:pt x="56" y="7"/>
                  </a:cubicBezTo>
                  <a:cubicBezTo>
                    <a:pt x="56" y="7"/>
                    <a:pt x="55" y="7"/>
                    <a:pt x="47" y="10"/>
                  </a:cubicBezTo>
                  <a:cubicBezTo>
                    <a:pt x="44" y="9"/>
                    <a:pt x="44" y="9"/>
                    <a:pt x="44" y="9"/>
                  </a:cubicBezTo>
                  <a:cubicBezTo>
                    <a:pt x="40" y="0"/>
                    <a:pt x="40" y="0"/>
                    <a:pt x="39" y="0"/>
                  </a:cubicBezTo>
                  <a:cubicBezTo>
                    <a:pt x="31" y="0"/>
                    <a:pt x="31" y="0"/>
                    <a:pt x="31" y="0"/>
                  </a:cubicBezTo>
                  <a:cubicBezTo>
                    <a:pt x="30" y="0"/>
                    <a:pt x="30" y="0"/>
                    <a:pt x="26" y="9"/>
                  </a:cubicBezTo>
                  <a:cubicBezTo>
                    <a:pt x="23" y="10"/>
                    <a:pt x="23" y="10"/>
                    <a:pt x="23" y="10"/>
                  </a:cubicBezTo>
                  <a:cubicBezTo>
                    <a:pt x="18" y="8"/>
                    <a:pt x="15" y="7"/>
                    <a:pt x="14" y="7"/>
                  </a:cubicBezTo>
                  <a:cubicBezTo>
                    <a:pt x="13" y="7"/>
                    <a:pt x="13" y="7"/>
                    <a:pt x="13" y="7"/>
                  </a:cubicBezTo>
                  <a:cubicBezTo>
                    <a:pt x="8" y="13"/>
                    <a:pt x="8" y="13"/>
                    <a:pt x="8" y="13"/>
                  </a:cubicBezTo>
                  <a:cubicBezTo>
                    <a:pt x="7" y="13"/>
                    <a:pt x="6" y="14"/>
                    <a:pt x="11" y="23"/>
                  </a:cubicBezTo>
                  <a:cubicBezTo>
                    <a:pt x="10" y="26"/>
                    <a:pt x="10" y="26"/>
                    <a:pt x="10" y="26"/>
                  </a:cubicBezTo>
                  <a:cubicBezTo>
                    <a:pt x="0" y="29"/>
                    <a:pt x="0" y="30"/>
                    <a:pt x="0" y="31"/>
                  </a:cubicBezTo>
                  <a:cubicBezTo>
                    <a:pt x="0" y="38"/>
                    <a:pt x="0" y="38"/>
                    <a:pt x="0" y="38"/>
                  </a:cubicBezTo>
                  <a:cubicBezTo>
                    <a:pt x="0" y="39"/>
                    <a:pt x="0" y="40"/>
                    <a:pt x="10" y="43"/>
                  </a:cubicBezTo>
                  <a:cubicBezTo>
                    <a:pt x="11" y="46"/>
                    <a:pt x="11" y="46"/>
                    <a:pt x="11" y="46"/>
                  </a:cubicBezTo>
                  <a:cubicBezTo>
                    <a:pt x="7" y="55"/>
                    <a:pt x="7" y="55"/>
                    <a:pt x="8" y="56"/>
                  </a:cubicBezTo>
                  <a:cubicBezTo>
                    <a:pt x="13" y="61"/>
                    <a:pt x="13" y="61"/>
                    <a:pt x="13" y="61"/>
                  </a:cubicBezTo>
                  <a:cubicBezTo>
                    <a:pt x="13" y="62"/>
                    <a:pt x="13" y="62"/>
                    <a:pt x="13" y="62"/>
                  </a:cubicBezTo>
                  <a:cubicBezTo>
                    <a:pt x="14" y="62"/>
                    <a:pt x="14" y="62"/>
                    <a:pt x="14" y="62"/>
                  </a:cubicBezTo>
                  <a:cubicBezTo>
                    <a:pt x="14" y="62"/>
                    <a:pt x="15" y="62"/>
                    <a:pt x="23" y="58"/>
                  </a:cubicBezTo>
                  <a:cubicBezTo>
                    <a:pt x="26" y="59"/>
                    <a:pt x="26" y="59"/>
                    <a:pt x="26" y="59"/>
                  </a:cubicBezTo>
                  <a:cubicBezTo>
                    <a:pt x="30" y="69"/>
                    <a:pt x="30" y="69"/>
                    <a:pt x="31" y="69"/>
                  </a:cubicBezTo>
                  <a:cubicBezTo>
                    <a:pt x="39" y="69"/>
                    <a:pt x="39" y="69"/>
                    <a:pt x="39" y="69"/>
                  </a:cubicBezTo>
                  <a:cubicBezTo>
                    <a:pt x="40" y="69"/>
                    <a:pt x="40" y="69"/>
                    <a:pt x="44" y="59"/>
                  </a:cubicBezTo>
                  <a:cubicBezTo>
                    <a:pt x="47" y="58"/>
                    <a:pt x="47" y="58"/>
                    <a:pt x="47" y="58"/>
                  </a:cubicBezTo>
                  <a:cubicBezTo>
                    <a:pt x="52" y="60"/>
                    <a:pt x="55" y="61"/>
                    <a:pt x="56" y="61"/>
                  </a:cubicBezTo>
                  <a:cubicBezTo>
                    <a:pt x="57" y="61"/>
                    <a:pt x="57" y="61"/>
                    <a:pt x="57" y="61"/>
                  </a:cubicBezTo>
                  <a:cubicBezTo>
                    <a:pt x="63" y="56"/>
                    <a:pt x="63" y="56"/>
                    <a:pt x="63" y="56"/>
                  </a:cubicBezTo>
                  <a:cubicBezTo>
                    <a:pt x="63" y="55"/>
                    <a:pt x="64" y="55"/>
                    <a:pt x="59" y="46"/>
                  </a:cubicBezTo>
                  <a:cubicBezTo>
                    <a:pt x="61" y="43"/>
                    <a:pt x="61" y="43"/>
                    <a:pt x="61" y="43"/>
                  </a:cubicBezTo>
                  <a:cubicBezTo>
                    <a:pt x="70" y="39"/>
                    <a:pt x="70" y="39"/>
                    <a:pt x="70" y="38"/>
                  </a:cubicBezTo>
                  <a:cubicBezTo>
                    <a:pt x="70" y="30"/>
                    <a:pt x="70" y="30"/>
                    <a:pt x="70" y="30"/>
                  </a:cubicBezTo>
                  <a:cubicBezTo>
                    <a:pt x="70" y="29"/>
                    <a:pt x="70" y="29"/>
                    <a:pt x="61" y="25"/>
                  </a:cubicBezTo>
                  <a:close/>
                  <a:moveTo>
                    <a:pt x="35" y="46"/>
                  </a:moveTo>
                  <a:cubicBezTo>
                    <a:pt x="28" y="46"/>
                    <a:pt x="23" y="41"/>
                    <a:pt x="23" y="34"/>
                  </a:cubicBezTo>
                  <a:cubicBezTo>
                    <a:pt x="23" y="28"/>
                    <a:pt x="28" y="22"/>
                    <a:pt x="35" y="22"/>
                  </a:cubicBezTo>
                  <a:cubicBezTo>
                    <a:pt x="42" y="22"/>
                    <a:pt x="47" y="28"/>
                    <a:pt x="47" y="34"/>
                  </a:cubicBezTo>
                  <a:cubicBezTo>
                    <a:pt x="47" y="41"/>
                    <a:pt x="42" y="46"/>
                    <a:pt x="35" y="46"/>
                  </a:cubicBezTo>
                  <a:close/>
                  <a:moveTo>
                    <a:pt x="35" y="46"/>
                  </a:moveTo>
                  <a:cubicBezTo>
                    <a:pt x="35" y="46"/>
                    <a:pt x="35" y="46"/>
                    <a:pt x="35" y="46"/>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0" name="Freeform 23"/>
            <p:cNvSpPr>
              <a:spLocks noEditPoints="1"/>
            </p:cNvSpPr>
            <p:nvPr/>
          </p:nvSpPr>
          <p:spPr bwMode="auto">
            <a:xfrm>
              <a:off x="5761108" y="3697201"/>
              <a:ext cx="189287" cy="186375"/>
            </a:xfrm>
            <a:custGeom>
              <a:avLst/>
              <a:gdLst>
                <a:gd name="T0" fmla="*/ 61 w 70"/>
                <a:gd name="T1" fmla="*/ 25 h 69"/>
                <a:gd name="T2" fmla="*/ 59 w 70"/>
                <a:gd name="T3" fmla="*/ 23 h 69"/>
                <a:gd name="T4" fmla="*/ 62 w 70"/>
                <a:gd name="T5" fmla="*/ 12 h 69"/>
                <a:gd name="T6" fmla="*/ 57 w 70"/>
                <a:gd name="T7" fmla="*/ 7 h 69"/>
                <a:gd name="T8" fmla="*/ 57 w 70"/>
                <a:gd name="T9" fmla="*/ 7 h 69"/>
                <a:gd name="T10" fmla="*/ 56 w 70"/>
                <a:gd name="T11" fmla="*/ 7 h 69"/>
                <a:gd name="T12" fmla="*/ 47 w 70"/>
                <a:gd name="T13" fmla="*/ 10 h 69"/>
                <a:gd name="T14" fmla="*/ 44 w 70"/>
                <a:gd name="T15" fmla="*/ 9 h 69"/>
                <a:gd name="T16" fmla="*/ 39 w 70"/>
                <a:gd name="T17" fmla="*/ 0 h 69"/>
                <a:gd name="T18" fmla="*/ 31 w 70"/>
                <a:gd name="T19" fmla="*/ 0 h 69"/>
                <a:gd name="T20" fmla="*/ 26 w 70"/>
                <a:gd name="T21" fmla="*/ 9 h 69"/>
                <a:gd name="T22" fmla="*/ 23 w 70"/>
                <a:gd name="T23" fmla="*/ 10 h 69"/>
                <a:gd name="T24" fmla="*/ 14 w 70"/>
                <a:gd name="T25" fmla="*/ 7 h 69"/>
                <a:gd name="T26" fmla="*/ 13 w 70"/>
                <a:gd name="T27" fmla="*/ 7 h 69"/>
                <a:gd name="T28" fmla="*/ 8 w 70"/>
                <a:gd name="T29" fmla="*/ 12 h 69"/>
                <a:gd name="T30" fmla="*/ 11 w 70"/>
                <a:gd name="T31" fmla="*/ 23 h 69"/>
                <a:gd name="T32" fmla="*/ 10 w 70"/>
                <a:gd name="T33" fmla="*/ 25 h 69"/>
                <a:gd name="T34" fmla="*/ 0 w 70"/>
                <a:gd name="T35" fmla="*/ 31 h 69"/>
                <a:gd name="T36" fmla="*/ 0 w 70"/>
                <a:gd name="T37" fmla="*/ 38 h 69"/>
                <a:gd name="T38" fmla="*/ 10 w 70"/>
                <a:gd name="T39" fmla="*/ 43 h 69"/>
                <a:gd name="T40" fmla="*/ 11 w 70"/>
                <a:gd name="T41" fmla="*/ 46 h 69"/>
                <a:gd name="T42" fmla="*/ 8 w 70"/>
                <a:gd name="T43" fmla="*/ 56 h 69"/>
                <a:gd name="T44" fmla="*/ 13 w 70"/>
                <a:gd name="T45" fmla="*/ 61 h 69"/>
                <a:gd name="T46" fmla="*/ 13 w 70"/>
                <a:gd name="T47" fmla="*/ 62 h 69"/>
                <a:gd name="T48" fmla="*/ 14 w 70"/>
                <a:gd name="T49" fmla="*/ 62 h 69"/>
                <a:gd name="T50" fmla="*/ 23 w 70"/>
                <a:gd name="T51" fmla="*/ 58 h 69"/>
                <a:gd name="T52" fmla="*/ 26 w 70"/>
                <a:gd name="T53" fmla="*/ 59 h 69"/>
                <a:gd name="T54" fmla="*/ 32 w 70"/>
                <a:gd name="T55" fmla="*/ 69 h 69"/>
                <a:gd name="T56" fmla="*/ 39 w 70"/>
                <a:gd name="T57" fmla="*/ 69 h 69"/>
                <a:gd name="T58" fmla="*/ 44 w 70"/>
                <a:gd name="T59" fmla="*/ 59 h 69"/>
                <a:gd name="T60" fmla="*/ 47 w 70"/>
                <a:gd name="T61" fmla="*/ 58 h 69"/>
                <a:gd name="T62" fmla="*/ 56 w 70"/>
                <a:gd name="T63" fmla="*/ 61 h 69"/>
                <a:gd name="T64" fmla="*/ 57 w 70"/>
                <a:gd name="T65" fmla="*/ 61 h 69"/>
                <a:gd name="T66" fmla="*/ 63 w 70"/>
                <a:gd name="T67" fmla="*/ 56 h 69"/>
                <a:gd name="T68" fmla="*/ 59 w 70"/>
                <a:gd name="T69" fmla="*/ 46 h 69"/>
                <a:gd name="T70" fmla="*/ 61 w 70"/>
                <a:gd name="T71" fmla="*/ 43 h 69"/>
                <a:gd name="T72" fmla="*/ 70 w 70"/>
                <a:gd name="T73" fmla="*/ 38 h 69"/>
                <a:gd name="T74" fmla="*/ 70 w 70"/>
                <a:gd name="T75" fmla="*/ 30 h 69"/>
                <a:gd name="T76" fmla="*/ 61 w 70"/>
                <a:gd name="T77" fmla="*/ 25 h 69"/>
                <a:gd name="T78" fmla="*/ 35 w 70"/>
                <a:gd name="T79" fmla="*/ 46 h 69"/>
                <a:gd name="T80" fmla="*/ 23 w 70"/>
                <a:gd name="T81" fmla="*/ 34 h 69"/>
                <a:gd name="T82" fmla="*/ 35 w 70"/>
                <a:gd name="T83" fmla="*/ 22 h 69"/>
                <a:gd name="T84" fmla="*/ 47 w 70"/>
                <a:gd name="T85" fmla="*/ 34 h 69"/>
                <a:gd name="T86" fmla="*/ 35 w 70"/>
                <a:gd name="T87" fmla="*/ 46 h 69"/>
                <a:gd name="T88" fmla="*/ 35 w 70"/>
                <a:gd name="T89" fmla="*/ 46 h 69"/>
                <a:gd name="T90" fmla="*/ 35 w 70"/>
                <a:gd name="T91"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1" y="25"/>
                  </a:moveTo>
                  <a:cubicBezTo>
                    <a:pt x="59" y="23"/>
                    <a:pt x="59" y="23"/>
                    <a:pt x="59" y="23"/>
                  </a:cubicBezTo>
                  <a:cubicBezTo>
                    <a:pt x="63" y="13"/>
                    <a:pt x="63" y="13"/>
                    <a:pt x="62" y="12"/>
                  </a:cubicBezTo>
                  <a:cubicBezTo>
                    <a:pt x="57" y="7"/>
                    <a:pt x="57" y="7"/>
                    <a:pt x="57" y="7"/>
                  </a:cubicBezTo>
                  <a:cubicBezTo>
                    <a:pt x="57" y="7"/>
                    <a:pt x="57" y="7"/>
                    <a:pt x="57" y="7"/>
                  </a:cubicBezTo>
                  <a:cubicBezTo>
                    <a:pt x="56" y="7"/>
                    <a:pt x="56" y="7"/>
                    <a:pt x="56" y="7"/>
                  </a:cubicBezTo>
                  <a:cubicBezTo>
                    <a:pt x="56" y="7"/>
                    <a:pt x="55" y="7"/>
                    <a:pt x="47" y="10"/>
                  </a:cubicBezTo>
                  <a:cubicBezTo>
                    <a:pt x="44" y="9"/>
                    <a:pt x="44" y="9"/>
                    <a:pt x="44" y="9"/>
                  </a:cubicBezTo>
                  <a:cubicBezTo>
                    <a:pt x="40" y="0"/>
                    <a:pt x="40" y="0"/>
                    <a:pt x="39" y="0"/>
                  </a:cubicBezTo>
                  <a:cubicBezTo>
                    <a:pt x="31" y="0"/>
                    <a:pt x="31" y="0"/>
                    <a:pt x="31" y="0"/>
                  </a:cubicBezTo>
                  <a:cubicBezTo>
                    <a:pt x="30" y="0"/>
                    <a:pt x="30" y="0"/>
                    <a:pt x="26" y="9"/>
                  </a:cubicBezTo>
                  <a:cubicBezTo>
                    <a:pt x="23" y="10"/>
                    <a:pt x="23" y="10"/>
                    <a:pt x="23" y="10"/>
                  </a:cubicBezTo>
                  <a:cubicBezTo>
                    <a:pt x="18" y="8"/>
                    <a:pt x="15" y="7"/>
                    <a:pt x="14" y="7"/>
                  </a:cubicBezTo>
                  <a:cubicBezTo>
                    <a:pt x="13" y="7"/>
                    <a:pt x="13" y="7"/>
                    <a:pt x="13" y="7"/>
                  </a:cubicBezTo>
                  <a:cubicBezTo>
                    <a:pt x="8" y="12"/>
                    <a:pt x="8" y="12"/>
                    <a:pt x="8" y="12"/>
                  </a:cubicBezTo>
                  <a:cubicBezTo>
                    <a:pt x="7" y="13"/>
                    <a:pt x="6" y="14"/>
                    <a:pt x="11" y="23"/>
                  </a:cubicBezTo>
                  <a:cubicBezTo>
                    <a:pt x="10" y="25"/>
                    <a:pt x="10" y="25"/>
                    <a:pt x="10" y="25"/>
                  </a:cubicBezTo>
                  <a:cubicBezTo>
                    <a:pt x="0" y="29"/>
                    <a:pt x="0" y="30"/>
                    <a:pt x="0" y="31"/>
                  </a:cubicBezTo>
                  <a:cubicBezTo>
                    <a:pt x="0" y="38"/>
                    <a:pt x="0" y="38"/>
                    <a:pt x="0" y="38"/>
                  </a:cubicBezTo>
                  <a:cubicBezTo>
                    <a:pt x="0" y="39"/>
                    <a:pt x="0" y="39"/>
                    <a:pt x="10" y="43"/>
                  </a:cubicBezTo>
                  <a:cubicBezTo>
                    <a:pt x="11" y="46"/>
                    <a:pt x="11" y="46"/>
                    <a:pt x="11" y="46"/>
                  </a:cubicBezTo>
                  <a:cubicBezTo>
                    <a:pt x="7" y="55"/>
                    <a:pt x="7" y="55"/>
                    <a:pt x="8" y="56"/>
                  </a:cubicBezTo>
                  <a:cubicBezTo>
                    <a:pt x="13" y="61"/>
                    <a:pt x="13" y="61"/>
                    <a:pt x="13" y="61"/>
                  </a:cubicBezTo>
                  <a:cubicBezTo>
                    <a:pt x="13" y="62"/>
                    <a:pt x="13" y="62"/>
                    <a:pt x="13" y="62"/>
                  </a:cubicBezTo>
                  <a:cubicBezTo>
                    <a:pt x="14" y="62"/>
                    <a:pt x="14" y="62"/>
                    <a:pt x="14" y="62"/>
                  </a:cubicBezTo>
                  <a:cubicBezTo>
                    <a:pt x="14" y="62"/>
                    <a:pt x="15" y="62"/>
                    <a:pt x="23" y="58"/>
                  </a:cubicBezTo>
                  <a:cubicBezTo>
                    <a:pt x="26" y="59"/>
                    <a:pt x="26" y="59"/>
                    <a:pt x="26" y="59"/>
                  </a:cubicBezTo>
                  <a:cubicBezTo>
                    <a:pt x="30" y="69"/>
                    <a:pt x="30" y="69"/>
                    <a:pt x="32" y="69"/>
                  </a:cubicBezTo>
                  <a:cubicBezTo>
                    <a:pt x="39" y="69"/>
                    <a:pt x="39" y="69"/>
                    <a:pt x="39" y="69"/>
                  </a:cubicBezTo>
                  <a:cubicBezTo>
                    <a:pt x="40" y="69"/>
                    <a:pt x="40" y="69"/>
                    <a:pt x="44" y="59"/>
                  </a:cubicBezTo>
                  <a:cubicBezTo>
                    <a:pt x="47" y="58"/>
                    <a:pt x="47" y="58"/>
                    <a:pt x="47" y="58"/>
                  </a:cubicBezTo>
                  <a:cubicBezTo>
                    <a:pt x="52" y="60"/>
                    <a:pt x="55" y="61"/>
                    <a:pt x="56" y="61"/>
                  </a:cubicBezTo>
                  <a:cubicBezTo>
                    <a:pt x="57" y="61"/>
                    <a:pt x="57" y="61"/>
                    <a:pt x="57" y="61"/>
                  </a:cubicBezTo>
                  <a:cubicBezTo>
                    <a:pt x="63" y="56"/>
                    <a:pt x="63" y="56"/>
                    <a:pt x="63" y="56"/>
                  </a:cubicBezTo>
                  <a:cubicBezTo>
                    <a:pt x="63" y="55"/>
                    <a:pt x="64" y="55"/>
                    <a:pt x="59" y="46"/>
                  </a:cubicBezTo>
                  <a:cubicBezTo>
                    <a:pt x="61" y="43"/>
                    <a:pt x="61" y="43"/>
                    <a:pt x="61" y="43"/>
                  </a:cubicBezTo>
                  <a:cubicBezTo>
                    <a:pt x="70" y="39"/>
                    <a:pt x="70" y="39"/>
                    <a:pt x="70" y="38"/>
                  </a:cubicBezTo>
                  <a:cubicBezTo>
                    <a:pt x="70" y="30"/>
                    <a:pt x="70" y="30"/>
                    <a:pt x="70" y="30"/>
                  </a:cubicBezTo>
                  <a:cubicBezTo>
                    <a:pt x="70" y="29"/>
                    <a:pt x="70" y="29"/>
                    <a:pt x="61" y="25"/>
                  </a:cubicBezTo>
                  <a:close/>
                  <a:moveTo>
                    <a:pt x="35" y="46"/>
                  </a:moveTo>
                  <a:cubicBezTo>
                    <a:pt x="28" y="46"/>
                    <a:pt x="23" y="41"/>
                    <a:pt x="23" y="34"/>
                  </a:cubicBezTo>
                  <a:cubicBezTo>
                    <a:pt x="23" y="27"/>
                    <a:pt x="28" y="22"/>
                    <a:pt x="35" y="22"/>
                  </a:cubicBezTo>
                  <a:cubicBezTo>
                    <a:pt x="42" y="22"/>
                    <a:pt x="47" y="27"/>
                    <a:pt x="47" y="34"/>
                  </a:cubicBezTo>
                  <a:cubicBezTo>
                    <a:pt x="47" y="41"/>
                    <a:pt x="42" y="46"/>
                    <a:pt x="35" y="46"/>
                  </a:cubicBezTo>
                  <a:close/>
                  <a:moveTo>
                    <a:pt x="35" y="46"/>
                  </a:moveTo>
                  <a:cubicBezTo>
                    <a:pt x="35" y="46"/>
                    <a:pt x="35" y="46"/>
                    <a:pt x="35" y="46"/>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1" name="Freeform 24"/>
            <p:cNvSpPr>
              <a:spLocks noEditPoints="1"/>
            </p:cNvSpPr>
            <p:nvPr/>
          </p:nvSpPr>
          <p:spPr bwMode="auto">
            <a:xfrm>
              <a:off x="6079983" y="4083055"/>
              <a:ext cx="187831" cy="183463"/>
            </a:xfrm>
            <a:custGeom>
              <a:avLst/>
              <a:gdLst>
                <a:gd name="T0" fmla="*/ 60 w 70"/>
                <a:gd name="T1" fmla="*/ 25 h 68"/>
                <a:gd name="T2" fmla="*/ 59 w 70"/>
                <a:gd name="T3" fmla="*/ 22 h 68"/>
                <a:gd name="T4" fmla="*/ 62 w 70"/>
                <a:gd name="T5" fmla="*/ 12 h 68"/>
                <a:gd name="T6" fmla="*/ 57 w 70"/>
                <a:gd name="T7" fmla="*/ 7 h 68"/>
                <a:gd name="T8" fmla="*/ 56 w 70"/>
                <a:gd name="T9" fmla="*/ 7 h 68"/>
                <a:gd name="T10" fmla="*/ 56 w 70"/>
                <a:gd name="T11" fmla="*/ 7 h 68"/>
                <a:gd name="T12" fmla="*/ 47 w 70"/>
                <a:gd name="T13" fmla="*/ 10 h 68"/>
                <a:gd name="T14" fmla="*/ 44 w 70"/>
                <a:gd name="T15" fmla="*/ 9 h 68"/>
                <a:gd name="T16" fmla="*/ 38 w 70"/>
                <a:gd name="T17" fmla="*/ 0 h 68"/>
                <a:gd name="T18" fmla="*/ 31 w 70"/>
                <a:gd name="T19" fmla="*/ 0 h 68"/>
                <a:gd name="T20" fmla="*/ 26 w 70"/>
                <a:gd name="T21" fmla="*/ 9 h 68"/>
                <a:gd name="T22" fmla="*/ 23 w 70"/>
                <a:gd name="T23" fmla="*/ 10 h 68"/>
                <a:gd name="T24" fmla="*/ 14 w 70"/>
                <a:gd name="T25" fmla="*/ 7 h 68"/>
                <a:gd name="T26" fmla="*/ 13 w 70"/>
                <a:gd name="T27" fmla="*/ 7 h 68"/>
                <a:gd name="T28" fmla="*/ 7 w 70"/>
                <a:gd name="T29" fmla="*/ 12 h 68"/>
                <a:gd name="T30" fmla="*/ 11 w 70"/>
                <a:gd name="T31" fmla="*/ 23 h 68"/>
                <a:gd name="T32" fmla="*/ 9 w 70"/>
                <a:gd name="T33" fmla="*/ 25 h 68"/>
                <a:gd name="T34" fmla="*/ 0 w 70"/>
                <a:gd name="T35" fmla="*/ 31 h 68"/>
                <a:gd name="T36" fmla="*/ 0 w 70"/>
                <a:gd name="T37" fmla="*/ 38 h 68"/>
                <a:gd name="T38" fmla="*/ 9 w 70"/>
                <a:gd name="T39" fmla="*/ 43 h 68"/>
                <a:gd name="T40" fmla="*/ 11 w 70"/>
                <a:gd name="T41" fmla="*/ 46 h 68"/>
                <a:gd name="T42" fmla="*/ 8 w 70"/>
                <a:gd name="T43" fmla="*/ 56 h 68"/>
                <a:gd name="T44" fmla="*/ 13 w 70"/>
                <a:gd name="T45" fmla="*/ 61 h 68"/>
                <a:gd name="T46" fmla="*/ 13 w 70"/>
                <a:gd name="T47" fmla="*/ 62 h 68"/>
                <a:gd name="T48" fmla="*/ 14 w 70"/>
                <a:gd name="T49" fmla="*/ 62 h 68"/>
                <a:gd name="T50" fmla="*/ 23 w 70"/>
                <a:gd name="T51" fmla="*/ 58 h 68"/>
                <a:gd name="T52" fmla="*/ 26 w 70"/>
                <a:gd name="T53" fmla="*/ 59 h 68"/>
                <a:gd name="T54" fmla="*/ 31 w 70"/>
                <a:gd name="T55" fmla="*/ 68 h 68"/>
                <a:gd name="T56" fmla="*/ 39 w 70"/>
                <a:gd name="T57" fmla="*/ 68 h 68"/>
                <a:gd name="T58" fmla="*/ 44 w 70"/>
                <a:gd name="T59" fmla="*/ 59 h 68"/>
                <a:gd name="T60" fmla="*/ 47 w 70"/>
                <a:gd name="T61" fmla="*/ 58 h 68"/>
                <a:gd name="T62" fmla="*/ 56 w 70"/>
                <a:gd name="T63" fmla="*/ 61 h 68"/>
                <a:gd name="T64" fmla="*/ 57 w 70"/>
                <a:gd name="T65" fmla="*/ 61 h 68"/>
                <a:gd name="T66" fmla="*/ 62 w 70"/>
                <a:gd name="T67" fmla="*/ 56 h 68"/>
                <a:gd name="T68" fmla="*/ 59 w 70"/>
                <a:gd name="T69" fmla="*/ 46 h 68"/>
                <a:gd name="T70" fmla="*/ 60 w 70"/>
                <a:gd name="T71" fmla="*/ 43 h 68"/>
                <a:gd name="T72" fmla="*/ 70 w 70"/>
                <a:gd name="T73" fmla="*/ 38 h 68"/>
                <a:gd name="T74" fmla="*/ 70 w 70"/>
                <a:gd name="T75" fmla="*/ 30 h 68"/>
                <a:gd name="T76" fmla="*/ 60 w 70"/>
                <a:gd name="T77" fmla="*/ 25 h 68"/>
                <a:gd name="T78" fmla="*/ 35 w 70"/>
                <a:gd name="T79" fmla="*/ 46 h 68"/>
                <a:gd name="T80" fmla="*/ 23 w 70"/>
                <a:gd name="T81" fmla="*/ 34 h 68"/>
                <a:gd name="T82" fmla="*/ 35 w 70"/>
                <a:gd name="T83" fmla="*/ 22 h 68"/>
                <a:gd name="T84" fmla="*/ 47 w 70"/>
                <a:gd name="T85" fmla="*/ 34 h 68"/>
                <a:gd name="T86" fmla="*/ 35 w 70"/>
                <a:gd name="T87" fmla="*/ 46 h 68"/>
                <a:gd name="T88" fmla="*/ 35 w 70"/>
                <a:gd name="T89" fmla="*/ 46 h 68"/>
                <a:gd name="T90" fmla="*/ 35 w 70"/>
                <a:gd name="T9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8">
                  <a:moveTo>
                    <a:pt x="60" y="25"/>
                  </a:moveTo>
                  <a:cubicBezTo>
                    <a:pt x="59" y="22"/>
                    <a:pt x="59" y="22"/>
                    <a:pt x="59" y="22"/>
                  </a:cubicBezTo>
                  <a:cubicBezTo>
                    <a:pt x="63" y="13"/>
                    <a:pt x="63" y="13"/>
                    <a:pt x="62" y="12"/>
                  </a:cubicBezTo>
                  <a:cubicBezTo>
                    <a:pt x="57" y="7"/>
                    <a:pt x="57" y="7"/>
                    <a:pt x="57" y="7"/>
                  </a:cubicBezTo>
                  <a:cubicBezTo>
                    <a:pt x="56" y="7"/>
                    <a:pt x="56" y="7"/>
                    <a:pt x="56" y="7"/>
                  </a:cubicBezTo>
                  <a:cubicBezTo>
                    <a:pt x="56" y="7"/>
                    <a:pt x="56" y="7"/>
                    <a:pt x="56" y="7"/>
                  </a:cubicBezTo>
                  <a:cubicBezTo>
                    <a:pt x="56" y="7"/>
                    <a:pt x="55" y="7"/>
                    <a:pt x="47" y="10"/>
                  </a:cubicBezTo>
                  <a:cubicBezTo>
                    <a:pt x="44" y="9"/>
                    <a:pt x="44" y="9"/>
                    <a:pt x="44" y="9"/>
                  </a:cubicBezTo>
                  <a:cubicBezTo>
                    <a:pt x="40" y="0"/>
                    <a:pt x="40" y="0"/>
                    <a:pt x="38" y="0"/>
                  </a:cubicBezTo>
                  <a:cubicBezTo>
                    <a:pt x="31" y="0"/>
                    <a:pt x="31" y="0"/>
                    <a:pt x="31" y="0"/>
                  </a:cubicBezTo>
                  <a:cubicBezTo>
                    <a:pt x="30" y="0"/>
                    <a:pt x="30" y="0"/>
                    <a:pt x="26" y="9"/>
                  </a:cubicBezTo>
                  <a:cubicBezTo>
                    <a:pt x="23" y="10"/>
                    <a:pt x="23" y="10"/>
                    <a:pt x="23" y="10"/>
                  </a:cubicBezTo>
                  <a:cubicBezTo>
                    <a:pt x="18" y="8"/>
                    <a:pt x="15" y="7"/>
                    <a:pt x="14" y="7"/>
                  </a:cubicBezTo>
                  <a:cubicBezTo>
                    <a:pt x="13" y="7"/>
                    <a:pt x="13" y="7"/>
                    <a:pt x="13" y="7"/>
                  </a:cubicBezTo>
                  <a:cubicBezTo>
                    <a:pt x="7" y="12"/>
                    <a:pt x="7" y="12"/>
                    <a:pt x="7" y="12"/>
                  </a:cubicBezTo>
                  <a:cubicBezTo>
                    <a:pt x="7" y="13"/>
                    <a:pt x="6" y="13"/>
                    <a:pt x="11" y="23"/>
                  </a:cubicBezTo>
                  <a:cubicBezTo>
                    <a:pt x="9" y="25"/>
                    <a:pt x="9" y="25"/>
                    <a:pt x="9" y="25"/>
                  </a:cubicBezTo>
                  <a:cubicBezTo>
                    <a:pt x="0" y="29"/>
                    <a:pt x="0" y="29"/>
                    <a:pt x="0" y="31"/>
                  </a:cubicBezTo>
                  <a:cubicBezTo>
                    <a:pt x="0" y="38"/>
                    <a:pt x="0" y="38"/>
                    <a:pt x="0" y="38"/>
                  </a:cubicBezTo>
                  <a:cubicBezTo>
                    <a:pt x="0" y="39"/>
                    <a:pt x="0" y="39"/>
                    <a:pt x="9" y="43"/>
                  </a:cubicBezTo>
                  <a:cubicBezTo>
                    <a:pt x="11" y="46"/>
                    <a:pt x="11" y="46"/>
                    <a:pt x="11" y="46"/>
                  </a:cubicBezTo>
                  <a:cubicBezTo>
                    <a:pt x="7" y="55"/>
                    <a:pt x="7" y="55"/>
                    <a:pt x="8" y="56"/>
                  </a:cubicBezTo>
                  <a:cubicBezTo>
                    <a:pt x="13" y="61"/>
                    <a:pt x="13" y="61"/>
                    <a:pt x="13" y="61"/>
                  </a:cubicBezTo>
                  <a:cubicBezTo>
                    <a:pt x="13" y="62"/>
                    <a:pt x="13" y="62"/>
                    <a:pt x="13" y="62"/>
                  </a:cubicBezTo>
                  <a:cubicBezTo>
                    <a:pt x="14" y="62"/>
                    <a:pt x="14" y="62"/>
                    <a:pt x="14" y="62"/>
                  </a:cubicBezTo>
                  <a:cubicBezTo>
                    <a:pt x="14" y="62"/>
                    <a:pt x="15" y="62"/>
                    <a:pt x="23" y="58"/>
                  </a:cubicBezTo>
                  <a:cubicBezTo>
                    <a:pt x="26" y="59"/>
                    <a:pt x="26" y="59"/>
                    <a:pt x="26" y="59"/>
                  </a:cubicBezTo>
                  <a:cubicBezTo>
                    <a:pt x="30" y="68"/>
                    <a:pt x="30" y="68"/>
                    <a:pt x="31" y="68"/>
                  </a:cubicBezTo>
                  <a:cubicBezTo>
                    <a:pt x="39" y="68"/>
                    <a:pt x="39" y="68"/>
                    <a:pt x="39" y="68"/>
                  </a:cubicBezTo>
                  <a:cubicBezTo>
                    <a:pt x="40" y="68"/>
                    <a:pt x="40" y="68"/>
                    <a:pt x="44" y="59"/>
                  </a:cubicBezTo>
                  <a:cubicBezTo>
                    <a:pt x="47" y="58"/>
                    <a:pt x="47" y="58"/>
                    <a:pt x="47" y="58"/>
                  </a:cubicBezTo>
                  <a:cubicBezTo>
                    <a:pt x="52" y="60"/>
                    <a:pt x="55" y="61"/>
                    <a:pt x="56" y="61"/>
                  </a:cubicBezTo>
                  <a:cubicBezTo>
                    <a:pt x="57" y="61"/>
                    <a:pt x="57" y="61"/>
                    <a:pt x="57" y="61"/>
                  </a:cubicBezTo>
                  <a:cubicBezTo>
                    <a:pt x="62" y="56"/>
                    <a:pt x="62" y="56"/>
                    <a:pt x="62" y="56"/>
                  </a:cubicBezTo>
                  <a:cubicBezTo>
                    <a:pt x="63" y="55"/>
                    <a:pt x="64" y="55"/>
                    <a:pt x="59" y="46"/>
                  </a:cubicBezTo>
                  <a:cubicBezTo>
                    <a:pt x="60" y="43"/>
                    <a:pt x="60" y="43"/>
                    <a:pt x="60" y="43"/>
                  </a:cubicBezTo>
                  <a:cubicBezTo>
                    <a:pt x="70" y="39"/>
                    <a:pt x="70" y="39"/>
                    <a:pt x="70" y="38"/>
                  </a:cubicBezTo>
                  <a:cubicBezTo>
                    <a:pt x="70" y="30"/>
                    <a:pt x="70" y="30"/>
                    <a:pt x="70" y="30"/>
                  </a:cubicBezTo>
                  <a:cubicBezTo>
                    <a:pt x="70" y="29"/>
                    <a:pt x="70" y="29"/>
                    <a:pt x="60" y="25"/>
                  </a:cubicBezTo>
                  <a:close/>
                  <a:moveTo>
                    <a:pt x="35" y="46"/>
                  </a:moveTo>
                  <a:cubicBezTo>
                    <a:pt x="28" y="46"/>
                    <a:pt x="23" y="41"/>
                    <a:pt x="23" y="34"/>
                  </a:cubicBezTo>
                  <a:cubicBezTo>
                    <a:pt x="23" y="27"/>
                    <a:pt x="28" y="22"/>
                    <a:pt x="35" y="22"/>
                  </a:cubicBezTo>
                  <a:cubicBezTo>
                    <a:pt x="42" y="22"/>
                    <a:pt x="47" y="27"/>
                    <a:pt x="47" y="34"/>
                  </a:cubicBezTo>
                  <a:cubicBezTo>
                    <a:pt x="47" y="41"/>
                    <a:pt x="42" y="46"/>
                    <a:pt x="35" y="46"/>
                  </a:cubicBezTo>
                  <a:close/>
                  <a:moveTo>
                    <a:pt x="35" y="46"/>
                  </a:moveTo>
                  <a:cubicBezTo>
                    <a:pt x="35" y="46"/>
                    <a:pt x="35" y="46"/>
                    <a:pt x="35" y="46"/>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2" name="Freeform 25"/>
            <p:cNvSpPr>
              <a:spLocks noEditPoints="1"/>
            </p:cNvSpPr>
            <p:nvPr/>
          </p:nvSpPr>
          <p:spPr bwMode="auto">
            <a:xfrm>
              <a:off x="6595426" y="4174786"/>
              <a:ext cx="190743" cy="186375"/>
            </a:xfrm>
            <a:custGeom>
              <a:avLst/>
              <a:gdLst>
                <a:gd name="T0" fmla="*/ 61 w 71"/>
                <a:gd name="T1" fmla="*/ 26 h 69"/>
                <a:gd name="T2" fmla="*/ 60 w 71"/>
                <a:gd name="T3" fmla="*/ 23 h 69"/>
                <a:gd name="T4" fmla="*/ 63 w 71"/>
                <a:gd name="T5" fmla="*/ 13 h 69"/>
                <a:gd name="T6" fmla="*/ 58 w 71"/>
                <a:gd name="T7" fmla="*/ 7 h 69"/>
                <a:gd name="T8" fmla="*/ 57 w 71"/>
                <a:gd name="T9" fmla="*/ 7 h 69"/>
                <a:gd name="T10" fmla="*/ 56 w 71"/>
                <a:gd name="T11" fmla="*/ 7 h 69"/>
                <a:gd name="T12" fmla="*/ 47 w 71"/>
                <a:gd name="T13" fmla="*/ 11 h 69"/>
                <a:gd name="T14" fmla="*/ 44 w 71"/>
                <a:gd name="T15" fmla="*/ 9 h 69"/>
                <a:gd name="T16" fmla="*/ 39 w 71"/>
                <a:gd name="T17" fmla="*/ 0 h 69"/>
                <a:gd name="T18" fmla="*/ 32 w 71"/>
                <a:gd name="T19" fmla="*/ 0 h 69"/>
                <a:gd name="T20" fmla="*/ 27 w 71"/>
                <a:gd name="T21" fmla="*/ 9 h 69"/>
                <a:gd name="T22" fmla="*/ 24 w 71"/>
                <a:gd name="T23" fmla="*/ 11 h 69"/>
                <a:gd name="T24" fmla="*/ 14 w 71"/>
                <a:gd name="T25" fmla="*/ 7 h 69"/>
                <a:gd name="T26" fmla="*/ 14 w 71"/>
                <a:gd name="T27" fmla="*/ 7 h 69"/>
                <a:gd name="T28" fmla="*/ 8 w 71"/>
                <a:gd name="T29" fmla="*/ 13 h 69"/>
                <a:gd name="T30" fmla="*/ 11 w 71"/>
                <a:gd name="T31" fmla="*/ 23 h 69"/>
                <a:gd name="T32" fmla="*/ 10 w 71"/>
                <a:gd name="T33" fmla="*/ 26 h 69"/>
                <a:gd name="T34" fmla="*/ 0 w 71"/>
                <a:gd name="T35" fmla="*/ 31 h 69"/>
                <a:gd name="T36" fmla="*/ 0 w 71"/>
                <a:gd name="T37" fmla="*/ 38 h 69"/>
                <a:gd name="T38" fmla="*/ 10 w 71"/>
                <a:gd name="T39" fmla="*/ 43 h 69"/>
                <a:gd name="T40" fmla="*/ 11 w 71"/>
                <a:gd name="T41" fmla="*/ 46 h 69"/>
                <a:gd name="T42" fmla="*/ 8 w 71"/>
                <a:gd name="T43" fmla="*/ 56 h 69"/>
                <a:gd name="T44" fmla="*/ 13 w 71"/>
                <a:gd name="T45" fmla="*/ 61 h 69"/>
                <a:gd name="T46" fmla="*/ 14 w 71"/>
                <a:gd name="T47" fmla="*/ 62 h 69"/>
                <a:gd name="T48" fmla="*/ 14 w 71"/>
                <a:gd name="T49" fmla="*/ 62 h 69"/>
                <a:gd name="T50" fmla="*/ 24 w 71"/>
                <a:gd name="T51" fmla="*/ 58 h 69"/>
                <a:gd name="T52" fmla="*/ 27 w 71"/>
                <a:gd name="T53" fmla="*/ 59 h 69"/>
                <a:gd name="T54" fmla="*/ 32 w 71"/>
                <a:gd name="T55" fmla="*/ 69 h 69"/>
                <a:gd name="T56" fmla="*/ 39 w 71"/>
                <a:gd name="T57" fmla="*/ 69 h 69"/>
                <a:gd name="T58" fmla="*/ 44 w 71"/>
                <a:gd name="T59" fmla="*/ 59 h 69"/>
                <a:gd name="T60" fmla="*/ 47 w 71"/>
                <a:gd name="T61" fmla="*/ 58 h 69"/>
                <a:gd name="T62" fmla="*/ 57 w 71"/>
                <a:gd name="T63" fmla="*/ 62 h 69"/>
                <a:gd name="T64" fmla="*/ 57 w 71"/>
                <a:gd name="T65" fmla="*/ 62 h 69"/>
                <a:gd name="T66" fmla="*/ 63 w 71"/>
                <a:gd name="T67" fmla="*/ 56 h 69"/>
                <a:gd name="T68" fmla="*/ 60 w 71"/>
                <a:gd name="T69" fmla="*/ 46 h 69"/>
                <a:gd name="T70" fmla="*/ 61 w 71"/>
                <a:gd name="T71" fmla="*/ 43 h 69"/>
                <a:gd name="T72" fmla="*/ 71 w 71"/>
                <a:gd name="T73" fmla="*/ 38 h 69"/>
                <a:gd name="T74" fmla="*/ 71 w 71"/>
                <a:gd name="T75" fmla="*/ 31 h 69"/>
                <a:gd name="T76" fmla="*/ 61 w 71"/>
                <a:gd name="T77" fmla="*/ 26 h 69"/>
                <a:gd name="T78" fmla="*/ 35 w 71"/>
                <a:gd name="T79" fmla="*/ 46 h 69"/>
                <a:gd name="T80" fmla="*/ 23 w 71"/>
                <a:gd name="T81" fmla="*/ 34 h 69"/>
                <a:gd name="T82" fmla="*/ 35 w 71"/>
                <a:gd name="T83" fmla="*/ 22 h 69"/>
                <a:gd name="T84" fmla="*/ 48 w 71"/>
                <a:gd name="T85" fmla="*/ 34 h 69"/>
                <a:gd name="T86" fmla="*/ 35 w 71"/>
                <a:gd name="T87" fmla="*/ 46 h 69"/>
                <a:gd name="T88" fmla="*/ 35 w 71"/>
                <a:gd name="T89" fmla="*/ 46 h 69"/>
                <a:gd name="T90" fmla="*/ 35 w 71"/>
                <a:gd name="T91"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69">
                  <a:moveTo>
                    <a:pt x="61" y="26"/>
                  </a:moveTo>
                  <a:cubicBezTo>
                    <a:pt x="60" y="23"/>
                    <a:pt x="60" y="23"/>
                    <a:pt x="60" y="23"/>
                  </a:cubicBezTo>
                  <a:cubicBezTo>
                    <a:pt x="64" y="14"/>
                    <a:pt x="64" y="13"/>
                    <a:pt x="63" y="13"/>
                  </a:cubicBezTo>
                  <a:cubicBezTo>
                    <a:pt x="58" y="7"/>
                    <a:pt x="58" y="7"/>
                    <a:pt x="58" y="7"/>
                  </a:cubicBezTo>
                  <a:cubicBezTo>
                    <a:pt x="57" y="7"/>
                    <a:pt x="57" y="7"/>
                    <a:pt x="57" y="7"/>
                  </a:cubicBezTo>
                  <a:cubicBezTo>
                    <a:pt x="56" y="7"/>
                    <a:pt x="56" y="7"/>
                    <a:pt x="56" y="7"/>
                  </a:cubicBezTo>
                  <a:cubicBezTo>
                    <a:pt x="56" y="7"/>
                    <a:pt x="55" y="7"/>
                    <a:pt x="47" y="11"/>
                  </a:cubicBezTo>
                  <a:cubicBezTo>
                    <a:pt x="44" y="9"/>
                    <a:pt x="44" y="9"/>
                    <a:pt x="44" y="9"/>
                  </a:cubicBezTo>
                  <a:cubicBezTo>
                    <a:pt x="40" y="0"/>
                    <a:pt x="40" y="0"/>
                    <a:pt x="39" y="0"/>
                  </a:cubicBezTo>
                  <a:cubicBezTo>
                    <a:pt x="32" y="0"/>
                    <a:pt x="32" y="0"/>
                    <a:pt x="32" y="0"/>
                  </a:cubicBezTo>
                  <a:cubicBezTo>
                    <a:pt x="30" y="0"/>
                    <a:pt x="30" y="0"/>
                    <a:pt x="27" y="9"/>
                  </a:cubicBezTo>
                  <a:cubicBezTo>
                    <a:pt x="24" y="11"/>
                    <a:pt x="24" y="11"/>
                    <a:pt x="24" y="11"/>
                  </a:cubicBezTo>
                  <a:cubicBezTo>
                    <a:pt x="18" y="8"/>
                    <a:pt x="15" y="7"/>
                    <a:pt x="14" y="7"/>
                  </a:cubicBezTo>
                  <a:cubicBezTo>
                    <a:pt x="14" y="7"/>
                    <a:pt x="14" y="7"/>
                    <a:pt x="14" y="7"/>
                  </a:cubicBezTo>
                  <a:cubicBezTo>
                    <a:pt x="8" y="13"/>
                    <a:pt x="8" y="13"/>
                    <a:pt x="8" y="13"/>
                  </a:cubicBezTo>
                  <a:cubicBezTo>
                    <a:pt x="7" y="14"/>
                    <a:pt x="7" y="14"/>
                    <a:pt x="11" y="23"/>
                  </a:cubicBezTo>
                  <a:cubicBezTo>
                    <a:pt x="10" y="26"/>
                    <a:pt x="10" y="26"/>
                    <a:pt x="10" y="26"/>
                  </a:cubicBezTo>
                  <a:cubicBezTo>
                    <a:pt x="0" y="29"/>
                    <a:pt x="0" y="30"/>
                    <a:pt x="0" y="31"/>
                  </a:cubicBezTo>
                  <a:cubicBezTo>
                    <a:pt x="0" y="38"/>
                    <a:pt x="0" y="38"/>
                    <a:pt x="0" y="38"/>
                  </a:cubicBezTo>
                  <a:cubicBezTo>
                    <a:pt x="0" y="39"/>
                    <a:pt x="0" y="40"/>
                    <a:pt x="10" y="43"/>
                  </a:cubicBezTo>
                  <a:cubicBezTo>
                    <a:pt x="11" y="46"/>
                    <a:pt x="11" y="46"/>
                    <a:pt x="11" y="46"/>
                  </a:cubicBezTo>
                  <a:cubicBezTo>
                    <a:pt x="7" y="55"/>
                    <a:pt x="7" y="56"/>
                    <a:pt x="8" y="56"/>
                  </a:cubicBezTo>
                  <a:cubicBezTo>
                    <a:pt x="13" y="61"/>
                    <a:pt x="13" y="61"/>
                    <a:pt x="13" y="61"/>
                  </a:cubicBezTo>
                  <a:cubicBezTo>
                    <a:pt x="14" y="62"/>
                    <a:pt x="14" y="62"/>
                    <a:pt x="14" y="62"/>
                  </a:cubicBezTo>
                  <a:cubicBezTo>
                    <a:pt x="14" y="62"/>
                    <a:pt x="14" y="62"/>
                    <a:pt x="14" y="62"/>
                  </a:cubicBezTo>
                  <a:cubicBezTo>
                    <a:pt x="15" y="62"/>
                    <a:pt x="16" y="62"/>
                    <a:pt x="24" y="58"/>
                  </a:cubicBezTo>
                  <a:cubicBezTo>
                    <a:pt x="27" y="59"/>
                    <a:pt x="27" y="59"/>
                    <a:pt x="27" y="59"/>
                  </a:cubicBezTo>
                  <a:cubicBezTo>
                    <a:pt x="30" y="69"/>
                    <a:pt x="31" y="69"/>
                    <a:pt x="32" y="69"/>
                  </a:cubicBezTo>
                  <a:cubicBezTo>
                    <a:pt x="39" y="69"/>
                    <a:pt x="39" y="69"/>
                    <a:pt x="39" y="69"/>
                  </a:cubicBezTo>
                  <a:cubicBezTo>
                    <a:pt x="40" y="69"/>
                    <a:pt x="41" y="69"/>
                    <a:pt x="44" y="59"/>
                  </a:cubicBezTo>
                  <a:cubicBezTo>
                    <a:pt x="47" y="58"/>
                    <a:pt x="47" y="58"/>
                    <a:pt x="47" y="58"/>
                  </a:cubicBezTo>
                  <a:cubicBezTo>
                    <a:pt x="53" y="61"/>
                    <a:pt x="56" y="62"/>
                    <a:pt x="57" y="62"/>
                  </a:cubicBezTo>
                  <a:cubicBezTo>
                    <a:pt x="57" y="62"/>
                    <a:pt x="57" y="62"/>
                    <a:pt x="57" y="62"/>
                  </a:cubicBezTo>
                  <a:cubicBezTo>
                    <a:pt x="63" y="56"/>
                    <a:pt x="63" y="56"/>
                    <a:pt x="63" y="56"/>
                  </a:cubicBezTo>
                  <a:cubicBezTo>
                    <a:pt x="64" y="55"/>
                    <a:pt x="64" y="55"/>
                    <a:pt x="60" y="46"/>
                  </a:cubicBezTo>
                  <a:cubicBezTo>
                    <a:pt x="61" y="43"/>
                    <a:pt x="61" y="43"/>
                    <a:pt x="61" y="43"/>
                  </a:cubicBezTo>
                  <a:cubicBezTo>
                    <a:pt x="71" y="39"/>
                    <a:pt x="71" y="39"/>
                    <a:pt x="71" y="38"/>
                  </a:cubicBezTo>
                  <a:cubicBezTo>
                    <a:pt x="71" y="31"/>
                    <a:pt x="71" y="31"/>
                    <a:pt x="71" y="31"/>
                  </a:cubicBezTo>
                  <a:cubicBezTo>
                    <a:pt x="71" y="30"/>
                    <a:pt x="71" y="29"/>
                    <a:pt x="61" y="26"/>
                  </a:cubicBezTo>
                  <a:close/>
                  <a:moveTo>
                    <a:pt x="35" y="46"/>
                  </a:moveTo>
                  <a:cubicBezTo>
                    <a:pt x="29" y="46"/>
                    <a:pt x="23" y="41"/>
                    <a:pt x="23" y="34"/>
                  </a:cubicBezTo>
                  <a:cubicBezTo>
                    <a:pt x="23" y="28"/>
                    <a:pt x="29" y="22"/>
                    <a:pt x="35" y="22"/>
                  </a:cubicBezTo>
                  <a:cubicBezTo>
                    <a:pt x="42" y="22"/>
                    <a:pt x="48" y="28"/>
                    <a:pt x="48" y="34"/>
                  </a:cubicBezTo>
                  <a:cubicBezTo>
                    <a:pt x="48" y="41"/>
                    <a:pt x="42" y="46"/>
                    <a:pt x="35" y="46"/>
                  </a:cubicBezTo>
                  <a:close/>
                  <a:moveTo>
                    <a:pt x="35" y="46"/>
                  </a:moveTo>
                  <a:cubicBezTo>
                    <a:pt x="35" y="46"/>
                    <a:pt x="35" y="46"/>
                    <a:pt x="35" y="46"/>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3" name="Freeform 26"/>
            <p:cNvSpPr>
              <a:spLocks noEditPoints="1"/>
            </p:cNvSpPr>
            <p:nvPr/>
          </p:nvSpPr>
          <p:spPr bwMode="auto">
            <a:xfrm>
              <a:off x="5793141" y="4422315"/>
              <a:ext cx="189287" cy="183463"/>
            </a:xfrm>
            <a:custGeom>
              <a:avLst/>
              <a:gdLst>
                <a:gd name="T0" fmla="*/ 61 w 70"/>
                <a:gd name="T1" fmla="*/ 25 h 68"/>
                <a:gd name="T2" fmla="*/ 60 w 70"/>
                <a:gd name="T3" fmla="*/ 23 h 68"/>
                <a:gd name="T4" fmla="*/ 63 w 70"/>
                <a:gd name="T5" fmla="*/ 12 h 68"/>
                <a:gd name="T6" fmla="*/ 57 w 70"/>
                <a:gd name="T7" fmla="*/ 7 h 68"/>
                <a:gd name="T8" fmla="*/ 57 w 70"/>
                <a:gd name="T9" fmla="*/ 7 h 68"/>
                <a:gd name="T10" fmla="*/ 56 w 70"/>
                <a:gd name="T11" fmla="*/ 7 h 68"/>
                <a:gd name="T12" fmla="*/ 47 w 70"/>
                <a:gd name="T13" fmla="*/ 10 h 68"/>
                <a:gd name="T14" fmla="*/ 44 w 70"/>
                <a:gd name="T15" fmla="*/ 9 h 68"/>
                <a:gd name="T16" fmla="*/ 39 w 70"/>
                <a:gd name="T17" fmla="*/ 0 h 68"/>
                <a:gd name="T18" fmla="*/ 31 w 70"/>
                <a:gd name="T19" fmla="*/ 0 h 68"/>
                <a:gd name="T20" fmla="*/ 26 w 70"/>
                <a:gd name="T21" fmla="*/ 9 h 68"/>
                <a:gd name="T22" fmla="*/ 24 w 70"/>
                <a:gd name="T23" fmla="*/ 10 h 68"/>
                <a:gd name="T24" fmla="*/ 14 w 70"/>
                <a:gd name="T25" fmla="*/ 7 h 68"/>
                <a:gd name="T26" fmla="*/ 13 w 70"/>
                <a:gd name="T27" fmla="*/ 7 h 68"/>
                <a:gd name="T28" fmla="*/ 8 w 70"/>
                <a:gd name="T29" fmla="*/ 12 h 68"/>
                <a:gd name="T30" fmla="*/ 11 w 70"/>
                <a:gd name="T31" fmla="*/ 23 h 68"/>
                <a:gd name="T32" fmla="*/ 10 w 70"/>
                <a:gd name="T33" fmla="*/ 25 h 68"/>
                <a:gd name="T34" fmla="*/ 0 w 70"/>
                <a:gd name="T35" fmla="*/ 31 h 68"/>
                <a:gd name="T36" fmla="*/ 0 w 70"/>
                <a:gd name="T37" fmla="*/ 38 h 68"/>
                <a:gd name="T38" fmla="*/ 10 w 70"/>
                <a:gd name="T39" fmla="*/ 43 h 68"/>
                <a:gd name="T40" fmla="*/ 11 w 70"/>
                <a:gd name="T41" fmla="*/ 46 h 68"/>
                <a:gd name="T42" fmla="*/ 8 w 70"/>
                <a:gd name="T43" fmla="*/ 56 h 68"/>
                <a:gd name="T44" fmla="*/ 13 w 70"/>
                <a:gd name="T45" fmla="*/ 61 h 68"/>
                <a:gd name="T46" fmla="*/ 14 w 70"/>
                <a:gd name="T47" fmla="*/ 62 h 68"/>
                <a:gd name="T48" fmla="*/ 14 w 70"/>
                <a:gd name="T49" fmla="*/ 62 h 68"/>
                <a:gd name="T50" fmla="*/ 24 w 70"/>
                <a:gd name="T51" fmla="*/ 58 h 68"/>
                <a:gd name="T52" fmla="*/ 26 w 70"/>
                <a:gd name="T53" fmla="*/ 59 h 68"/>
                <a:gd name="T54" fmla="*/ 32 w 70"/>
                <a:gd name="T55" fmla="*/ 68 h 68"/>
                <a:gd name="T56" fmla="*/ 39 w 70"/>
                <a:gd name="T57" fmla="*/ 68 h 68"/>
                <a:gd name="T58" fmla="*/ 44 w 70"/>
                <a:gd name="T59" fmla="*/ 59 h 68"/>
                <a:gd name="T60" fmla="*/ 47 w 70"/>
                <a:gd name="T61" fmla="*/ 58 h 68"/>
                <a:gd name="T62" fmla="*/ 56 w 70"/>
                <a:gd name="T63" fmla="*/ 61 h 68"/>
                <a:gd name="T64" fmla="*/ 57 w 70"/>
                <a:gd name="T65" fmla="*/ 61 h 68"/>
                <a:gd name="T66" fmla="*/ 63 w 70"/>
                <a:gd name="T67" fmla="*/ 56 h 68"/>
                <a:gd name="T68" fmla="*/ 60 w 70"/>
                <a:gd name="T69" fmla="*/ 46 h 68"/>
                <a:gd name="T70" fmla="*/ 61 w 70"/>
                <a:gd name="T71" fmla="*/ 43 h 68"/>
                <a:gd name="T72" fmla="*/ 70 w 70"/>
                <a:gd name="T73" fmla="*/ 38 h 68"/>
                <a:gd name="T74" fmla="*/ 70 w 70"/>
                <a:gd name="T75" fmla="*/ 30 h 68"/>
                <a:gd name="T76" fmla="*/ 61 w 70"/>
                <a:gd name="T77" fmla="*/ 25 h 68"/>
                <a:gd name="T78" fmla="*/ 35 w 70"/>
                <a:gd name="T79" fmla="*/ 46 h 68"/>
                <a:gd name="T80" fmla="*/ 23 w 70"/>
                <a:gd name="T81" fmla="*/ 34 h 68"/>
                <a:gd name="T82" fmla="*/ 35 w 70"/>
                <a:gd name="T83" fmla="*/ 22 h 68"/>
                <a:gd name="T84" fmla="*/ 48 w 70"/>
                <a:gd name="T85" fmla="*/ 34 h 68"/>
                <a:gd name="T86" fmla="*/ 35 w 70"/>
                <a:gd name="T87" fmla="*/ 46 h 68"/>
                <a:gd name="T88" fmla="*/ 35 w 70"/>
                <a:gd name="T89" fmla="*/ 46 h 68"/>
                <a:gd name="T90" fmla="*/ 35 w 70"/>
                <a:gd name="T9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8">
                  <a:moveTo>
                    <a:pt x="61" y="25"/>
                  </a:moveTo>
                  <a:cubicBezTo>
                    <a:pt x="60" y="23"/>
                    <a:pt x="60" y="23"/>
                    <a:pt x="60" y="23"/>
                  </a:cubicBezTo>
                  <a:cubicBezTo>
                    <a:pt x="64" y="13"/>
                    <a:pt x="63" y="13"/>
                    <a:pt x="63" y="12"/>
                  </a:cubicBezTo>
                  <a:cubicBezTo>
                    <a:pt x="57" y="7"/>
                    <a:pt x="57" y="7"/>
                    <a:pt x="57" y="7"/>
                  </a:cubicBezTo>
                  <a:cubicBezTo>
                    <a:pt x="57" y="7"/>
                    <a:pt x="57" y="7"/>
                    <a:pt x="57" y="7"/>
                  </a:cubicBezTo>
                  <a:cubicBezTo>
                    <a:pt x="56" y="7"/>
                    <a:pt x="56" y="7"/>
                    <a:pt x="56" y="7"/>
                  </a:cubicBezTo>
                  <a:cubicBezTo>
                    <a:pt x="56" y="7"/>
                    <a:pt x="55" y="7"/>
                    <a:pt x="47" y="10"/>
                  </a:cubicBezTo>
                  <a:cubicBezTo>
                    <a:pt x="44" y="9"/>
                    <a:pt x="44" y="9"/>
                    <a:pt x="44" y="9"/>
                  </a:cubicBezTo>
                  <a:cubicBezTo>
                    <a:pt x="40" y="0"/>
                    <a:pt x="40" y="0"/>
                    <a:pt x="39" y="0"/>
                  </a:cubicBezTo>
                  <a:cubicBezTo>
                    <a:pt x="31" y="0"/>
                    <a:pt x="31" y="0"/>
                    <a:pt x="31" y="0"/>
                  </a:cubicBezTo>
                  <a:cubicBezTo>
                    <a:pt x="30" y="0"/>
                    <a:pt x="30" y="0"/>
                    <a:pt x="26" y="9"/>
                  </a:cubicBezTo>
                  <a:cubicBezTo>
                    <a:pt x="24" y="10"/>
                    <a:pt x="24" y="10"/>
                    <a:pt x="24" y="10"/>
                  </a:cubicBezTo>
                  <a:cubicBezTo>
                    <a:pt x="18" y="8"/>
                    <a:pt x="15" y="7"/>
                    <a:pt x="14" y="7"/>
                  </a:cubicBezTo>
                  <a:cubicBezTo>
                    <a:pt x="13" y="7"/>
                    <a:pt x="13" y="7"/>
                    <a:pt x="13" y="7"/>
                  </a:cubicBezTo>
                  <a:cubicBezTo>
                    <a:pt x="8" y="12"/>
                    <a:pt x="8" y="12"/>
                    <a:pt x="8" y="12"/>
                  </a:cubicBezTo>
                  <a:cubicBezTo>
                    <a:pt x="7" y="13"/>
                    <a:pt x="7" y="13"/>
                    <a:pt x="11" y="23"/>
                  </a:cubicBezTo>
                  <a:cubicBezTo>
                    <a:pt x="10" y="25"/>
                    <a:pt x="10" y="25"/>
                    <a:pt x="10" y="25"/>
                  </a:cubicBezTo>
                  <a:cubicBezTo>
                    <a:pt x="0" y="29"/>
                    <a:pt x="0" y="29"/>
                    <a:pt x="0" y="31"/>
                  </a:cubicBezTo>
                  <a:cubicBezTo>
                    <a:pt x="0" y="38"/>
                    <a:pt x="0" y="38"/>
                    <a:pt x="0" y="38"/>
                  </a:cubicBezTo>
                  <a:cubicBezTo>
                    <a:pt x="0" y="39"/>
                    <a:pt x="0" y="39"/>
                    <a:pt x="10" y="43"/>
                  </a:cubicBezTo>
                  <a:cubicBezTo>
                    <a:pt x="11" y="46"/>
                    <a:pt x="11" y="46"/>
                    <a:pt x="11" y="46"/>
                  </a:cubicBezTo>
                  <a:cubicBezTo>
                    <a:pt x="7" y="55"/>
                    <a:pt x="7" y="55"/>
                    <a:pt x="8" y="56"/>
                  </a:cubicBezTo>
                  <a:cubicBezTo>
                    <a:pt x="13" y="61"/>
                    <a:pt x="13" y="61"/>
                    <a:pt x="13" y="61"/>
                  </a:cubicBezTo>
                  <a:cubicBezTo>
                    <a:pt x="14" y="62"/>
                    <a:pt x="14" y="62"/>
                    <a:pt x="14" y="62"/>
                  </a:cubicBezTo>
                  <a:cubicBezTo>
                    <a:pt x="14" y="62"/>
                    <a:pt x="14" y="62"/>
                    <a:pt x="14" y="62"/>
                  </a:cubicBezTo>
                  <a:cubicBezTo>
                    <a:pt x="15" y="62"/>
                    <a:pt x="16" y="62"/>
                    <a:pt x="24" y="58"/>
                  </a:cubicBezTo>
                  <a:cubicBezTo>
                    <a:pt x="26" y="59"/>
                    <a:pt x="26" y="59"/>
                    <a:pt x="26" y="59"/>
                  </a:cubicBezTo>
                  <a:cubicBezTo>
                    <a:pt x="30" y="68"/>
                    <a:pt x="31" y="68"/>
                    <a:pt x="32" y="68"/>
                  </a:cubicBezTo>
                  <a:cubicBezTo>
                    <a:pt x="39" y="68"/>
                    <a:pt x="39" y="68"/>
                    <a:pt x="39" y="68"/>
                  </a:cubicBezTo>
                  <a:cubicBezTo>
                    <a:pt x="40" y="68"/>
                    <a:pt x="41" y="68"/>
                    <a:pt x="44" y="59"/>
                  </a:cubicBezTo>
                  <a:cubicBezTo>
                    <a:pt x="47" y="58"/>
                    <a:pt x="47" y="58"/>
                    <a:pt x="47" y="58"/>
                  </a:cubicBezTo>
                  <a:cubicBezTo>
                    <a:pt x="53" y="60"/>
                    <a:pt x="56" y="61"/>
                    <a:pt x="56" y="61"/>
                  </a:cubicBezTo>
                  <a:cubicBezTo>
                    <a:pt x="57" y="61"/>
                    <a:pt x="57" y="61"/>
                    <a:pt x="57" y="61"/>
                  </a:cubicBezTo>
                  <a:cubicBezTo>
                    <a:pt x="63" y="56"/>
                    <a:pt x="63" y="56"/>
                    <a:pt x="63" y="56"/>
                  </a:cubicBezTo>
                  <a:cubicBezTo>
                    <a:pt x="64" y="55"/>
                    <a:pt x="64" y="55"/>
                    <a:pt x="60" y="46"/>
                  </a:cubicBezTo>
                  <a:cubicBezTo>
                    <a:pt x="61" y="43"/>
                    <a:pt x="61" y="43"/>
                    <a:pt x="61" y="43"/>
                  </a:cubicBezTo>
                  <a:cubicBezTo>
                    <a:pt x="70" y="39"/>
                    <a:pt x="70" y="39"/>
                    <a:pt x="70" y="38"/>
                  </a:cubicBezTo>
                  <a:cubicBezTo>
                    <a:pt x="70" y="30"/>
                    <a:pt x="70" y="30"/>
                    <a:pt x="70" y="30"/>
                  </a:cubicBezTo>
                  <a:cubicBezTo>
                    <a:pt x="70" y="29"/>
                    <a:pt x="70" y="29"/>
                    <a:pt x="61" y="25"/>
                  </a:cubicBezTo>
                  <a:close/>
                  <a:moveTo>
                    <a:pt x="35" y="46"/>
                  </a:moveTo>
                  <a:cubicBezTo>
                    <a:pt x="29" y="46"/>
                    <a:pt x="23" y="41"/>
                    <a:pt x="23" y="34"/>
                  </a:cubicBezTo>
                  <a:cubicBezTo>
                    <a:pt x="23" y="27"/>
                    <a:pt x="29" y="22"/>
                    <a:pt x="35" y="22"/>
                  </a:cubicBezTo>
                  <a:cubicBezTo>
                    <a:pt x="42" y="22"/>
                    <a:pt x="48" y="27"/>
                    <a:pt x="48" y="34"/>
                  </a:cubicBezTo>
                  <a:cubicBezTo>
                    <a:pt x="48" y="41"/>
                    <a:pt x="42" y="46"/>
                    <a:pt x="35" y="46"/>
                  </a:cubicBezTo>
                  <a:close/>
                  <a:moveTo>
                    <a:pt x="35" y="46"/>
                  </a:moveTo>
                  <a:cubicBezTo>
                    <a:pt x="35" y="46"/>
                    <a:pt x="35" y="46"/>
                    <a:pt x="35" y="46"/>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4" name="Freeform 27"/>
            <p:cNvSpPr>
              <a:spLocks noEditPoints="1"/>
            </p:cNvSpPr>
            <p:nvPr/>
          </p:nvSpPr>
          <p:spPr bwMode="auto">
            <a:xfrm>
              <a:off x="6841499" y="2426067"/>
              <a:ext cx="203847" cy="202392"/>
            </a:xfrm>
            <a:custGeom>
              <a:avLst/>
              <a:gdLst>
                <a:gd name="T0" fmla="*/ 65 w 76"/>
                <a:gd name="T1" fmla="*/ 28 h 75"/>
                <a:gd name="T2" fmla="*/ 64 w 76"/>
                <a:gd name="T3" fmla="*/ 25 h 75"/>
                <a:gd name="T4" fmla="*/ 67 w 76"/>
                <a:gd name="T5" fmla="*/ 14 h 75"/>
                <a:gd name="T6" fmla="*/ 62 w 76"/>
                <a:gd name="T7" fmla="*/ 8 h 75"/>
                <a:gd name="T8" fmla="*/ 61 w 76"/>
                <a:gd name="T9" fmla="*/ 8 h 75"/>
                <a:gd name="T10" fmla="*/ 61 w 76"/>
                <a:gd name="T11" fmla="*/ 8 h 75"/>
                <a:gd name="T12" fmla="*/ 51 w 76"/>
                <a:gd name="T13" fmla="*/ 12 h 75"/>
                <a:gd name="T14" fmla="*/ 48 w 76"/>
                <a:gd name="T15" fmla="*/ 11 h 75"/>
                <a:gd name="T16" fmla="*/ 42 w 76"/>
                <a:gd name="T17" fmla="*/ 0 h 75"/>
                <a:gd name="T18" fmla="*/ 34 w 76"/>
                <a:gd name="T19" fmla="*/ 0 h 75"/>
                <a:gd name="T20" fmla="*/ 28 w 76"/>
                <a:gd name="T21" fmla="*/ 11 h 75"/>
                <a:gd name="T22" fmla="*/ 25 w 76"/>
                <a:gd name="T23" fmla="*/ 12 h 75"/>
                <a:gd name="T24" fmla="*/ 15 w 76"/>
                <a:gd name="T25" fmla="*/ 8 h 75"/>
                <a:gd name="T26" fmla="*/ 14 w 76"/>
                <a:gd name="T27" fmla="*/ 8 h 75"/>
                <a:gd name="T28" fmla="*/ 8 w 76"/>
                <a:gd name="T29" fmla="*/ 14 h 75"/>
                <a:gd name="T30" fmla="*/ 12 w 76"/>
                <a:gd name="T31" fmla="*/ 25 h 75"/>
                <a:gd name="T32" fmla="*/ 11 w 76"/>
                <a:gd name="T33" fmla="*/ 28 h 75"/>
                <a:gd name="T34" fmla="*/ 0 w 76"/>
                <a:gd name="T35" fmla="*/ 34 h 75"/>
                <a:gd name="T36" fmla="*/ 0 w 76"/>
                <a:gd name="T37" fmla="*/ 42 h 75"/>
                <a:gd name="T38" fmla="*/ 11 w 76"/>
                <a:gd name="T39" fmla="*/ 47 h 75"/>
                <a:gd name="T40" fmla="*/ 12 w 76"/>
                <a:gd name="T41" fmla="*/ 50 h 75"/>
                <a:gd name="T42" fmla="*/ 9 w 76"/>
                <a:gd name="T43" fmla="*/ 61 h 75"/>
                <a:gd name="T44" fmla="*/ 14 w 76"/>
                <a:gd name="T45" fmla="*/ 67 h 75"/>
                <a:gd name="T46" fmla="*/ 15 w 76"/>
                <a:gd name="T47" fmla="*/ 67 h 75"/>
                <a:gd name="T48" fmla="*/ 15 w 76"/>
                <a:gd name="T49" fmla="*/ 67 h 75"/>
                <a:gd name="T50" fmla="*/ 25 w 76"/>
                <a:gd name="T51" fmla="*/ 63 h 75"/>
                <a:gd name="T52" fmla="*/ 29 w 76"/>
                <a:gd name="T53" fmla="*/ 64 h 75"/>
                <a:gd name="T54" fmla="*/ 34 w 76"/>
                <a:gd name="T55" fmla="*/ 75 h 75"/>
                <a:gd name="T56" fmla="*/ 42 w 76"/>
                <a:gd name="T57" fmla="*/ 75 h 75"/>
                <a:gd name="T58" fmla="*/ 48 w 76"/>
                <a:gd name="T59" fmla="*/ 64 h 75"/>
                <a:gd name="T60" fmla="*/ 51 w 76"/>
                <a:gd name="T61" fmla="*/ 63 h 75"/>
                <a:gd name="T62" fmla="*/ 61 w 76"/>
                <a:gd name="T63" fmla="*/ 67 h 75"/>
                <a:gd name="T64" fmla="*/ 62 w 76"/>
                <a:gd name="T65" fmla="*/ 67 h 75"/>
                <a:gd name="T66" fmla="*/ 68 w 76"/>
                <a:gd name="T67" fmla="*/ 61 h 75"/>
                <a:gd name="T68" fmla="*/ 64 w 76"/>
                <a:gd name="T69" fmla="*/ 50 h 75"/>
                <a:gd name="T70" fmla="*/ 66 w 76"/>
                <a:gd name="T71" fmla="*/ 47 h 75"/>
                <a:gd name="T72" fmla="*/ 76 w 76"/>
                <a:gd name="T73" fmla="*/ 41 h 75"/>
                <a:gd name="T74" fmla="*/ 76 w 76"/>
                <a:gd name="T75" fmla="*/ 33 h 75"/>
                <a:gd name="T76" fmla="*/ 65 w 76"/>
                <a:gd name="T77" fmla="*/ 28 h 75"/>
                <a:gd name="T78" fmla="*/ 38 w 76"/>
                <a:gd name="T79" fmla="*/ 50 h 75"/>
                <a:gd name="T80" fmla="*/ 25 w 76"/>
                <a:gd name="T81" fmla="*/ 38 h 75"/>
                <a:gd name="T82" fmla="*/ 38 w 76"/>
                <a:gd name="T83" fmla="*/ 25 h 75"/>
                <a:gd name="T84" fmla="*/ 51 w 76"/>
                <a:gd name="T85" fmla="*/ 38 h 75"/>
                <a:gd name="T86" fmla="*/ 38 w 76"/>
                <a:gd name="T87" fmla="*/ 50 h 75"/>
                <a:gd name="T88" fmla="*/ 38 w 76"/>
                <a:gd name="T89" fmla="*/ 50 h 75"/>
                <a:gd name="T90" fmla="*/ 38 w 76"/>
                <a:gd name="T9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5">
                  <a:moveTo>
                    <a:pt x="65" y="28"/>
                  </a:moveTo>
                  <a:cubicBezTo>
                    <a:pt x="64" y="25"/>
                    <a:pt x="64" y="25"/>
                    <a:pt x="64" y="25"/>
                  </a:cubicBezTo>
                  <a:cubicBezTo>
                    <a:pt x="69" y="15"/>
                    <a:pt x="68" y="15"/>
                    <a:pt x="67" y="14"/>
                  </a:cubicBezTo>
                  <a:cubicBezTo>
                    <a:pt x="62" y="8"/>
                    <a:pt x="62" y="8"/>
                    <a:pt x="62" y="8"/>
                  </a:cubicBezTo>
                  <a:cubicBezTo>
                    <a:pt x="61" y="8"/>
                    <a:pt x="61" y="8"/>
                    <a:pt x="61" y="8"/>
                  </a:cubicBezTo>
                  <a:cubicBezTo>
                    <a:pt x="61" y="8"/>
                    <a:pt x="61" y="8"/>
                    <a:pt x="61" y="8"/>
                  </a:cubicBezTo>
                  <a:cubicBezTo>
                    <a:pt x="60" y="8"/>
                    <a:pt x="59" y="8"/>
                    <a:pt x="51" y="12"/>
                  </a:cubicBezTo>
                  <a:cubicBezTo>
                    <a:pt x="48" y="11"/>
                    <a:pt x="48" y="11"/>
                    <a:pt x="48" y="11"/>
                  </a:cubicBezTo>
                  <a:cubicBezTo>
                    <a:pt x="43" y="0"/>
                    <a:pt x="43" y="0"/>
                    <a:pt x="42" y="0"/>
                  </a:cubicBezTo>
                  <a:cubicBezTo>
                    <a:pt x="34" y="0"/>
                    <a:pt x="34" y="0"/>
                    <a:pt x="34" y="0"/>
                  </a:cubicBezTo>
                  <a:cubicBezTo>
                    <a:pt x="33" y="0"/>
                    <a:pt x="32" y="0"/>
                    <a:pt x="28" y="11"/>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2" y="25"/>
                  </a:cubicBezTo>
                  <a:cubicBezTo>
                    <a:pt x="11" y="28"/>
                    <a:pt x="11" y="28"/>
                    <a:pt x="11" y="28"/>
                  </a:cubicBezTo>
                  <a:cubicBezTo>
                    <a:pt x="0" y="32"/>
                    <a:pt x="0" y="33"/>
                    <a:pt x="0" y="34"/>
                  </a:cubicBezTo>
                  <a:cubicBezTo>
                    <a:pt x="0" y="42"/>
                    <a:pt x="0" y="42"/>
                    <a:pt x="0" y="42"/>
                  </a:cubicBezTo>
                  <a:cubicBezTo>
                    <a:pt x="0" y="43"/>
                    <a:pt x="0" y="43"/>
                    <a:pt x="11" y="47"/>
                  </a:cubicBezTo>
                  <a:cubicBezTo>
                    <a:pt x="12" y="50"/>
                    <a:pt x="12" y="50"/>
                    <a:pt x="12" y="50"/>
                  </a:cubicBezTo>
                  <a:cubicBezTo>
                    <a:pt x="7" y="60"/>
                    <a:pt x="8" y="60"/>
                    <a:pt x="9" y="61"/>
                  </a:cubicBezTo>
                  <a:cubicBezTo>
                    <a:pt x="14" y="67"/>
                    <a:pt x="14" y="67"/>
                    <a:pt x="14" y="67"/>
                  </a:cubicBezTo>
                  <a:cubicBezTo>
                    <a:pt x="15" y="67"/>
                    <a:pt x="15" y="67"/>
                    <a:pt x="15" y="67"/>
                  </a:cubicBezTo>
                  <a:cubicBezTo>
                    <a:pt x="15" y="67"/>
                    <a:pt x="15" y="67"/>
                    <a:pt x="15" y="67"/>
                  </a:cubicBezTo>
                  <a:cubicBezTo>
                    <a:pt x="16" y="67"/>
                    <a:pt x="17" y="67"/>
                    <a:pt x="25" y="63"/>
                  </a:cubicBezTo>
                  <a:cubicBezTo>
                    <a:pt x="29" y="64"/>
                    <a:pt x="29" y="64"/>
                    <a:pt x="29" y="64"/>
                  </a:cubicBezTo>
                  <a:cubicBezTo>
                    <a:pt x="33" y="75"/>
                    <a:pt x="33" y="75"/>
                    <a:pt x="34" y="75"/>
                  </a:cubicBezTo>
                  <a:cubicBezTo>
                    <a:pt x="42" y="75"/>
                    <a:pt x="42" y="75"/>
                    <a:pt x="42" y="75"/>
                  </a:cubicBezTo>
                  <a:cubicBezTo>
                    <a:pt x="43" y="75"/>
                    <a:pt x="44" y="75"/>
                    <a:pt x="48" y="64"/>
                  </a:cubicBezTo>
                  <a:cubicBezTo>
                    <a:pt x="51" y="63"/>
                    <a:pt x="51" y="63"/>
                    <a:pt x="51" y="63"/>
                  </a:cubicBezTo>
                  <a:cubicBezTo>
                    <a:pt x="57" y="66"/>
                    <a:pt x="60" y="67"/>
                    <a:pt x="61" y="67"/>
                  </a:cubicBezTo>
                  <a:cubicBezTo>
                    <a:pt x="62" y="67"/>
                    <a:pt x="62" y="67"/>
                    <a:pt x="62" y="67"/>
                  </a:cubicBezTo>
                  <a:cubicBezTo>
                    <a:pt x="68" y="61"/>
                    <a:pt x="68" y="61"/>
                    <a:pt x="68" y="61"/>
                  </a:cubicBezTo>
                  <a:cubicBezTo>
                    <a:pt x="69" y="60"/>
                    <a:pt x="69" y="60"/>
                    <a:pt x="64" y="50"/>
                  </a:cubicBezTo>
                  <a:cubicBezTo>
                    <a:pt x="66" y="47"/>
                    <a:pt x="66" y="47"/>
                    <a:pt x="66" y="47"/>
                  </a:cubicBezTo>
                  <a:cubicBezTo>
                    <a:pt x="76" y="43"/>
                    <a:pt x="76" y="42"/>
                    <a:pt x="76" y="41"/>
                  </a:cubicBezTo>
                  <a:cubicBezTo>
                    <a:pt x="76" y="33"/>
                    <a:pt x="76" y="33"/>
                    <a:pt x="76" y="33"/>
                  </a:cubicBezTo>
                  <a:cubicBezTo>
                    <a:pt x="76" y="32"/>
                    <a:pt x="76" y="32"/>
                    <a:pt x="65" y="28"/>
                  </a:cubicBezTo>
                  <a:close/>
                  <a:moveTo>
                    <a:pt x="38" y="50"/>
                  </a:moveTo>
                  <a:cubicBezTo>
                    <a:pt x="31" y="50"/>
                    <a:pt x="25" y="45"/>
                    <a:pt x="25" y="38"/>
                  </a:cubicBezTo>
                  <a:cubicBezTo>
                    <a:pt x="25" y="30"/>
                    <a:pt x="31" y="25"/>
                    <a:pt x="38" y="25"/>
                  </a:cubicBezTo>
                  <a:cubicBezTo>
                    <a:pt x="45" y="25"/>
                    <a:pt x="51" y="30"/>
                    <a:pt x="51" y="38"/>
                  </a:cubicBezTo>
                  <a:cubicBezTo>
                    <a:pt x="51" y="45"/>
                    <a:pt x="45" y="50"/>
                    <a:pt x="38" y="50"/>
                  </a:cubicBezTo>
                  <a:close/>
                  <a:moveTo>
                    <a:pt x="38" y="50"/>
                  </a:moveTo>
                  <a:cubicBezTo>
                    <a:pt x="38" y="50"/>
                    <a:pt x="38" y="50"/>
                    <a:pt x="38" y="50"/>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5" name="Freeform 28"/>
            <p:cNvSpPr>
              <a:spLocks noEditPoints="1"/>
            </p:cNvSpPr>
            <p:nvPr/>
          </p:nvSpPr>
          <p:spPr bwMode="auto">
            <a:xfrm>
              <a:off x="6716279" y="2194554"/>
              <a:ext cx="94644" cy="91732"/>
            </a:xfrm>
            <a:custGeom>
              <a:avLst/>
              <a:gdLst>
                <a:gd name="T0" fmla="*/ 30 w 35"/>
                <a:gd name="T1" fmla="*/ 12 h 34"/>
                <a:gd name="T2" fmla="*/ 29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5 w 35"/>
                <a:gd name="T19" fmla="*/ 0 h 34"/>
                <a:gd name="T20" fmla="*/ 13 w 35"/>
                <a:gd name="T21" fmla="*/ 4 h 34"/>
                <a:gd name="T22" fmla="*/ 11 w 35"/>
                <a:gd name="T23" fmla="*/ 5 h 34"/>
                <a:gd name="T24" fmla="*/ 7 w 35"/>
                <a:gd name="T25" fmla="*/ 3 h 34"/>
                <a:gd name="T26" fmla="*/ 6 w 35"/>
                <a:gd name="T27" fmla="*/ 3 h 34"/>
                <a:gd name="T28" fmla="*/ 4 w 35"/>
                <a:gd name="T29" fmla="*/ 6 h 34"/>
                <a:gd name="T30" fmla="*/ 5 w 35"/>
                <a:gd name="T31" fmla="*/ 11 h 34"/>
                <a:gd name="T32" fmla="*/ 5 w 35"/>
                <a:gd name="T33" fmla="*/ 12 h 34"/>
                <a:gd name="T34" fmla="*/ 0 w 35"/>
                <a:gd name="T35" fmla="*/ 15 h 34"/>
                <a:gd name="T36" fmla="*/ 0 w 35"/>
                <a:gd name="T37" fmla="*/ 18 h 34"/>
                <a:gd name="T38" fmla="*/ 5 w 35"/>
                <a:gd name="T39" fmla="*/ 21 h 34"/>
                <a:gd name="T40" fmla="*/ 5 w 35"/>
                <a:gd name="T41" fmla="*/ 22 h 34"/>
                <a:gd name="T42" fmla="*/ 4 w 35"/>
                <a:gd name="T43" fmla="*/ 27 h 34"/>
                <a:gd name="T44" fmla="*/ 6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29 w 35"/>
                <a:gd name="T69" fmla="*/ 22 h 34"/>
                <a:gd name="T70" fmla="*/ 30 w 35"/>
                <a:gd name="T71" fmla="*/ 21 h 34"/>
                <a:gd name="T72" fmla="*/ 35 w 35"/>
                <a:gd name="T73" fmla="*/ 18 h 34"/>
                <a:gd name="T74" fmla="*/ 35 w 35"/>
                <a:gd name="T75" fmla="*/ 15 h 34"/>
                <a:gd name="T76" fmla="*/ 30 w 35"/>
                <a:gd name="T77" fmla="*/ 12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29" y="11"/>
                    <a:pt x="29" y="11"/>
                    <a:pt x="29" y="11"/>
                  </a:cubicBezTo>
                  <a:cubicBezTo>
                    <a:pt x="31"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5" y="0"/>
                    <a:pt x="15" y="0"/>
                    <a:pt x="15" y="0"/>
                  </a:cubicBezTo>
                  <a:cubicBezTo>
                    <a:pt x="15" y="0"/>
                    <a:pt x="15" y="0"/>
                    <a:pt x="13" y="4"/>
                  </a:cubicBezTo>
                  <a:cubicBezTo>
                    <a:pt x="11" y="5"/>
                    <a:pt x="11" y="5"/>
                    <a:pt x="11" y="5"/>
                  </a:cubicBezTo>
                  <a:cubicBezTo>
                    <a:pt x="9" y="4"/>
                    <a:pt x="7" y="3"/>
                    <a:pt x="7" y="3"/>
                  </a:cubicBezTo>
                  <a:cubicBezTo>
                    <a:pt x="6" y="3"/>
                    <a:pt x="6" y="3"/>
                    <a:pt x="6" y="3"/>
                  </a:cubicBezTo>
                  <a:cubicBezTo>
                    <a:pt x="4" y="6"/>
                    <a:pt x="4" y="6"/>
                    <a:pt x="4" y="6"/>
                  </a:cubicBezTo>
                  <a:cubicBezTo>
                    <a:pt x="3" y="6"/>
                    <a:pt x="3" y="6"/>
                    <a:pt x="5" y="11"/>
                  </a:cubicBezTo>
                  <a:cubicBezTo>
                    <a:pt x="5" y="12"/>
                    <a:pt x="5" y="12"/>
                    <a:pt x="5" y="12"/>
                  </a:cubicBezTo>
                  <a:cubicBezTo>
                    <a:pt x="0" y="14"/>
                    <a:pt x="0" y="14"/>
                    <a:pt x="0" y="15"/>
                  </a:cubicBezTo>
                  <a:cubicBezTo>
                    <a:pt x="0" y="18"/>
                    <a:pt x="0" y="18"/>
                    <a:pt x="0" y="18"/>
                  </a:cubicBezTo>
                  <a:cubicBezTo>
                    <a:pt x="0" y="19"/>
                    <a:pt x="0" y="19"/>
                    <a:pt x="5" y="21"/>
                  </a:cubicBezTo>
                  <a:cubicBezTo>
                    <a:pt x="5" y="22"/>
                    <a:pt x="5" y="22"/>
                    <a:pt x="5" y="22"/>
                  </a:cubicBezTo>
                  <a:cubicBezTo>
                    <a:pt x="3" y="27"/>
                    <a:pt x="3" y="27"/>
                    <a:pt x="4" y="27"/>
                  </a:cubicBezTo>
                  <a:cubicBezTo>
                    <a:pt x="6" y="30"/>
                    <a:pt x="6" y="30"/>
                    <a:pt x="6"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29"/>
                    <a:pt x="27" y="30"/>
                    <a:pt x="28" y="30"/>
                  </a:cubicBezTo>
                  <a:cubicBezTo>
                    <a:pt x="28" y="30"/>
                    <a:pt x="28" y="30"/>
                    <a:pt x="28" y="30"/>
                  </a:cubicBezTo>
                  <a:cubicBezTo>
                    <a:pt x="31" y="27"/>
                    <a:pt x="31" y="27"/>
                    <a:pt x="31" y="27"/>
                  </a:cubicBezTo>
                  <a:cubicBezTo>
                    <a:pt x="31" y="27"/>
                    <a:pt x="31" y="27"/>
                    <a:pt x="29" y="22"/>
                  </a:cubicBezTo>
                  <a:cubicBezTo>
                    <a:pt x="30" y="21"/>
                    <a:pt x="30" y="21"/>
                    <a:pt x="30" y="21"/>
                  </a:cubicBezTo>
                  <a:cubicBezTo>
                    <a:pt x="35" y="19"/>
                    <a:pt x="35" y="19"/>
                    <a:pt x="35" y="18"/>
                  </a:cubicBezTo>
                  <a:cubicBezTo>
                    <a:pt x="35" y="15"/>
                    <a:pt x="35" y="15"/>
                    <a:pt x="35" y="15"/>
                  </a:cubicBezTo>
                  <a:cubicBezTo>
                    <a:pt x="35" y="14"/>
                    <a:pt x="35" y="14"/>
                    <a:pt x="30" y="12"/>
                  </a:cubicBezTo>
                  <a:close/>
                  <a:moveTo>
                    <a:pt x="17" y="23"/>
                  </a:moveTo>
                  <a:cubicBezTo>
                    <a:pt x="14" y="23"/>
                    <a:pt x="11" y="20"/>
                    <a:pt x="11" y="17"/>
                  </a:cubicBezTo>
                  <a:cubicBezTo>
                    <a:pt x="11" y="13"/>
                    <a:pt x="14" y="11"/>
                    <a:pt x="17" y="11"/>
                  </a:cubicBezTo>
                  <a:cubicBezTo>
                    <a:pt x="21" y="11"/>
                    <a:pt x="23" y="13"/>
                    <a:pt x="23" y="17"/>
                  </a:cubicBezTo>
                  <a:cubicBezTo>
                    <a:pt x="23" y="20"/>
                    <a:pt x="21" y="23"/>
                    <a:pt x="17" y="23"/>
                  </a:cubicBezTo>
                  <a:close/>
                  <a:moveTo>
                    <a:pt x="17" y="23"/>
                  </a:moveTo>
                  <a:cubicBezTo>
                    <a:pt x="17" y="23"/>
                    <a:pt x="17" y="23"/>
                    <a:pt x="17" y="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6" name="Freeform 29"/>
            <p:cNvSpPr>
              <a:spLocks noEditPoints="1"/>
            </p:cNvSpPr>
            <p:nvPr/>
          </p:nvSpPr>
          <p:spPr bwMode="auto">
            <a:xfrm>
              <a:off x="5909625" y="3416183"/>
              <a:ext cx="91732" cy="91732"/>
            </a:xfrm>
            <a:custGeom>
              <a:avLst/>
              <a:gdLst>
                <a:gd name="T0" fmla="*/ 30 w 34"/>
                <a:gd name="T1" fmla="*/ 13 h 34"/>
                <a:gd name="T2" fmla="*/ 29 w 34"/>
                <a:gd name="T3" fmla="*/ 12 h 34"/>
                <a:gd name="T4" fmla="*/ 30 w 34"/>
                <a:gd name="T5" fmla="*/ 7 h 34"/>
                <a:gd name="T6" fmla="*/ 28 w 34"/>
                <a:gd name="T7" fmla="*/ 4 h 34"/>
                <a:gd name="T8" fmla="*/ 28 w 34"/>
                <a:gd name="T9" fmla="*/ 4 h 34"/>
                <a:gd name="T10" fmla="*/ 27 w 34"/>
                <a:gd name="T11" fmla="*/ 4 h 34"/>
                <a:gd name="T12" fmla="*/ 23 w 34"/>
                <a:gd name="T13" fmla="*/ 6 h 34"/>
                <a:gd name="T14" fmla="*/ 21 w 34"/>
                <a:gd name="T15" fmla="*/ 5 h 34"/>
                <a:gd name="T16" fmla="*/ 19 w 34"/>
                <a:gd name="T17" fmla="*/ 0 h 34"/>
                <a:gd name="T18" fmla="*/ 15 w 34"/>
                <a:gd name="T19" fmla="*/ 0 h 34"/>
                <a:gd name="T20" fmla="*/ 13 w 34"/>
                <a:gd name="T21" fmla="*/ 5 h 34"/>
                <a:gd name="T22" fmla="*/ 11 w 34"/>
                <a:gd name="T23" fmla="*/ 6 h 34"/>
                <a:gd name="T24" fmla="*/ 6 w 34"/>
                <a:gd name="T25" fmla="*/ 4 h 34"/>
                <a:gd name="T26" fmla="*/ 6 w 34"/>
                <a:gd name="T27" fmla="*/ 4 h 34"/>
                <a:gd name="T28" fmla="*/ 3 w 34"/>
                <a:gd name="T29" fmla="*/ 7 h 34"/>
                <a:gd name="T30" fmla="*/ 5 w 34"/>
                <a:gd name="T31" fmla="*/ 12 h 34"/>
                <a:gd name="T32" fmla="*/ 4 w 34"/>
                <a:gd name="T33" fmla="*/ 13 h 34"/>
                <a:gd name="T34" fmla="*/ 0 w 34"/>
                <a:gd name="T35" fmla="*/ 16 h 34"/>
                <a:gd name="T36" fmla="*/ 0 w 34"/>
                <a:gd name="T37" fmla="*/ 19 h 34"/>
                <a:gd name="T38" fmla="*/ 4 w 34"/>
                <a:gd name="T39" fmla="*/ 22 h 34"/>
                <a:gd name="T40" fmla="*/ 5 w 34"/>
                <a:gd name="T41" fmla="*/ 23 h 34"/>
                <a:gd name="T42" fmla="*/ 3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7 w 34"/>
                <a:gd name="T63" fmla="*/ 31 h 34"/>
                <a:gd name="T64" fmla="*/ 28 w 34"/>
                <a:gd name="T65" fmla="*/ 31 h 34"/>
                <a:gd name="T66" fmla="*/ 31 w 34"/>
                <a:gd name="T67" fmla="*/ 28 h 34"/>
                <a:gd name="T68" fmla="*/ 29 w 34"/>
                <a:gd name="T69" fmla="*/ 23 h 34"/>
                <a:gd name="T70" fmla="*/ 30 w 34"/>
                <a:gd name="T71" fmla="*/ 22 h 34"/>
                <a:gd name="T72" fmla="*/ 34 w 34"/>
                <a:gd name="T73" fmla="*/ 19 h 34"/>
                <a:gd name="T74" fmla="*/ 34 w 34"/>
                <a:gd name="T75" fmla="*/ 16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2"/>
                    <a:pt x="29" y="12"/>
                    <a:pt x="29" y="12"/>
                  </a:cubicBezTo>
                  <a:cubicBezTo>
                    <a:pt x="31" y="7"/>
                    <a:pt x="31" y="7"/>
                    <a:pt x="30" y="7"/>
                  </a:cubicBezTo>
                  <a:cubicBezTo>
                    <a:pt x="28" y="4"/>
                    <a:pt x="28" y="4"/>
                    <a:pt x="28" y="4"/>
                  </a:cubicBezTo>
                  <a:cubicBezTo>
                    <a:pt x="28" y="4"/>
                    <a:pt x="28" y="4"/>
                    <a:pt x="28" y="4"/>
                  </a:cubicBezTo>
                  <a:cubicBezTo>
                    <a:pt x="27" y="4"/>
                    <a:pt x="27" y="4"/>
                    <a:pt x="27" y="4"/>
                  </a:cubicBezTo>
                  <a:cubicBezTo>
                    <a:pt x="27" y="4"/>
                    <a:pt x="27" y="4"/>
                    <a:pt x="23" y="6"/>
                  </a:cubicBezTo>
                  <a:cubicBezTo>
                    <a:pt x="21" y="5"/>
                    <a:pt x="21" y="5"/>
                    <a:pt x="21" y="5"/>
                  </a:cubicBezTo>
                  <a:cubicBezTo>
                    <a:pt x="19" y="0"/>
                    <a:pt x="19" y="0"/>
                    <a:pt x="19" y="0"/>
                  </a:cubicBezTo>
                  <a:cubicBezTo>
                    <a:pt x="15" y="0"/>
                    <a:pt x="15" y="0"/>
                    <a:pt x="15" y="0"/>
                  </a:cubicBezTo>
                  <a:cubicBezTo>
                    <a:pt x="14" y="0"/>
                    <a:pt x="14" y="0"/>
                    <a:pt x="13" y="5"/>
                  </a:cubicBezTo>
                  <a:cubicBezTo>
                    <a:pt x="11" y="6"/>
                    <a:pt x="11" y="6"/>
                    <a:pt x="11" y="6"/>
                  </a:cubicBezTo>
                  <a:cubicBezTo>
                    <a:pt x="8" y="5"/>
                    <a:pt x="7" y="4"/>
                    <a:pt x="6" y="4"/>
                  </a:cubicBezTo>
                  <a:cubicBezTo>
                    <a:pt x="6" y="4"/>
                    <a:pt x="6" y="4"/>
                    <a:pt x="6" y="4"/>
                  </a:cubicBezTo>
                  <a:cubicBezTo>
                    <a:pt x="3" y="7"/>
                    <a:pt x="3" y="7"/>
                    <a:pt x="3" y="7"/>
                  </a:cubicBezTo>
                  <a:cubicBezTo>
                    <a:pt x="3" y="7"/>
                    <a:pt x="3" y="7"/>
                    <a:pt x="5" y="12"/>
                  </a:cubicBezTo>
                  <a:cubicBezTo>
                    <a:pt x="4" y="13"/>
                    <a:pt x="4" y="13"/>
                    <a:pt x="4" y="13"/>
                  </a:cubicBezTo>
                  <a:cubicBezTo>
                    <a:pt x="0" y="15"/>
                    <a:pt x="0" y="15"/>
                    <a:pt x="0" y="16"/>
                  </a:cubicBezTo>
                  <a:cubicBezTo>
                    <a:pt x="0" y="19"/>
                    <a:pt x="0" y="19"/>
                    <a:pt x="0" y="19"/>
                  </a:cubicBezTo>
                  <a:cubicBezTo>
                    <a:pt x="0" y="20"/>
                    <a:pt x="0" y="20"/>
                    <a:pt x="4" y="22"/>
                  </a:cubicBezTo>
                  <a:cubicBezTo>
                    <a:pt x="5" y="23"/>
                    <a:pt x="5" y="23"/>
                    <a:pt x="5" y="23"/>
                  </a:cubicBezTo>
                  <a:cubicBezTo>
                    <a:pt x="3" y="28"/>
                    <a:pt x="3" y="28"/>
                    <a:pt x="3"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4" y="34"/>
                    <a:pt x="15" y="34"/>
                    <a:pt x="15" y="34"/>
                  </a:cubicBezTo>
                  <a:cubicBezTo>
                    <a:pt x="19" y="34"/>
                    <a:pt x="19" y="34"/>
                    <a:pt x="19" y="34"/>
                  </a:cubicBezTo>
                  <a:cubicBezTo>
                    <a:pt x="19" y="34"/>
                    <a:pt x="20" y="34"/>
                    <a:pt x="21" y="30"/>
                  </a:cubicBezTo>
                  <a:cubicBezTo>
                    <a:pt x="23" y="29"/>
                    <a:pt x="23" y="29"/>
                    <a:pt x="23" y="29"/>
                  </a:cubicBezTo>
                  <a:cubicBezTo>
                    <a:pt x="25" y="30"/>
                    <a:pt x="27" y="31"/>
                    <a:pt x="27" y="31"/>
                  </a:cubicBezTo>
                  <a:cubicBezTo>
                    <a:pt x="28" y="31"/>
                    <a:pt x="28" y="31"/>
                    <a:pt x="28" y="31"/>
                  </a:cubicBezTo>
                  <a:cubicBezTo>
                    <a:pt x="31" y="28"/>
                    <a:pt x="31" y="28"/>
                    <a:pt x="31" y="28"/>
                  </a:cubicBezTo>
                  <a:cubicBezTo>
                    <a:pt x="31" y="28"/>
                    <a:pt x="31" y="28"/>
                    <a:pt x="29" y="23"/>
                  </a:cubicBezTo>
                  <a:cubicBezTo>
                    <a:pt x="30" y="22"/>
                    <a:pt x="30" y="22"/>
                    <a:pt x="30" y="22"/>
                  </a:cubicBezTo>
                  <a:cubicBezTo>
                    <a:pt x="34" y="20"/>
                    <a:pt x="34" y="20"/>
                    <a:pt x="34" y="19"/>
                  </a:cubicBezTo>
                  <a:cubicBezTo>
                    <a:pt x="34" y="16"/>
                    <a:pt x="34" y="16"/>
                    <a:pt x="34" y="16"/>
                  </a:cubicBezTo>
                  <a:cubicBezTo>
                    <a:pt x="34" y="15"/>
                    <a:pt x="34" y="15"/>
                    <a:pt x="30" y="13"/>
                  </a:cubicBezTo>
                  <a:close/>
                  <a:moveTo>
                    <a:pt x="17" y="23"/>
                  </a:moveTo>
                  <a:cubicBezTo>
                    <a:pt x="14" y="23"/>
                    <a:pt x="11" y="21"/>
                    <a:pt x="11" y="17"/>
                  </a:cubicBezTo>
                  <a:cubicBezTo>
                    <a:pt x="11" y="14"/>
                    <a:pt x="14" y="11"/>
                    <a:pt x="17" y="11"/>
                  </a:cubicBezTo>
                  <a:cubicBezTo>
                    <a:pt x="20" y="11"/>
                    <a:pt x="23" y="14"/>
                    <a:pt x="23" y="17"/>
                  </a:cubicBezTo>
                  <a:cubicBezTo>
                    <a:pt x="23" y="21"/>
                    <a:pt x="20"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7" name="Freeform 30"/>
            <p:cNvSpPr>
              <a:spLocks noEditPoints="1"/>
            </p:cNvSpPr>
            <p:nvPr/>
          </p:nvSpPr>
          <p:spPr bwMode="auto">
            <a:xfrm>
              <a:off x="5954762" y="3848630"/>
              <a:ext cx="94644" cy="91732"/>
            </a:xfrm>
            <a:custGeom>
              <a:avLst/>
              <a:gdLst>
                <a:gd name="T0" fmla="*/ 30 w 35"/>
                <a:gd name="T1" fmla="*/ 13 h 34"/>
                <a:gd name="T2" fmla="*/ 29 w 35"/>
                <a:gd name="T3" fmla="*/ 12 h 34"/>
                <a:gd name="T4" fmla="*/ 31 w 35"/>
                <a:gd name="T5" fmla="*/ 6 h 34"/>
                <a:gd name="T6" fmla="*/ 28 w 35"/>
                <a:gd name="T7" fmla="*/ 4 h 34"/>
                <a:gd name="T8" fmla="*/ 28 w 35"/>
                <a:gd name="T9" fmla="*/ 4 h 34"/>
                <a:gd name="T10" fmla="*/ 28 w 35"/>
                <a:gd name="T11" fmla="*/ 4 h 34"/>
                <a:gd name="T12" fmla="*/ 23 w 35"/>
                <a:gd name="T13" fmla="*/ 6 h 34"/>
                <a:gd name="T14" fmla="*/ 22 w 35"/>
                <a:gd name="T15" fmla="*/ 5 h 34"/>
                <a:gd name="T16" fmla="*/ 19 w 35"/>
                <a:gd name="T17" fmla="*/ 0 h 34"/>
                <a:gd name="T18" fmla="*/ 15 w 35"/>
                <a:gd name="T19" fmla="*/ 0 h 34"/>
                <a:gd name="T20" fmla="*/ 13 w 35"/>
                <a:gd name="T21" fmla="*/ 5 h 34"/>
                <a:gd name="T22" fmla="*/ 11 w 35"/>
                <a:gd name="T23" fmla="*/ 6 h 34"/>
                <a:gd name="T24" fmla="*/ 7 w 35"/>
                <a:gd name="T25" fmla="*/ 4 h 34"/>
                <a:gd name="T26" fmla="*/ 6 w 35"/>
                <a:gd name="T27" fmla="*/ 4 h 34"/>
                <a:gd name="T28" fmla="*/ 4 w 35"/>
                <a:gd name="T29" fmla="*/ 7 h 34"/>
                <a:gd name="T30" fmla="*/ 5 w 35"/>
                <a:gd name="T31" fmla="*/ 12 h 34"/>
                <a:gd name="T32" fmla="*/ 5 w 35"/>
                <a:gd name="T33" fmla="*/ 13 h 34"/>
                <a:gd name="T34" fmla="*/ 0 w 35"/>
                <a:gd name="T35" fmla="*/ 16 h 34"/>
                <a:gd name="T36" fmla="*/ 0 w 35"/>
                <a:gd name="T37" fmla="*/ 19 h 34"/>
                <a:gd name="T38" fmla="*/ 5 w 35"/>
                <a:gd name="T39" fmla="*/ 22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6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2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2"/>
                    <a:pt x="29" y="12"/>
                    <a:pt x="29" y="12"/>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6"/>
                  </a:cubicBezTo>
                  <a:cubicBezTo>
                    <a:pt x="22" y="5"/>
                    <a:pt x="22" y="5"/>
                    <a:pt x="22" y="5"/>
                  </a:cubicBezTo>
                  <a:cubicBezTo>
                    <a:pt x="20" y="0"/>
                    <a:pt x="20" y="0"/>
                    <a:pt x="19" y="0"/>
                  </a:cubicBezTo>
                  <a:cubicBezTo>
                    <a:pt x="15" y="0"/>
                    <a:pt x="15" y="0"/>
                    <a:pt x="15" y="0"/>
                  </a:cubicBezTo>
                  <a:cubicBezTo>
                    <a:pt x="15" y="0"/>
                    <a:pt x="15" y="0"/>
                    <a:pt x="13" y="5"/>
                  </a:cubicBezTo>
                  <a:cubicBezTo>
                    <a:pt x="11" y="6"/>
                    <a:pt x="11" y="6"/>
                    <a:pt x="11" y="6"/>
                  </a:cubicBezTo>
                  <a:cubicBezTo>
                    <a:pt x="9" y="4"/>
                    <a:pt x="7" y="4"/>
                    <a:pt x="7" y="4"/>
                  </a:cubicBezTo>
                  <a:cubicBezTo>
                    <a:pt x="6" y="4"/>
                    <a:pt x="6" y="4"/>
                    <a:pt x="6" y="4"/>
                  </a:cubicBezTo>
                  <a:cubicBezTo>
                    <a:pt x="4" y="7"/>
                    <a:pt x="4" y="7"/>
                    <a:pt x="4" y="7"/>
                  </a:cubicBezTo>
                  <a:cubicBezTo>
                    <a:pt x="3" y="7"/>
                    <a:pt x="3" y="7"/>
                    <a:pt x="5" y="12"/>
                  </a:cubicBezTo>
                  <a:cubicBezTo>
                    <a:pt x="5" y="13"/>
                    <a:pt x="5" y="13"/>
                    <a:pt x="5" y="13"/>
                  </a:cubicBezTo>
                  <a:cubicBezTo>
                    <a:pt x="0" y="15"/>
                    <a:pt x="0" y="15"/>
                    <a:pt x="0" y="16"/>
                  </a:cubicBezTo>
                  <a:cubicBezTo>
                    <a:pt x="0" y="19"/>
                    <a:pt x="0" y="19"/>
                    <a:pt x="0" y="19"/>
                  </a:cubicBezTo>
                  <a:cubicBezTo>
                    <a:pt x="0" y="20"/>
                    <a:pt x="0" y="20"/>
                    <a:pt x="5" y="22"/>
                  </a:cubicBezTo>
                  <a:cubicBezTo>
                    <a:pt x="5" y="23"/>
                    <a:pt x="5" y="23"/>
                    <a:pt x="5" y="23"/>
                  </a:cubicBezTo>
                  <a:cubicBezTo>
                    <a:pt x="3" y="28"/>
                    <a:pt x="3" y="28"/>
                    <a:pt x="4" y="28"/>
                  </a:cubicBezTo>
                  <a:cubicBezTo>
                    <a:pt x="6" y="31"/>
                    <a:pt x="6" y="31"/>
                    <a:pt x="6" y="31"/>
                  </a:cubicBezTo>
                  <a:cubicBezTo>
                    <a:pt x="7" y="31"/>
                    <a:pt x="7" y="31"/>
                    <a:pt x="7" y="31"/>
                  </a:cubicBezTo>
                  <a:cubicBezTo>
                    <a:pt x="7" y="31"/>
                    <a:pt x="7" y="31"/>
                    <a:pt x="7" y="31"/>
                  </a:cubicBezTo>
                  <a:cubicBezTo>
                    <a:pt x="7" y="31"/>
                    <a:pt x="8" y="31"/>
                    <a:pt x="11" y="29"/>
                  </a:cubicBezTo>
                  <a:cubicBezTo>
                    <a:pt x="13" y="30"/>
                    <a:pt x="13" y="30"/>
                    <a:pt x="13" y="30"/>
                  </a:cubicBezTo>
                  <a:cubicBezTo>
                    <a:pt x="15" y="34"/>
                    <a:pt x="15" y="34"/>
                    <a:pt x="16"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8"/>
                    <a:pt x="31" y="27"/>
                    <a:pt x="29" y="23"/>
                  </a:cubicBezTo>
                  <a:cubicBezTo>
                    <a:pt x="30" y="22"/>
                    <a:pt x="30" y="22"/>
                    <a:pt x="30" y="22"/>
                  </a:cubicBezTo>
                  <a:cubicBezTo>
                    <a:pt x="35" y="20"/>
                    <a:pt x="35" y="20"/>
                    <a:pt x="35" y="19"/>
                  </a:cubicBezTo>
                  <a:cubicBezTo>
                    <a:pt x="35" y="15"/>
                    <a:pt x="35" y="15"/>
                    <a:pt x="35" y="15"/>
                  </a:cubicBezTo>
                  <a:cubicBezTo>
                    <a:pt x="35" y="15"/>
                    <a:pt x="35" y="15"/>
                    <a:pt x="30" y="13"/>
                  </a:cubicBezTo>
                  <a:close/>
                  <a:moveTo>
                    <a:pt x="17" y="23"/>
                  </a:moveTo>
                  <a:cubicBezTo>
                    <a:pt x="14" y="23"/>
                    <a:pt x="11" y="21"/>
                    <a:pt x="11" y="17"/>
                  </a:cubicBezTo>
                  <a:cubicBezTo>
                    <a:pt x="11" y="14"/>
                    <a:pt x="14" y="11"/>
                    <a:pt x="17" y="11"/>
                  </a:cubicBezTo>
                  <a:cubicBezTo>
                    <a:pt x="21" y="11"/>
                    <a:pt x="23" y="14"/>
                    <a:pt x="23" y="17"/>
                  </a:cubicBezTo>
                  <a:cubicBezTo>
                    <a:pt x="23" y="21"/>
                    <a:pt x="21"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8" name="Freeform 31"/>
            <p:cNvSpPr>
              <a:spLocks noEditPoints="1"/>
            </p:cNvSpPr>
            <p:nvPr/>
          </p:nvSpPr>
          <p:spPr bwMode="auto">
            <a:xfrm>
              <a:off x="5603854" y="3723410"/>
              <a:ext cx="91732" cy="91732"/>
            </a:xfrm>
            <a:custGeom>
              <a:avLst/>
              <a:gdLst>
                <a:gd name="T0" fmla="*/ 30 w 34"/>
                <a:gd name="T1" fmla="*/ 13 h 34"/>
                <a:gd name="T2" fmla="*/ 29 w 34"/>
                <a:gd name="T3" fmla="*/ 12 h 34"/>
                <a:gd name="T4" fmla="*/ 30 w 34"/>
                <a:gd name="T5" fmla="*/ 7 h 34"/>
                <a:gd name="T6" fmla="*/ 28 w 34"/>
                <a:gd name="T7" fmla="*/ 4 h 34"/>
                <a:gd name="T8" fmla="*/ 28 w 34"/>
                <a:gd name="T9" fmla="*/ 4 h 34"/>
                <a:gd name="T10" fmla="*/ 27 w 34"/>
                <a:gd name="T11" fmla="*/ 4 h 34"/>
                <a:gd name="T12" fmla="*/ 23 w 34"/>
                <a:gd name="T13" fmla="*/ 6 h 34"/>
                <a:gd name="T14" fmla="*/ 21 w 34"/>
                <a:gd name="T15" fmla="*/ 5 h 34"/>
                <a:gd name="T16" fmla="*/ 19 w 34"/>
                <a:gd name="T17" fmla="*/ 0 h 34"/>
                <a:gd name="T18" fmla="*/ 15 w 34"/>
                <a:gd name="T19" fmla="*/ 0 h 34"/>
                <a:gd name="T20" fmla="*/ 13 w 34"/>
                <a:gd name="T21" fmla="*/ 5 h 34"/>
                <a:gd name="T22" fmla="*/ 11 w 34"/>
                <a:gd name="T23" fmla="*/ 6 h 34"/>
                <a:gd name="T24" fmla="*/ 6 w 34"/>
                <a:gd name="T25" fmla="*/ 4 h 34"/>
                <a:gd name="T26" fmla="*/ 6 w 34"/>
                <a:gd name="T27" fmla="*/ 4 h 34"/>
                <a:gd name="T28" fmla="*/ 3 w 34"/>
                <a:gd name="T29" fmla="*/ 7 h 34"/>
                <a:gd name="T30" fmla="*/ 5 w 34"/>
                <a:gd name="T31" fmla="*/ 12 h 34"/>
                <a:gd name="T32" fmla="*/ 4 w 34"/>
                <a:gd name="T33" fmla="*/ 13 h 34"/>
                <a:gd name="T34" fmla="*/ 0 w 34"/>
                <a:gd name="T35" fmla="*/ 16 h 34"/>
                <a:gd name="T36" fmla="*/ 0 w 34"/>
                <a:gd name="T37" fmla="*/ 19 h 34"/>
                <a:gd name="T38" fmla="*/ 4 w 34"/>
                <a:gd name="T39" fmla="*/ 22 h 34"/>
                <a:gd name="T40" fmla="*/ 5 w 34"/>
                <a:gd name="T41" fmla="*/ 23 h 34"/>
                <a:gd name="T42" fmla="*/ 3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7 w 34"/>
                <a:gd name="T63" fmla="*/ 31 h 34"/>
                <a:gd name="T64" fmla="*/ 28 w 34"/>
                <a:gd name="T65" fmla="*/ 31 h 34"/>
                <a:gd name="T66" fmla="*/ 31 w 34"/>
                <a:gd name="T67" fmla="*/ 28 h 34"/>
                <a:gd name="T68" fmla="*/ 29 w 34"/>
                <a:gd name="T69" fmla="*/ 23 h 34"/>
                <a:gd name="T70" fmla="*/ 30 w 34"/>
                <a:gd name="T71" fmla="*/ 22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2"/>
                    <a:pt x="29" y="12"/>
                    <a:pt x="29" y="12"/>
                  </a:cubicBezTo>
                  <a:cubicBezTo>
                    <a:pt x="31" y="7"/>
                    <a:pt x="31" y="7"/>
                    <a:pt x="30" y="7"/>
                  </a:cubicBezTo>
                  <a:cubicBezTo>
                    <a:pt x="28" y="4"/>
                    <a:pt x="28" y="4"/>
                    <a:pt x="28" y="4"/>
                  </a:cubicBezTo>
                  <a:cubicBezTo>
                    <a:pt x="28" y="4"/>
                    <a:pt x="28" y="4"/>
                    <a:pt x="28" y="4"/>
                  </a:cubicBezTo>
                  <a:cubicBezTo>
                    <a:pt x="27" y="4"/>
                    <a:pt x="27" y="4"/>
                    <a:pt x="27" y="4"/>
                  </a:cubicBezTo>
                  <a:cubicBezTo>
                    <a:pt x="27" y="4"/>
                    <a:pt x="27" y="4"/>
                    <a:pt x="23" y="6"/>
                  </a:cubicBezTo>
                  <a:cubicBezTo>
                    <a:pt x="21" y="5"/>
                    <a:pt x="21" y="5"/>
                    <a:pt x="21" y="5"/>
                  </a:cubicBezTo>
                  <a:cubicBezTo>
                    <a:pt x="19" y="0"/>
                    <a:pt x="19" y="0"/>
                    <a:pt x="19" y="0"/>
                  </a:cubicBezTo>
                  <a:cubicBezTo>
                    <a:pt x="15" y="0"/>
                    <a:pt x="15" y="0"/>
                    <a:pt x="15" y="0"/>
                  </a:cubicBezTo>
                  <a:cubicBezTo>
                    <a:pt x="14" y="0"/>
                    <a:pt x="14" y="0"/>
                    <a:pt x="13" y="5"/>
                  </a:cubicBezTo>
                  <a:cubicBezTo>
                    <a:pt x="11" y="6"/>
                    <a:pt x="11" y="6"/>
                    <a:pt x="11" y="6"/>
                  </a:cubicBezTo>
                  <a:cubicBezTo>
                    <a:pt x="8" y="4"/>
                    <a:pt x="7" y="4"/>
                    <a:pt x="6" y="4"/>
                  </a:cubicBezTo>
                  <a:cubicBezTo>
                    <a:pt x="6" y="4"/>
                    <a:pt x="6" y="4"/>
                    <a:pt x="6" y="4"/>
                  </a:cubicBezTo>
                  <a:cubicBezTo>
                    <a:pt x="3" y="7"/>
                    <a:pt x="3" y="7"/>
                    <a:pt x="3" y="7"/>
                  </a:cubicBezTo>
                  <a:cubicBezTo>
                    <a:pt x="3" y="7"/>
                    <a:pt x="3" y="7"/>
                    <a:pt x="5" y="12"/>
                  </a:cubicBezTo>
                  <a:cubicBezTo>
                    <a:pt x="4" y="13"/>
                    <a:pt x="4" y="13"/>
                    <a:pt x="4" y="13"/>
                  </a:cubicBezTo>
                  <a:cubicBezTo>
                    <a:pt x="0" y="15"/>
                    <a:pt x="0" y="15"/>
                    <a:pt x="0" y="16"/>
                  </a:cubicBezTo>
                  <a:cubicBezTo>
                    <a:pt x="0" y="19"/>
                    <a:pt x="0" y="19"/>
                    <a:pt x="0" y="19"/>
                  </a:cubicBezTo>
                  <a:cubicBezTo>
                    <a:pt x="0" y="20"/>
                    <a:pt x="0" y="20"/>
                    <a:pt x="4" y="22"/>
                  </a:cubicBezTo>
                  <a:cubicBezTo>
                    <a:pt x="5" y="23"/>
                    <a:pt x="5" y="23"/>
                    <a:pt x="5" y="23"/>
                  </a:cubicBezTo>
                  <a:cubicBezTo>
                    <a:pt x="3" y="28"/>
                    <a:pt x="3" y="28"/>
                    <a:pt x="3"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4" y="34"/>
                    <a:pt x="15" y="34"/>
                    <a:pt x="15" y="34"/>
                  </a:cubicBezTo>
                  <a:cubicBezTo>
                    <a:pt x="19" y="34"/>
                    <a:pt x="19" y="34"/>
                    <a:pt x="19" y="34"/>
                  </a:cubicBezTo>
                  <a:cubicBezTo>
                    <a:pt x="19" y="34"/>
                    <a:pt x="20" y="34"/>
                    <a:pt x="21" y="30"/>
                  </a:cubicBezTo>
                  <a:cubicBezTo>
                    <a:pt x="23" y="29"/>
                    <a:pt x="23" y="29"/>
                    <a:pt x="23" y="29"/>
                  </a:cubicBezTo>
                  <a:cubicBezTo>
                    <a:pt x="25" y="30"/>
                    <a:pt x="27" y="31"/>
                    <a:pt x="27" y="31"/>
                  </a:cubicBezTo>
                  <a:cubicBezTo>
                    <a:pt x="28" y="31"/>
                    <a:pt x="28" y="31"/>
                    <a:pt x="28" y="31"/>
                  </a:cubicBezTo>
                  <a:cubicBezTo>
                    <a:pt x="31" y="28"/>
                    <a:pt x="31" y="28"/>
                    <a:pt x="31" y="28"/>
                  </a:cubicBezTo>
                  <a:cubicBezTo>
                    <a:pt x="31" y="28"/>
                    <a:pt x="31" y="28"/>
                    <a:pt x="29" y="23"/>
                  </a:cubicBezTo>
                  <a:cubicBezTo>
                    <a:pt x="30" y="22"/>
                    <a:pt x="30" y="22"/>
                    <a:pt x="30" y="22"/>
                  </a:cubicBezTo>
                  <a:cubicBezTo>
                    <a:pt x="34" y="20"/>
                    <a:pt x="34" y="20"/>
                    <a:pt x="34" y="19"/>
                  </a:cubicBezTo>
                  <a:cubicBezTo>
                    <a:pt x="34" y="15"/>
                    <a:pt x="34" y="15"/>
                    <a:pt x="34" y="15"/>
                  </a:cubicBezTo>
                  <a:cubicBezTo>
                    <a:pt x="34" y="15"/>
                    <a:pt x="34" y="15"/>
                    <a:pt x="30" y="13"/>
                  </a:cubicBezTo>
                  <a:close/>
                  <a:moveTo>
                    <a:pt x="17" y="23"/>
                  </a:moveTo>
                  <a:cubicBezTo>
                    <a:pt x="14" y="23"/>
                    <a:pt x="11" y="21"/>
                    <a:pt x="11" y="17"/>
                  </a:cubicBezTo>
                  <a:cubicBezTo>
                    <a:pt x="11" y="14"/>
                    <a:pt x="14" y="11"/>
                    <a:pt x="17" y="11"/>
                  </a:cubicBezTo>
                  <a:cubicBezTo>
                    <a:pt x="20" y="11"/>
                    <a:pt x="23" y="14"/>
                    <a:pt x="23" y="17"/>
                  </a:cubicBezTo>
                  <a:cubicBezTo>
                    <a:pt x="23" y="21"/>
                    <a:pt x="20"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9" name="Freeform 32"/>
            <p:cNvSpPr>
              <a:spLocks noEditPoints="1"/>
            </p:cNvSpPr>
            <p:nvPr/>
          </p:nvSpPr>
          <p:spPr bwMode="auto">
            <a:xfrm>
              <a:off x="6643476" y="3138076"/>
              <a:ext cx="94644" cy="91732"/>
            </a:xfrm>
            <a:custGeom>
              <a:avLst/>
              <a:gdLst>
                <a:gd name="T0" fmla="*/ 30 w 35"/>
                <a:gd name="T1" fmla="*/ 13 h 34"/>
                <a:gd name="T2" fmla="*/ 29 w 35"/>
                <a:gd name="T3" fmla="*/ 11 h 34"/>
                <a:gd name="T4" fmla="*/ 31 w 35"/>
                <a:gd name="T5" fmla="*/ 6 h 34"/>
                <a:gd name="T6" fmla="*/ 28 w 35"/>
                <a:gd name="T7" fmla="*/ 4 h 34"/>
                <a:gd name="T8" fmla="*/ 28 w 35"/>
                <a:gd name="T9" fmla="*/ 3 h 34"/>
                <a:gd name="T10" fmla="*/ 28 w 35"/>
                <a:gd name="T11" fmla="*/ 3 h 34"/>
                <a:gd name="T12" fmla="*/ 23 w 35"/>
                <a:gd name="T13" fmla="*/ 5 h 34"/>
                <a:gd name="T14" fmla="*/ 22 w 35"/>
                <a:gd name="T15" fmla="*/ 5 h 34"/>
                <a:gd name="T16" fmla="*/ 19 w 35"/>
                <a:gd name="T17" fmla="*/ 0 h 34"/>
                <a:gd name="T18" fmla="*/ 16 w 35"/>
                <a:gd name="T19" fmla="*/ 0 h 34"/>
                <a:gd name="T20" fmla="*/ 13 w 35"/>
                <a:gd name="T21" fmla="*/ 5 h 34"/>
                <a:gd name="T22" fmla="*/ 12 w 35"/>
                <a:gd name="T23" fmla="*/ 5 h 34"/>
                <a:gd name="T24" fmla="*/ 7 w 35"/>
                <a:gd name="T25" fmla="*/ 4 h 34"/>
                <a:gd name="T26" fmla="*/ 7 w 35"/>
                <a:gd name="T27" fmla="*/ 4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7 w 35"/>
                <a:gd name="T45" fmla="*/ 30 h 34"/>
                <a:gd name="T46" fmla="*/ 7 w 35"/>
                <a:gd name="T47" fmla="*/ 31 h 34"/>
                <a:gd name="T48" fmla="*/ 7 w 35"/>
                <a:gd name="T49" fmla="*/ 31 h 34"/>
                <a:gd name="T50" fmla="*/ 12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4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3"/>
                    <a:pt x="28" y="3"/>
                    <a:pt x="28" y="3"/>
                  </a:cubicBezTo>
                  <a:cubicBezTo>
                    <a:pt x="28" y="3"/>
                    <a:pt x="28" y="3"/>
                    <a:pt x="28" y="3"/>
                  </a:cubicBezTo>
                  <a:cubicBezTo>
                    <a:pt x="28" y="3"/>
                    <a:pt x="27" y="3"/>
                    <a:pt x="23" y="5"/>
                  </a:cubicBezTo>
                  <a:cubicBezTo>
                    <a:pt x="22" y="5"/>
                    <a:pt x="22" y="5"/>
                    <a:pt x="22" y="5"/>
                  </a:cubicBezTo>
                  <a:cubicBezTo>
                    <a:pt x="20" y="0"/>
                    <a:pt x="20" y="0"/>
                    <a:pt x="19" y="0"/>
                  </a:cubicBezTo>
                  <a:cubicBezTo>
                    <a:pt x="16" y="0"/>
                    <a:pt x="16" y="0"/>
                    <a:pt x="16" y="0"/>
                  </a:cubicBezTo>
                  <a:cubicBezTo>
                    <a:pt x="15" y="0"/>
                    <a:pt x="15" y="0"/>
                    <a:pt x="13" y="5"/>
                  </a:cubicBezTo>
                  <a:cubicBezTo>
                    <a:pt x="12" y="5"/>
                    <a:pt x="12" y="5"/>
                    <a:pt x="12" y="5"/>
                  </a:cubicBezTo>
                  <a:cubicBezTo>
                    <a:pt x="9" y="4"/>
                    <a:pt x="7" y="4"/>
                    <a:pt x="7" y="4"/>
                  </a:cubicBezTo>
                  <a:cubicBezTo>
                    <a:pt x="7" y="4"/>
                    <a:pt x="7" y="4"/>
                    <a:pt x="7" y="4"/>
                  </a:cubicBezTo>
                  <a:cubicBezTo>
                    <a:pt x="4" y="6"/>
                    <a:pt x="4" y="6"/>
                    <a:pt x="4" y="6"/>
                  </a:cubicBezTo>
                  <a:cubicBezTo>
                    <a:pt x="3" y="7"/>
                    <a:pt x="3" y="7"/>
                    <a:pt x="5" y="11"/>
                  </a:cubicBezTo>
                  <a:cubicBezTo>
                    <a:pt x="5" y="13"/>
                    <a:pt x="5" y="13"/>
                    <a:pt x="5" y="13"/>
                  </a:cubicBezTo>
                  <a:cubicBezTo>
                    <a:pt x="0" y="15"/>
                    <a:pt x="0" y="15"/>
                    <a:pt x="0" y="15"/>
                  </a:cubicBezTo>
                  <a:cubicBezTo>
                    <a:pt x="0" y="19"/>
                    <a:pt x="0" y="19"/>
                    <a:pt x="0" y="19"/>
                  </a:cubicBezTo>
                  <a:cubicBezTo>
                    <a:pt x="0" y="19"/>
                    <a:pt x="0" y="20"/>
                    <a:pt x="5" y="21"/>
                  </a:cubicBezTo>
                  <a:cubicBezTo>
                    <a:pt x="5" y="23"/>
                    <a:pt x="5" y="23"/>
                    <a:pt x="5" y="23"/>
                  </a:cubicBezTo>
                  <a:cubicBezTo>
                    <a:pt x="3" y="27"/>
                    <a:pt x="4" y="27"/>
                    <a:pt x="4" y="28"/>
                  </a:cubicBezTo>
                  <a:cubicBezTo>
                    <a:pt x="7" y="30"/>
                    <a:pt x="7" y="30"/>
                    <a:pt x="7" y="30"/>
                  </a:cubicBezTo>
                  <a:cubicBezTo>
                    <a:pt x="7" y="31"/>
                    <a:pt x="7" y="31"/>
                    <a:pt x="7" y="31"/>
                  </a:cubicBezTo>
                  <a:cubicBezTo>
                    <a:pt x="7" y="31"/>
                    <a:pt x="7" y="31"/>
                    <a:pt x="7" y="31"/>
                  </a:cubicBezTo>
                  <a:cubicBezTo>
                    <a:pt x="7" y="31"/>
                    <a:pt x="8" y="31"/>
                    <a:pt x="12"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2" y="27"/>
                    <a:pt x="29" y="23"/>
                  </a:cubicBezTo>
                  <a:cubicBezTo>
                    <a:pt x="30" y="21"/>
                    <a:pt x="30" y="21"/>
                    <a:pt x="30" y="21"/>
                  </a:cubicBezTo>
                  <a:cubicBezTo>
                    <a:pt x="35" y="19"/>
                    <a:pt x="35" y="19"/>
                    <a:pt x="35" y="19"/>
                  </a:cubicBezTo>
                  <a:cubicBezTo>
                    <a:pt x="35" y="15"/>
                    <a:pt x="35" y="15"/>
                    <a:pt x="35" y="15"/>
                  </a:cubicBezTo>
                  <a:cubicBezTo>
                    <a:pt x="35" y="15"/>
                    <a:pt x="35" y="14"/>
                    <a:pt x="30" y="13"/>
                  </a:cubicBezTo>
                  <a:close/>
                  <a:moveTo>
                    <a:pt x="17" y="23"/>
                  </a:moveTo>
                  <a:cubicBezTo>
                    <a:pt x="14" y="23"/>
                    <a:pt x="11" y="20"/>
                    <a:pt x="11" y="17"/>
                  </a:cubicBezTo>
                  <a:cubicBezTo>
                    <a:pt x="11" y="14"/>
                    <a:pt x="14" y="11"/>
                    <a:pt x="17" y="11"/>
                  </a:cubicBezTo>
                  <a:cubicBezTo>
                    <a:pt x="21" y="11"/>
                    <a:pt x="24" y="14"/>
                    <a:pt x="24" y="17"/>
                  </a:cubicBezTo>
                  <a:cubicBezTo>
                    <a:pt x="24" y="20"/>
                    <a:pt x="21"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0" name="Freeform 33"/>
            <p:cNvSpPr>
              <a:spLocks noEditPoints="1"/>
            </p:cNvSpPr>
            <p:nvPr/>
          </p:nvSpPr>
          <p:spPr bwMode="auto">
            <a:xfrm>
              <a:off x="6419244" y="2973543"/>
              <a:ext cx="94644" cy="91732"/>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1 w 35"/>
                <a:gd name="T23" fmla="*/ 5 h 34"/>
                <a:gd name="T24" fmla="*/ 7 w 35"/>
                <a:gd name="T25" fmla="*/ 4 h 34"/>
                <a:gd name="T26" fmla="*/ 6 w 35"/>
                <a:gd name="T27" fmla="*/ 4 h 34"/>
                <a:gd name="T28" fmla="*/ 4 w 35"/>
                <a:gd name="T29" fmla="*/ 6 h 34"/>
                <a:gd name="T30" fmla="*/ 5 w 35"/>
                <a:gd name="T31" fmla="*/ 12 h 34"/>
                <a:gd name="T32" fmla="*/ 5 w 35"/>
                <a:gd name="T33" fmla="*/ 13 h 34"/>
                <a:gd name="T34" fmla="*/ 0 w 35"/>
                <a:gd name="T35" fmla="*/ 15 h 34"/>
                <a:gd name="T36" fmla="*/ 0 w 35"/>
                <a:gd name="T37" fmla="*/ 19 h 34"/>
                <a:gd name="T38" fmla="*/ 5 w 35"/>
                <a:gd name="T39" fmla="*/ 22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5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5"/>
                  </a:cubicBezTo>
                  <a:cubicBezTo>
                    <a:pt x="22" y="5"/>
                    <a:pt x="22" y="5"/>
                    <a:pt x="22" y="5"/>
                  </a:cubicBezTo>
                  <a:cubicBezTo>
                    <a:pt x="20" y="0"/>
                    <a:pt x="19" y="0"/>
                    <a:pt x="19" y="0"/>
                  </a:cubicBezTo>
                  <a:cubicBezTo>
                    <a:pt x="15" y="0"/>
                    <a:pt x="15" y="0"/>
                    <a:pt x="15" y="0"/>
                  </a:cubicBezTo>
                  <a:cubicBezTo>
                    <a:pt x="15" y="0"/>
                    <a:pt x="15" y="0"/>
                    <a:pt x="13" y="5"/>
                  </a:cubicBezTo>
                  <a:cubicBezTo>
                    <a:pt x="11" y="5"/>
                    <a:pt x="11" y="5"/>
                    <a:pt x="11" y="5"/>
                  </a:cubicBezTo>
                  <a:cubicBezTo>
                    <a:pt x="9" y="4"/>
                    <a:pt x="7" y="4"/>
                    <a:pt x="7" y="4"/>
                  </a:cubicBezTo>
                  <a:cubicBezTo>
                    <a:pt x="6" y="4"/>
                    <a:pt x="6" y="4"/>
                    <a:pt x="6" y="4"/>
                  </a:cubicBezTo>
                  <a:cubicBezTo>
                    <a:pt x="4" y="6"/>
                    <a:pt x="4" y="6"/>
                    <a:pt x="4" y="6"/>
                  </a:cubicBezTo>
                  <a:cubicBezTo>
                    <a:pt x="3" y="7"/>
                    <a:pt x="3" y="7"/>
                    <a:pt x="5" y="12"/>
                  </a:cubicBezTo>
                  <a:cubicBezTo>
                    <a:pt x="5" y="13"/>
                    <a:pt x="5" y="13"/>
                    <a:pt x="5" y="13"/>
                  </a:cubicBezTo>
                  <a:cubicBezTo>
                    <a:pt x="0" y="15"/>
                    <a:pt x="0" y="15"/>
                    <a:pt x="0" y="15"/>
                  </a:cubicBezTo>
                  <a:cubicBezTo>
                    <a:pt x="0" y="19"/>
                    <a:pt x="0" y="19"/>
                    <a:pt x="0" y="19"/>
                  </a:cubicBezTo>
                  <a:cubicBezTo>
                    <a:pt x="0" y="20"/>
                    <a:pt x="0" y="20"/>
                    <a:pt x="5" y="22"/>
                  </a:cubicBezTo>
                  <a:cubicBezTo>
                    <a:pt x="5" y="23"/>
                    <a:pt x="5" y="23"/>
                    <a:pt x="5" y="23"/>
                  </a:cubicBezTo>
                  <a:cubicBezTo>
                    <a:pt x="3" y="27"/>
                    <a:pt x="3" y="28"/>
                    <a:pt x="4" y="28"/>
                  </a:cubicBezTo>
                  <a:cubicBezTo>
                    <a:pt x="6" y="31"/>
                    <a:pt x="6" y="31"/>
                    <a:pt x="6" y="31"/>
                  </a:cubicBezTo>
                  <a:cubicBezTo>
                    <a:pt x="7" y="31"/>
                    <a:pt x="7" y="31"/>
                    <a:pt x="7"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1" name="Freeform 34"/>
            <p:cNvSpPr>
              <a:spLocks noEditPoints="1"/>
            </p:cNvSpPr>
            <p:nvPr/>
          </p:nvSpPr>
          <p:spPr bwMode="auto">
            <a:xfrm>
              <a:off x="6738119" y="4083055"/>
              <a:ext cx="94644" cy="91732"/>
            </a:xfrm>
            <a:custGeom>
              <a:avLst/>
              <a:gdLst>
                <a:gd name="T0" fmla="*/ 30 w 35"/>
                <a:gd name="T1" fmla="*/ 12 h 34"/>
                <a:gd name="T2" fmla="*/ 30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9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3 h 34"/>
                <a:gd name="T80" fmla="*/ 11 w 35"/>
                <a:gd name="T81" fmla="*/ 17 h 34"/>
                <a:gd name="T82" fmla="*/ 18 w 35"/>
                <a:gd name="T83" fmla="*/ 11 h 34"/>
                <a:gd name="T84" fmla="*/ 24 w 35"/>
                <a:gd name="T85" fmla="*/ 17 h 34"/>
                <a:gd name="T86" fmla="*/ 18 w 35"/>
                <a:gd name="T87" fmla="*/ 23 h 34"/>
                <a:gd name="T88" fmla="*/ 18 w 35"/>
                <a:gd name="T89" fmla="*/ 23 h 34"/>
                <a:gd name="T90" fmla="*/ 18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3" y="6"/>
                    <a:pt x="6" y="11"/>
                  </a:cubicBezTo>
                  <a:cubicBezTo>
                    <a:pt x="5" y="12"/>
                    <a:pt x="5" y="12"/>
                    <a:pt x="5" y="12"/>
                  </a:cubicBezTo>
                  <a:cubicBezTo>
                    <a:pt x="0" y="14"/>
                    <a:pt x="0" y="14"/>
                    <a:pt x="0" y="15"/>
                  </a:cubicBezTo>
                  <a:cubicBezTo>
                    <a:pt x="0" y="19"/>
                    <a:pt x="0" y="19"/>
                    <a:pt x="0" y="19"/>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30"/>
                    <a:pt x="28" y="30"/>
                    <a:pt x="28" y="30"/>
                  </a:cubicBezTo>
                  <a:cubicBezTo>
                    <a:pt x="28" y="30"/>
                    <a:pt x="28" y="30"/>
                    <a:pt x="28"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3"/>
                  </a:moveTo>
                  <a:cubicBezTo>
                    <a:pt x="14" y="23"/>
                    <a:pt x="11" y="20"/>
                    <a:pt x="11" y="17"/>
                  </a:cubicBezTo>
                  <a:cubicBezTo>
                    <a:pt x="11" y="13"/>
                    <a:pt x="14" y="11"/>
                    <a:pt x="18" y="11"/>
                  </a:cubicBezTo>
                  <a:cubicBezTo>
                    <a:pt x="21" y="11"/>
                    <a:pt x="24" y="13"/>
                    <a:pt x="24" y="17"/>
                  </a:cubicBezTo>
                  <a:cubicBezTo>
                    <a:pt x="24" y="20"/>
                    <a:pt x="21" y="23"/>
                    <a:pt x="18" y="23"/>
                  </a:cubicBezTo>
                  <a:close/>
                  <a:moveTo>
                    <a:pt x="18" y="23"/>
                  </a:moveTo>
                  <a:cubicBezTo>
                    <a:pt x="18" y="23"/>
                    <a:pt x="18" y="23"/>
                    <a:pt x="18"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2" name="Freeform 35"/>
            <p:cNvSpPr>
              <a:spLocks noEditPoints="1"/>
            </p:cNvSpPr>
            <p:nvPr/>
          </p:nvSpPr>
          <p:spPr bwMode="auto">
            <a:xfrm>
              <a:off x="6617267" y="4377178"/>
              <a:ext cx="94644" cy="91732"/>
            </a:xfrm>
            <a:custGeom>
              <a:avLst/>
              <a:gdLst>
                <a:gd name="T0" fmla="*/ 30 w 35"/>
                <a:gd name="T1" fmla="*/ 12 h 34"/>
                <a:gd name="T2" fmla="*/ 30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5 w 35"/>
                <a:gd name="T31" fmla="*/ 11 h 34"/>
                <a:gd name="T32" fmla="*/ 5 w 35"/>
                <a:gd name="T33" fmla="*/ 12 h 34"/>
                <a:gd name="T34" fmla="*/ 0 w 35"/>
                <a:gd name="T35" fmla="*/ 15 h 34"/>
                <a:gd name="T36" fmla="*/ 0 w 35"/>
                <a:gd name="T37" fmla="*/ 19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3 h 34"/>
                <a:gd name="T80" fmla="*/ 11 w 35"/>
                <a:gd name="T81" fmla="*/ 17 h 34"/>
                <a:gd name="T82" fmla="*/ 18 w 35"/>
                <a:gd name="T83" fmla="*/ 11 h 34"/>
                <a:gd name="T84" fmla="*/ 24 w 35"/>
                <a:gd name="T85" fmla="*/ 17 h 34"/>
                <a:gd name="T86" fmla="*/ 18 w 35"/>
                <a:gd name="T87" fmla="*/ 23 h 34"/>
                <a:gd name="T88" fmla="*/ 18 w 35"/>
                <a:gd name="T89" fmla="*/ 23 h 34"/>
                <a:gd name="T90" fmla="*/ 18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7" y="3"/>
                    <a:pt x="7" y="3"/>
                  </a:cubicBezTo>
                  <a:cubicBezTo>
                    <a:pt x="7" y="3"/>
                    <a:pt x="7" y="3"/>
                    <a:pt x="7" y="3"/>
                  </a:cubicBezTo>
                  <a:cubicBezTo>
                    <a:pt x="4" y="6"/>
                    <a:pt x="4" y="6"/>
                    <a:pt x="4" y="6"/>
                  </a:cubicBezTo>
                  <a:cubicBezTo>
                    <a:pt x="3" y="6"/>
                    <a:pt x="3" y="6"/>
                    <a:pt x="5" y="11"/>
                  </a:cubicBezTo>
                  <a:cubicBezTo>
                    <a:pt x="5" y="12"/>
                    <a:pt x="5" y="12"/>
                    <a:pt x="5" y="12"/>
                  </a:cubicBezTo>
                  <a:cubicBezTo>
                    <a:pt x="0" y="14"/>
                    <a:pt x="0" y="14"/>
                    <a:pt x="0" y="15"/>
                  </a:cubicBezTo>
                  <a:cubicBezTo>
                    <a:pt x="0" y="19"/>
                    <a:pt x="0" y="19"/>
                    <a:pt x="0" y="19"/>
                  </a:cubicBezTo>
                  <a:cubicBezTo>
                    <a:pt x="0" y="19"/>
                    <a:pt x="0" y="19"/>
                    <a:pt x="5" y="21"/>
                  </a:cubicBezTo>
                  <a:cubicBezTo>
                    <a:pt x="6" y="22"/>
                    <a:pt x="6" y="22"/>
                    <a:pt x="6" y="22"/>
                  </a:cubicBezTo>
                  <a:cubicBezTo>
                    <a:pt x="3" y="27"/>
                    <a:pt x="4" y="27"/>
                    <a:pt x="4" y="27"/>
                  </a:cubicBezTo>
                  <a:cubicBezTo>
                    <a:pt x="7" y="30"/>
                    <a:pt x="7" y="30"/>
                    <a:pt x="7"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30"/>
                    <a:pt x="28" y="30"/>
                    <a:pt x="28" y="30"/>
                  </a:cubicBezTo>
                  <a:cubicBezTo>
                    <a:pt x="28" y="30"/>
                    <a:pt x="28" y="30"/>
                    <a:pt x="28"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3"/>
                  </a:moveTo>
                  <a:cubicBezTo>
                    <a:pt x="14" y="23"/>
                    <a:pt x="11" y="20"/>
                    <a:pt x="11" y="17"/>
                  </a:cubicBezTo>
                  <a:cubicBezTo>
                    <a:pt x="11" y="13"/>
                    <a:pt x="14" y="11"/>
                    <a:pt x="18" y="11"/>
                  </a:cubicBezTo>
                  <a:cubicBezTo>
                    <a:pt x="21" y="11"/>
                    <a:pt x="24" y="13"/>
                    <a:pt x="24" y="17"/>
                  </a:cubicBezTo>
                  <a:cubicBezTo>
                    <a:pt x="24" y="20"/>
                    <a:pt x="21" y="23"/>
                    <a:pt x="18" y="23"/>
                  </a:cubicBezTo>
                  <a:close/>
                  <a:moveTo>
                    <a:pt x="18" y="23"/>
                  </a:moveTo>
                  <a:cubicBezTo>
                    <a:pt x="18" y="23"/>
                    <a:pt x="18" y="23"/>
                    <a:pt x="18"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3" name="Freeform 36"/>
            <p:cNvSpPr>
              <a:spLocks noEditPoints="1"/>
            </p:cNvSpPr>
            <p:nvPr/>
          </p:nvSpPr>
          <p:spPr bwMode="auto">
            <a:xfrm>
              <a:off x="6419244" y="4200995"/>
              <a:ext cx="94644" cy="91732"/>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1 w 35"/>
                <a:gd name="T23" fmla="*/ 5 h 34"/>
                <a:gd name="T24" fmla="*/ 7 w 35"/>
                <a:gd name="T25" fmla="*/ 4 h 34"/>
                <a:gd name="T26" fmla="*/ 6 w 35"/>
                <a:gd name="T27" fmla="*/ 4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5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5"/>
                  </a:cubicBezTo>
                  <a:cubicBezTo>
                    <a:pt x="22" y="5"/>
                    <a:pt x="22" y="5"/>
                    <a:pt x="22" y="5"/>
                  </a:cubicBezTo>
                  <a:cubicBezTo>
                    <a:pt x="20" y="0"/>
                    <a:pt x="19" y="0"/>
                    <a:pt x="19" y="0"/>
                  </a:cubicBezTo>
                  <a:cubicBezTo>
                    <a:pt x="15" y="0"/>
                    <a:pt x="15" y="0"/>
                    <a:pt x="15" y="0"/>
                  </a:cubicBezTo>
                  <a:cubicBezTo>
                    <a:pt x="15" y="0"/>
                    <a:pt x="15" y="0"/>
                    <a:pt x="13" y="5"/>
                  </a:cubicBezTo>
                  <a:cubicBezTo>
                    <a:pt x="11" y="5"/>
                    <a:pt x="11" y="5"/>
                    <a:pt x="11" y="5"/>
                  </a:cubicBezTo>
                  <a:cubicBezTo>
                    <a:pt x="9" y="4"/>
                    <a:pt x="7" y="4"/>
                    <a:pt x="7" y="4"/>
                  </a:cubicBezTo>
                  <a:cubicBezTo>
                    <a:pt x="6" y="4"/>
                    <a:pt x="6" y="4"/>
                    <a:pt x="6" y="4"/>
                  </a:cubicBezTo>
                  <a:cubicBezTo>
                    <a:pt x="4" y="6"/>
                    <a:pt x="4" y="6"/>
                    <a:pt x="4" y="6"/>
                  </a:cubicBezTo>
                  <a:cubicBezTo>
                    <a:pt x="3" y="7"/>
                    <a:pt x="3" y="7"/>
                    <a:pt x="5" y="11"/>
                  </a:cubicBezTo>
                  <a:cubicBezTo>
                    <a:pt x="5" y="13"/>
                    <a:pt x="5" y="13"/>
                    <a:pt x="5" y="13"/>
                  </a:cubicBezTo>
                  <a:cubicBezTo>
                    <a:pt x="0" y="15"/>
                    <a:pt x="0" y="15"/>
                    <a:pt x="0" y="15"/>
                  </a:cubicBezTo>
                  <a:cubicBezTo>
                    <a:pt x="0" y="19"/>
                    <a:pt x="0" y="19"/>
                    <a:pt x="0" y="19"/>
                  </a:cubicBezTo>
                  <a:cubicBezTo>
                    <a:pt x="0" y="20"/>
                    <a:pt x="0" y="20"/>
                    <a:pt x="5" y="21"/>
                  </a:cubicBezTo>
                  <a:cubicBezTo>
                    <a:pt x="5" y="23"/>
                    <a:pt x="5" y="23"/>
                    <a:pt x="5" y="23"/>
                  </a:cubicBezTo>
                  <a:cubicBezTo>
                    <a:pt x="3" y="27"/>
                    <a:pt x="3" y="28"/>
                    <a:pt x="4" y="28"/>
                  </a:cubicBezTo>
                  <a:cubicBezTo>
                    <a:pt x="6" y="31"/>
                    <a:pt x="6" y="31"/>
                    <a:pt x="6" y="31"/>
                  </a:cubicBezTo>
                  <a:cubicBezTo>
                    <a:pt x="7" y="31"/>
                    <a:pt x="7" y="31"/>
                    <a:pt x="7"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4" name="Freeform 37"/>
            <p:cNvSpPr>
              <a:spLocks noEditPoints="1"/>
            </p:cNvSpPr>
            <p:nvPr/>
          </p:nvSpPr>
          <p:spPr bwMode="auto">
            <a:xfrm>
              <a:off x="5935834" y="4643635"/>
              <a:ext cx="94644" cy="91732"/>
            </a:xfrm>
            <a:custGeom>
              <a:avLst/>
              <a:gdLst>
                <a:gd name="T0" fmla="*/ 30 w 35"/>
                <a:gd name="T1" fmla="*/ 13 h 34"/>
                <a:gd name="T2" fmla="*/ 29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7 w 35"/>
                <a:gd name="T45" fmla="*/ 30 h 34"/>
                <a:gd name="T46" fmla="*/ 7 w 35"/>
                <a:gd name="T47" fmla="*/ 30 h 34"/>
                <a:gd name="T48" fmla="*/ 7 w 35"/>
                <a:gd name="T49" fmla="*/ 30 h 34"/>
                <a:gd name="T50" fmla="*/ 12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8 h 34"/>
                <a:gd name="T68" fmla="*/ 29 w 35"/>
                <a:gd name="T69" fmla="*/ 22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7" y="3"/>
                    <a:pt x="7" y="3"/>
                  </a:cubicBezTo>
                  <a:cubicBezTo>
                    <a:pt x="7" y="3"/>
                    <a:pt x="7" y="3"/>
                    <a:pt x="7" y="3"/>
                  </a:cubicBezTo>
                  <a:cubicBezTo>
                    <a:pt x="4" y="6"/>
                    <a:pt x="4" y="6"/>
                    <a:pt x="4" y="6"/>
                  </a:cubicBezTo>
                  <a:cubicBezTo>
                    <a:pt x="3" y="6"/>
                    <a:pt x="3" y="7"/>
                    <a:pt x="5" y="11"/>
                  </a:cubicBezTo>
                  <a:cubicBezTo>
                    <a:pt x="5" y="13"/>
                    <a:pt x="5" y="13"/>
                    <a:pt x="5" y="13"/>
                  </a:cubicBezTo>
                  <a:cubicBezTo>
                    <a:pt x="0" y="14"/>
                    <a:pt x="0" y="15"/>
                    <a:pt x="0" y="15"/>
                  </a:cubicBezTo>
                  <a:cubicBezTo>
                    <a:pt x="0" y="19"/>
                    <a:pt x="0" y="19"/>
                    <a:pt x="0" y="19"/>
                  </a:cubicBezTo>
                  <a:cubicBezTo>
                    <a:pt x="0" y="19"/>
                    <a:pt x="0" y="19"/>
                    <a:pt x="5" y="21"/>
                  </a:cubicBezTo>
                  <a:cubicBezTo>
                    <a:pt x="5" y="23"/>
                    <a:pt x="5" y="23"/>
                    <a:pt x="5" y="23"/>
                  </a:cubicBezTo>
                  <a:cubicBezTo>
                    <a:pt x="3" y="27"/>
                    <a:pt x="4" y="27"/>
                    <a:pt x="4" y="28"/>
                  </a:cubicBezTo>
                  <a:cubicBezTo>
                    <a:pt x="7" y="30"/>
                    <a:pt x="7" y="30"/>
                    <a:pt x="7" y="30"/>
                  </a:cubicBezTo>
                  <a:cubicBezTo>
                    <a:pt x="7" y="30"/>
                    <a:pt x="7" y="30"/>
                    <a:pt x="7" y="30"/>
                  </a:cubicBezTo>
                  <a:cubicBezTo>
                    <a:pt x="7" y="30"/>
                    <a:pt x="7" y="30"/>
                    <a:pt x="7" y="30"/>
                  </a:cubicBezTo>
                  <a:cubicBezTo>
                    <a:pt x="7" y="30"/>
                    <a:pt x="8" y="30"/>
                    <a:pt x="12"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2" y="27"/>
                    <a:pt x="29" y="22"/>
                  </a:cubicBezTo>
                  <a:cubicBezTo>
                    <a:pt x="30" y="21"/>
                    <a:pt x="30" y="21"/>
                    <a:pt x="30" y="21"/>
                  </a:cubicBezTo>
                  <a:cubicBezTo>
                    <a:pt x="35" y="19"/>
                    <a:pt x="35" y="19"/>
                    <a:pt x="35" y="19"/>
                  </a:cubicBezTo>
                  <a:cubicBezTo>
                    <a:pt x="35" y="15"/>
                    <a:pt x="35" y="15"/>
                    <a:pt x="35" y="15"/>
                  </a:cubicBezTo>
                  <a:cubicBezTo>
                    <a:pt x="35" y="14"/>
                    <a:pt x="35" y="14"/>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5" name="Freeform 38"/>
            <p:cNvSpPr>
              <a:spLocks noEditPoints="1"/>
            </p:cNvSpPr>
            <p:nvPr/>
          </p:nvSpPr>
          <p:spPr bwMode="auto">
            <a:xfrm>
              <a:off x="5531051" y="4484926"/>
              <a:ext cx="91732" cy="91732"/>
            </a:xfrm>
            <a:custGeom>
              <a:avLst/>
              <a:gdLst>
                <a:gd name="T0" fmla="*/ 30 w 34"/>
                <a:gd name="T1" fmla="*/ 13 h 34"/>
                <a:gd name="T2" fmla="*/ 29 w 34"/>
                <a:gd name="T3" fmla="*/ 11 h 34"/>
                <a:gd name="T4" fmla="*/ 31 w 34"/>
                <a:gd name="T5" fmla="*/ 6 h 34"/>
                <a:gd name="T6" fmla="*/ 28 w 34"/>
                <a:gd name="T7" fmla="*/ 4 h 34"/>
                <a:gd name="T8" fmla="*/ 28 w 34"/>
                <a:gd name="T9" fmla="*/ 3 h 34"/>
                <a:gd name="T10" fmla="*/ 27 w 34"/>
                <a:gd name="T11" fmla="*/ 3 h 34"/>
                <a:gd name="T12" fmla="*/ 23 w 34"/>
                <a:gd name="T13" fmla="*/ 5 h 34"/>
                <a:gd name="T14" fmla="*/ 21 w 34"/>
                <a:gd name="T15" fmla="*/ 5 h 34"/>
                <a:gd name="T16" fmla="*/ 19 w 34"/>
                <a:gd name="T17" fmla="*/ 0 h 34"/>
                <a:gd name="T18" fmla="*/ 15 w 34"/>
                <a:gd name="T19" fmla="*/ 0 h 34"/>
                <a:gd name="T20" fmla="*/ 13 w 34"/>
                <a:gd name="T21" fmla="*/ 5 h 34"/>
                <a:gd name="T22" fmla="*/ 11 w 34"/>
                <a:gd name="T23" fmla="*/ 5 h 34"/>
                <a:gd name="T24" fmla="*/ 7 w 34"/>
                <a:gd name="T25" fmla="*/ 3 h 34"/>
                <a:gd name="T26" fmla="*/ 6 w 34"/>
                <a:gd name="T27" fmla="*/ 3 h 34"/>
                <a:gd name="T28" fmla="*/ 3 w 34"/>
                <a:gd name="T29" fmla="*/ 6 h 34"/>
                <a:gd name="T30" fmla="*/ 5 w 34"/>
                <a:gd name="T31" fmla="*/ 11 h 34"/>
                <a:gd name="T32" fmla="*/ 4 w 34"/>
                <a:gd name="T33" fmla="*/ 13 h 34"/>
                <a:gd name="T34" fmla="*/ 0 w 34"/>
                <a:gd name="T35" fmla="*/ 15 h 34"/>
                <a:gd name="T36" fmla="*/ 0 w 34"/>
                <a:gd name="T37" fmla="*/ 19 h 34"/>
                <a:gd name="T38" fmla="*/ 4 w 34"/>
                <a:gd name="T39" fmla="*/ 21 h 34"/>
                <a:gd name="T40" fmla="*/ 5 w 34"/>
                <a:gd name="T41" fmla="*/ 23 h 34"/>
                <a:gd name="T42" fmla="*/ 4 w 34"/>
                <a:gd name="T43" fmla="*/ 28 h 34"/>
                <a:gd name="T44" fmla="*/ 6 w 34"/>
                <a:gd name="T45" fmla="*/ 30 h 34"/>
                <a:gd name="T46" fmla="*/ 6 w 34"/>
                <a:gd name="T47" fmla="*/ 30 h 34"/>
                <a:gd name="T48" fmla="*/ 7 w 34"/>
                <a:gd name="T49" fmla="*/ 30 h 34"/>
                <a:gd name="T50" fmla="*/ 11 w 34"/>
                <a:gd name="T51" fmla="*/ 29 h 34"/>
                <a:gd name="T52" fmla="*/ 13 w 34"/>
                <a:gd name="T53" fmla="*/ 29 h 34"/>
                <a:gd name="T54" fmla="*/ 15 w 34"/>
                <a:gd name="T55" fmla="*/ 34 h 34"/>
                <a:gd name="T56" fmla="*/ 19 w 34"/>
                <a:gd name="T57" fmla="*/ 34 h 34"/>
                <a:gd name="T58" fmla="*/ 21 w 34"/>
                <a:gd name="T59" fmla="*/ 29 h 34"/>
                <a:gd name="T60" fmla="*/ 23 w 34"/>
                <a:gd name="T61" fmla="*/ 29 h 34"/>
                <a:gd name="T62" fmla="*/ 28 w 34"/>
                <a:gd name="T63" fmla="*/ 30 h 34"/>
                <a:gd name="T64" fmla="*/ 28 w 34"/>
                <a:gd name="T65" fmla="*/ 30 h 34"/>
                <a:gd name="T66" fmla="*/ 31 w 34"/>
                <a:gd name="T67" fmla="*/ 28 h 34"/>
                <a:gd name="T68" fmla="*/ 29 w 34"/>
                <a:gd name="T69" fmla="*/ 23 h 34"/>
                <a:gd name="T70" fmla="*/ 30 w 34"/>
                <a:gd name="T71" fmla="*/ 21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1"/>
                    <a:pt x="29" y="11"/>
                    <a:pt x="29" y="11"/>
                  </a:cubicBezTo>
                  <a:cubicBezTo>
                    <a:pt x="31" y="7"/>
                    <a:pt x="31" y="6"/>
                    <a:pt x="31" y="6"/>
                  </a:cubicBezTo>
                  <a:cubicBezTo>
                    <a:pt x="28" y="4"/>
                    <a:pt x="28" y="4"/>
                    <a:pt x="28" y="4"/>
                  </a:cubicBezTo>
                  <a:cubicBezTo>
                    <a:pt x="28" y="3"/>
                    <a:pt x="28" y="3"/>
                    <a:pt x="28" y="3"/>
                  </a:cubicBezTo>
                  <a:cubicBezTo>
                    <a:pt x="27" y="3"/>
                    <a:pt x="27" y="3"/>
                    <a:pt x="27" y="3"/>
                  </a:cubicBezTo>
                  <a:cubicBezTo>
                    <a:pt x="27" y="3"/>
                    <a:pt x="27" y="3"/>
                    <a:pt x="23" y="5"/>
                  </a:cubicBezTo>
                  <a:cubicBezTo>
                    <a:pt x="21" y="5"/>
                    <a:pt x="21" y="5"/>
                    <a:pt x="21" y="5"/>
                  </a:cubicBezTo>
                  <a:cubicBezTo>
                    <a:pt x="20" y="0"/>
                    <a:pt x="19" y="0"/>
                    <a:pt x="19" y="0"/>
                  </a:cubicBezTo>
                  <a:cubicBezTo>
                    <a:pt x="15" y="0"/>
                    <a:pt x="15" y="0"/>
                    <a:pt x="15" y="0"/>
                  </a:cubicBezTo>
                  <a:cubicBezTo>
                    <a:pt x="15" y="0"/>
                    <a:pt x="14" y="0"/>
                    <a:pt x="13" y="5"/>
                  </a:cubicBezTo>
                  <a:cubicBezTo>
                    <a:pt x="11" y="5"/>
                    <a:pt x="11" y="5"/>
                    <a:pt x="11" y="5"/>
                  </a:cubicBezTo>
                  <a:cubicBezTo>
                    <a:pt x="9" y="4"/>
                    <a:pt x="7" y="3"/>
                    <a:pt x="7" y="3"/>
                  </a:cubicBezTo>
                  <a:cubicBezTo>
                    <a:pt x="6" y="3"/>
                    <a:pt x="6" y="3"/>
                    <a:pt x="6" y="3"/>
                  </a:cubicBezTo>
                  <a:cubicBezTo>
                    <a:pt x="3" y="6"/>
                    <a:pt x="3" y="6"/>
                    <a:pt x="3" y="6"/>
                  </a:cubicBezTo>
                  <a:cubicBezTo>
                    <a:pt x="3" y="7"/>
                    <a:pt x="3" y="7"/>
                    <a:pt x="5" y="11"/>
                  </a:cubicBezTo>
                  <a:cubicBezTo>
                    <a:pt x="4" y="13"/>
                    <a:pt x="4" y="13"/>
                    <a:pt x="4" y="13"/>
                  </a:cubicBezTo>
                  <a:cubicBezTo>
                    <a:pt x="0" y="14"/>
                    <a:pt x="0" y="15"/>
                    <a:pt x="0" y="15"/>
                  </a:cubicBezTo>
                  <a:cubicBezTo>
                    <a:pt x="0" y="19"/>
                    <a:pt x="0" y="19"/>
                    <a:pt x="0" y="19"/>
                  </a:cubicBezTo>
                  <a:cubicBezTo>
                    <a:pt x="0" y="19"/>
                    <a:pt x="0" y="19"/>
                    <a:pt x="4" y="21"/>
                  </a:cubicBezTo>
                  <a:cubicBezTo>
                    <a:pt x="5" y="23"/>
                    <a:pt x="5" y="23"/>
                    <a:pt x="5" y="23"/>
                  </a:cubicBezTo>
                  <a:cubicBezTo>
                    <a:pt x="3" y="27"/>
                    <a:pt x="3" y="27"/>
                    <a:pt x="4" y="28"/>
                  </a:cubicBezTo>
                  <a:cubicBezTo>
                    <a:pt x="6" y="30"/>
                    <a:pt x="6" y="30"/>
                    <a:pt x="6" y="30"/>
                  </a:cubicBezTo>
                  <a:cubicBezTo>
                    <a:pt x="6" y="30"/>
                    <a:pt x="6" y="30"/>
                    <a:pt x="6" y="30"/>
                  </a:cubicBezTo>
                  <a:cubicBezTo>
                    <a:pt x="7" y="30"/>
                    <a:pt x="7" y="30"/>
                    <a:pt x="7" y="30"/>
                  </a:cubicBezTo>
                  <a:cubicBezTo>
                    <a:pt x="7" y="30"/>
                    <a:pt x="7" y="30"/>
                    <a:pt x="11" y="29"/>
                  </a:cubicBezTo>
                  <a:cubicBezTo>
                    <a:pt x="13" y="29"/>
                    <a:pt x="13" y="29"/>
                    <a:pt x="13" y="29"/>
                  </a:cubicBezTo>
                  <a:cubicBezTo>
                    <a:pt x="15" y="34"/>
                    <a:pt x="15" y="34"/>
                    <a:pt x="15" y="34"/>
                  </a:cubicBezTo>
                  <a:cubicBezTo>
                    <a:pt x="19" y="34"/>
                    <a:pt x="19" y="34"/>
                    <a:pt x="19" y="34"/>
                  </a:cubicBezTo>
                  <a:cubicBezTo>
                    <a:pt x="20" y="34"/>
                    <a:pt x="20" y="34"/>
                    <a:pt x="21"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1" y="27"/>
                    <a:pt x="29" y="23"/>
                  </a:cubicBezTo>
                  <a:cubicBezTo>
                    <a:pt x="30" y="21"/>
                    <a:pt x="30" y="21"/>
                    <a:pt x="30" y="21"/>
                  </a:cubicBezTo>
                  <a:cubicBezTo>
                    <a:pt x="34" y="19"/>
                    <a:pt x="34" y="19"/>
                    <a:pt x="34" y="19"/>
                  </a:cubicBezTo>
                  <a:cubicBezTo>
                    <a:pt x="34" y="15"/>
                    <a:pt x="34" y="15"/>
                    <a:pt x="34" y="15"/>
                  </a:cubicBezTo>
                  <a:cubicBezTo>
                    <a:pt x="34" y="14"/>
                    <a:pt x="34" y="14"/>
                    <a:pt x="30" y="13"/>
                  </a:cubicBezTo>
                  <a:close/>
                  <a:moveTo>
                    <a:pt x="17" y="23"/>
                  </a:moveTo>
                  <a:cubicBezTo>
                    <a:pt x="14" y="23"/>
                    <a:pt x="11" y="20"/>
                    <a:pt x="11" y="17"/>
                  </a:cubicBezTo>
                  <a:cubicBezTo>
                    <a:pt x="11" y="14"/>
                    <a:pt x="14" y="11"/>
                    <a:pt x="17" y="11"/>
                  </a:cubicBezTo>
                  <a:cubicBezTo>
                    <a:pt x="20" y="11"/>
                    <a:pt x="23" y="14"/>
                    <a:pt x="23" y="17"/>
                  </a:cubicBezTo>
                  <a:cubicBezTo>
                    <a:pt x="23" y="20"/>
                    <a:pt x="20"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6" name="Freeform 39"/>
            <p:cNvSpPr>
              <a:spLocks noEditPoints="1"/>
            </p:cNvSpPr>
            <p:nvPr/>
          </p:nvSpPr>
          <p:spPr bwMode="auto">
            <a:xfrm>
              <a:off x="5499018" y="3820966"/>
              <a:ext cx="91732" cy="91732"/>
            </a:xfrm>
            <a:custGeom>
              <a:avLst/>
              <a:gdLst>
                <a:gd name="T0" fmla="*/ 30 w 34"/>
                <a:gd name="T1" fmla="*/ 13 h 34"/>
                <a:gd name="T2" fmla="*/ 29 w 34"/>
                <a:gd name="T3" fmla="*/ 11 h 34"/>
                <a:gd name="T4" fmla="*/ 31 w 34"/>
                <a:gd name="T5" fmla="*/ 6 h 34"/>
                <a:gd name="T6" fmla="*/ 28 w 34"/>
                <a:gd name="T7" fmla="*/ 4 h 34"/>
                <a:gd name="T8" fmla="*/ 28 w 34"/>
                <a:gd name="T9" fmla="*/ 4 h 34"/>
                <a:gd name="T10" fmla="*/ 27 w 34"/>
                <a:gd name="T11" fmla="*/ 4 h 34"/>
                <a:gd name="T12" fmla="*/ 23 w 34"/>
                <a:gd name="T13" fmla="*/ 5 h 34"/>
                <a:gd name="T14" fmla="*/ 21 w 34"/>
                <a:gd name="T15" fmla="*/ 5 h 34"/>
                <a:gd name="T16" fmla="*/ 19 w 34"/>
                <a:gd name="T17" fmla="*/ 0 h 34"/>
                <a:gd name="T18" fmla="*/ 15 w 34"/>
                <a:gd name="T19" fmla="*/ 0 h 34"/>
                <a:gd name="T20" fmla="*/ 13 w 34"/>
                <a:gd name="T21" fmla="*/ 5 h 34"/>
                <a:gd name="T22" fmla="*/ 11 w 34"/>
                <a:gd name="T23" fmla="*/ 5 h 34"/>
                <a:gd name="T24" fmla="*/ 7 w 34"/>
                <a:gd name="T25" fmla="*/ 4 h 34"/>
                <a:gd name="T26" fmla="*/ 6 w 34"/>
                <a:gd name="T27" fmla="*/ 4 h 34"/>
                <a:gd name="T28" fmla="*/ 3 w 34"/>
                <a:gd name="T29" fmla="*/ 6 h 34"/>
                <a:gd name="T30" fmla="*/ 5 w 34"/>
                <a:gd name="T31" fmla="*/ 11 h 34"/>
                <a:gd name="T32" fmla="*/ 4 w 34"/>
                <a:gd name="T33" fmla="*/ 13 h 34"/>
                <a:gd name="T34" fmla="*/ 0 w 34"/>
                <a:gd name="T35" fmla="*/ 15 h 34"/>
                <a:gd name="T36" fmla="*/ 0 w 34"/>
                <a:gd name="T37" fmla="*/ 19 h 34"/>
                <a:gd name="T38" fmla="*/ 4 w 34"/>
                <a:gd name="T39" fmla="*/ 21 h 34"/>
                <a:gd name="T40" fmla="*/ 5 w 34"/>
                <a:gd name="T41" fmla="*/ 23 h 34"/>
                <a:gd name="T42" fmla="*/ 4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8 w 34"/>
                <a:gd name="T63" fmla="*/ 31 h 34"/>
                <a:gd name="T64" fmla="*/ 28 w 34"/>
                <a:gd name="T65" fmla="*/ 31 h 34"/>
                <a:gd name="T66" fmla="*/ 31 w 34"/>
                <a:gd name="T67" fmla="*/ 28 h 34"/>
                <a:gd name="T68" fmla="*/ 29 w 34"/>
                <a:gd name="T69" fmla="*/ 23 h 34"/>
                <a:gd name="T70" fmla="*/ 30 w 34"/>
                <a:gd name="T71" fmla="*/ 21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7" y="4"/>
                    <a:pt x="27" y="4"/>
                    <a:pt x="27" y="4"/>
                  </a:cubicBezTo>
                  <a:cubicBezTo>
                    <a:pt x="27" y="4"/>
                    <a:pt x="27" y="4"/>
                    <a:pt x="23" y="5"/>
                  </a:cubicBezTo>
                  <a:cubicBezTo>
                    <a:pt x="21" y="5"/>
                    <a:pt x="21" y="5"/>
                    <a:pt x="21" y="5"/>
                  </a:cubicBezTo>
                  <a:cubicBezTo>
                    <a:pt x="20" y="0"/>
                    <a:pt x="19" y="0"/>
                    <a:pt x="19" y="0"/>
                  </a:cubicBezTo>
                  <a:cubicBezTo>
                    <a:pt x="15" y="0"/>
                    <a:pt x="15" y="0"/>
                    <a:pt x="15" y="0"/>
                  </a:cubicBezTo>
                  <a:cubicBezTo>
                    <a:pt x="15" y="0"/>
                    <a:pt x="14" y="0"/>
                    <a:pt x="13" y="5"/>
                  </a:cubicBezTo>
                  <a:cubicBezTo>
                    <a:pt x="11" y="5"/>
                    <a:pt x="11" y="5"/>
                    <a:pt x="11" y="5"/>
                  </a:cubicBezTo>
                  <a:cubicBezTo>
                    <a:pt x="9" y="4"/>
                    <a:pt x="7" y="4"/>
                    <a:pt x="7" y="4"/>
                  </a:cubicBezTo>
                  <a:cubicBezTo>
                    <a:pt x="6" y="4"/>
                    <a:pt x="6" y="4"/>
                    <a:pt x="6" y="4"/>
                  </a:cubicBezTo>
                  <a:cubicBezTo>
                    <a:pt x="3" y="6"/>
                    <a:pt x="3" y="6"/>
                    <a:pt x="3" y="6"/>
                  </a:cubicBezTo>
                  <a:cubicBezTo>
                    <a:pt x="3" y="7"/>
                    <a:pt x="3" y="7"/>
                    <a:pt x="5" y="11"/>
                  </a:cubicBezTo>
                  <a:cubicBezTo>
                    <a:pt x="4" y="13"/>
                    <a:pt x="4" y="13"/>
                    <a:pt x="4" y="13"/>
                  </a:cubicBezTo>
                  <a:cubicBezTo>
                    <a:pt x="0" y="15"/>
                    <a:pt x="0" y="15"/>
                    <a:pt x="0" y="15"/>
                  </a:cubicBezTo>
                  <a:cubicBezTo>
                    <a:pt x="0" y="19"/>
                    <a:pt x="0" y="19"/>
                    <a:pt x="0" y="19"/>
                  </a:cubicBezTo>
                  <a:cubicBezTo>
                    <a:pt x="0" y="20"/>
                    <a:pt x="0" y="20"/>
                    <a:pt x="4" y="21"/>
                  </a:cubicBezTo>
                  <a:cubicBezTo>
                    <a:pt x="5" y="23"/>
                    <a:pt x="5" y="23"/>
                    <a:pt x="5" y="23"/>
                  </a:cubicBezTo>
                  <a:cubicBezTo>
                    <a:pt x="3" y="27"/>
                    <a:pt x="3" y="28"/>
                    <a:pt x="4"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1"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4" y="20"/>
                    <a:pt x="34" y="19"/>
                    <a:pt x="34" y="19"/>
                  </a:cubicBezTo>
                  <a:cubicBezTo>
                    <a:pt x="34" y="15"/>
                    <a:pt x="34" y="15"/>
                    <a:pt x="34" y="15"/>
                  </a:cubicBezTo>
                  <a:cubicBezTo>
                    <a:pt x="34" y="15"/>
                    <a:pt x="34" y="15"/>
                    <a:pt x="30" y="13"/>
                  </a:cubicBezTo>
                  <a:close/>
                  <a:moveTo>
                    <a:pt x="17" y="23"/>
                  </a:moveTo>
                  <a:cubicBezTo>
                    <a:pt x="14" y="23"/>
                    <a:pt x="11" y="20"/>
                    <a:pt x="11" y="17"/>
                  </a:cubicBezTo>
                  <a:cubicBezTo>
                    <a:pt x="11" y="14"/>
                    <a:pt x="14" y="11"/>
                    <a:pt x="17" y="11"/>
                  </a:cubicBezTo>
                  <a:cubicBezTo>
                    <a:pt x="20" y="11"/>
                    <a:pt x="23" y="14"/>
                    <a:pt x="23" y="17"/>
                  </a:cubicBezTo>
                  <a:cubicBezTo>
                    <a:pt x="23" y="20"/>
                    <a:pt x="20"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7" name="Freeform 40"/>
            <p:cNvSpPr>
              <a:spLocks noEditPoints="1"/>
            </p:cNvSpPr>
            <p:nvPr/>
          </p:nvSpPr>
          <p:spPr bwMode="auto">
            <a:xfrm>
              <a:off x="5167038" y="3775827"/>
              <a:ext cx="91732" cy="91732"/>
            </a:xfrm>
            <a:custGeom>
              <a:avLst/>
              <a:gdLst>
                <a:gd name="T0" fmla="*/ 30 w 34"/>
                <a:gd name="T1" fmla="*/ 13 h 34"/>
                <a:gd name="T2" fmla="*/ 29 w 34"/>
                <a:gd name="T3" fmla="*/ 11 h 34"/>
                <a:gd name="T4" fmla="*/ 31 w 34"/>
                <a:gd name="T5" fmla="*/ 6 h 34"/>
                <a:gd name="T6" fmla="*/ 28 w 34"/>
                <a:gd name="T7" fmla="*/ 4 h 34"/>
                <a:gd name="T8" fmla="*/ 28 w 34"/>
                <a:gd name="T9" fmla="*/ 4 h 34"/>
                <a:gd name="T10" fmla="*/ 27 w 34"/>
                <a:gd name="T11" fmla="*/ 4 h 34"/>
                <a:gd name="T12" fmla="*/ 23 w 34"/>
                <a:gd name="T13" fmla="*/ 5 h 34"/>
                <a:gd name="T14" fmla="*/ 21 w 34"/>
                <a:gd name="T15" fmla="*/ 5 h 34"/>
                <a:gd name="T16" fmla="*/ 19 w 34"/>
                <a:gd name="T17" fmla="*/ 0 h 34"/>
                <a:gd name="T18" fmla="*/ 15 w 34"/>
                <a:gd name="T19" fmla="*/ 0 h 34"/>
                <a:gd name="T20" fmla="*/ 13 w 34"/>
                <a:gd name="T21" fmla="*/ 5 h 34"/>
                <a:gd name="T22" fmla="*/ 11 w 34"/>
                <a:gd name="T23" fmla="*/ 5 h 34"/>
                <a:gd name="T24" fmla="*/ 7 w 34"/>
                <a:gd name="T25" fmla="*/ 4 h 34"/>
                <a:gd name="T26" fmla="*/ 6 w 34"/>
                <a:gd name="T27" fmla="*/ 4 h 34"/>
                <a:gd name="T28" fmla="*/ 3 w 34"/>
                <a:gd name="T29" fmla="*/ 6 h 34"/>
                <a:gd name="T30" fmla="*/ 5 w 34"/>
                <a:gd name="T31" fmla="*/ 11 h 34"/>
                <a:gd name="T32" fmla="*/ 4 w 34"/>
                <a:gd name="T33" fmla="*/ 13 h 34"/>
                <a:gd name="T34" fmla="*/ 0 w 34"/>
                <a:gd name="T35" fmla="*/ 15 h 34"/>
                <a:gd name="T36" fmla="*/ 0 w 34"/>
                <a:gd name="T37" fmla="*/ 19 h 34"/>
                <a:gd name="T38" fmla="*/ 4 w 34"/>
                <a:gd name="T39" fmla="*/ 21 h 34"/>
                <a:gd name="T40" fmla="*/ 5 w 34"/>
                <a:gd name="T41" fmla="*/ 23 h 34"/>
                <a:gd name="T42" fmla="*/ 4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8 w 34"/>
                <a:gd name="T63" fmla="*/ 31 h 34"/>
                <a:gd name="T64" fmla="*/ 28 w 34"/>
                <a:gd name="T65" fmla="*/ 31 h 34"/>
                <a:gd name="T66" fmla="*/ 31 w 34"/>
                <a:gd name="T67" fmla="*/ 28 h 34"/>
                <a:gd name="T68" fmla="*/ 29 w 34"/>
                <a:gd name="T69" fmla="*/ 23 h 34"/>
                <a:gd name="T70" fmla="*/ 30 w 34"/>
                <a:gd name="T71" fmla="*/ 21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7" y="4"/>
                    <a:pt x="27" y="4"/>
                    <a:pt x="27" y="4"/>
                  </a:cubicBezTo>
                  <a:cubicBezTo>
                    <a:pt x="27" y="4"/>
                    <a:pt x="27" y="4"/>
                    <a:pt x="23" y="5"/>
                  </a:cubicBezTo>
                  <a:cubicBezTo>
                    <a:pt x="21" y="5"/>
                    <a:pt x="21" y="5"/>
                    <a:pt x="21" y="5"/>
                  </a:cubicBezTo>
                  <a:cubicBezTo>
                    <a:pt x="20" y="0"/>
                    <a:pt x="19" y="0"/>
                    <a:pt x="19" y="0"/>
                  </a:cubicBezTo>
                  <a:cubicBezTo>
                    <a:pt x="15" y="0"/>
                    <a:pt x="15" y="0"/>
                    <a:pt x="15" y="0"/>
                  </a:cubicBezTo>
                  <a:cubicBezTo>
                    <a:pt x="15" y="0"/>
                    <a:pt x="14" y="0"/>
                    <a:pt x="13" y="5"/>
                  </a:cubicBezTo>
                  <a:cubicBezTo>
                    <a:pt x="11" y="5"/>
                    <a:pt x="11" y="5"/>
                    <a:pt x="11" y="5"/>
                  </a:cubicBezTo>
                  <a:cubicBezTo>
                    <a:pt x="9" y="4"/>
                    <a:pt x="7" y="4"/>
                    <a:pt x="7" y="4"/>
                  </a:cubicBezTo>
                  <a:cubicBezTo>
                    <a:pt x="6" y="4"/>
                    <a:pt x="6" y="4"/>
                    <a:pt x="6" y="4"/>
                  </a:cubicBezTo>
                  <a:cubicBezTo>
                    <a:pt x="3" y="6"/>
                    <a:pt x="3" y="6"/>
                    <a:pt x="3" y="6"/>
                  </a:cubicBezTo>
                  <a:cubicBezTo>
                    <a:pt x="3" y="7"/>
                    <a:pt x="3" y="7"/>
                    <a:pt x="5" y="11"/>
                  </a:cubicBezTo>
                  <a:cubicBezTo>
                    <a:pt x="4" y="13"/>
                    <a:pt x="4" y="13"/>
                    <a:pt x="4" y="13"/>
                  </a:cubicBezTo>
                  <a:cubicBezTo>
                    <a:pt x="0" y="15"/>
                    <a:pt x="0" y="15"/>
                    <a:pt x="0" y="15"/>
                  </a:cubicBezTo>
                  <a:cubicBezTo>
                    <a:pt x="0" y="19"/>
                    <a:pt x="0" y="19"/>
                    <a:pt x="0" y="19"/>
                  </a:cubicBezTo>
                  <a:cubicBezTo>
                    <a:pt x="0" y="20"/>
                    <a:pt x="0" y="20"/>
                    <a:pt x="4" y="21"/>
                  </a:cubicBezTo>
                  <a:cubicBezTo>
                    <a:pt x="5" y="23"/>
                    <a:pt x="5" y="23"/>
                    <a:pt x="5" y="23"/>
                  </a:cubicBezTo>
                  <a:cubicBezTo>
                    <a:pt x="3" y="27"/>
                    <a:pt x="3" y="28"/>
                    <a:pt x="4"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1"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4" y="20"/>
                    <a:pt x="34" y="19"/>
                    <a:pt x="34" y="19"/>
                  </a:cubicBezTo>
                  <a:cubicBezTo>
                    <a:pt x="34" y="15"/>
                    <a:pt x="34" y="15"/>
                    <a:pt x="34" y="15"/>
                  </a:cubicBezTo>
                  <a:cubicBezTo>
                    <a:pt x="34" y="15"/>
                    <a:pt x="34" y="15"/>
                    <a:pt x="30" y="13"/>
                  </a:cubicBezTo>
                  <a:close/>
                  <a:moveTo>
                    <a:pt x="17" y="23"/>
                  </a:moveTo>
                  <a:cubicBezTo>
                    <a:pt x="14" y="23"/>
                    <a:pt x="11" y="20"/>
                    <a:pt x="11" y="17"/>
                  </a:cubicBezTo>
                  <a:cubicBezTo>
                    <a:pt x="11" y="14"/>
                    <a:pt x="14" y="11"/>
                    <a:pt x="17" y="11"/>
                  </a:cubicBezTo>
                  <a:cubicBezTo>
                    <a:pt x="20" y="11"/>
                    <a:pt x="23" y="14"/>
                    <a:pt x="23" y="17"/>
                  </a:cubicBezTo>
                  <a:cubicBezTo>
                    <a:pt x="23" y="20"/>
                    <a:pt x="20"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8" name="Freeform 41"/>
            <p:cNvSpPr>
              <a:spLocks noEditPoints="1"/>
            </p:cNvSpPr>
            <p:nvPr/>
          </p:nvSpPr>
          <p:spPr bwMode="auto">
            <a:xfrm>
              <a:off x="5232560" y="3678272"/>
              <a:ext cx="91732" cy="91732"/>
            </a:xfrm>
            <a:custGeom>
              <a:avLst/>
              <a:gdLst>
                <a:gd name="T0" fmla="*/ 29 w 34"/>
                <a:gd name="T1" fmla="*/ 13 h 34"/>
                <a:gd name="T2" fmla="*/ 29 w 34"/>
                <a:gd name="T3" fmla="*/ 12 h 34"/>
                <a:gd name="T4" fmla="*/ 30 w 34"/>
                <a:gd name="T5" fmla="*/ 7 h 34"/>
                <a:gd name="T6" fmla="*/ 28 w 34"/>
                <a:gd name="T7" fmla="*/ 4 h 34"/>
                <a:gd name="T8" fmla="*/ 28 w 34"/>
                <a:gd name="T9" fmla="*/ 4 h 34"/>
                <a:gd name="T10" fmla="*/ 27 w 34"/>
                <a:gd name="T11" fmla="*/ 4 h 34"/>
                <a:gd name="T12" fmla="*/ 23 w 34"/>
                <a:gd name="T13" fmla="*/ 6 h 34"/>
                <a:gd name="T14" fmla="*/ 21 w 34"/>
                <a:gd name="T15" fmla="*/ 5 h 34"/>
                <a:gd name="T16" fmla="*/ 19 w 34"/>
                <a:gd name="T17" fmla="*/ 0 h 34"/>
                <a:gd name="T18" fmla="*/ 15 w 34"/>
                <a:gd name="T19" fmla="*/ 0 h 34"/>
                <a:gd name="T20" fmla="*/ 12 w 34"/>
                <a:gd name="T21" fmla="*/ 5 h 34"/>
                <a:gd name="T22" fmla="*/ 11 w 34"/>
                <a:gd name="T23" fmla="*/ 6 h 34"/>
                <a:gd name="T24" fmla="*/ 6 w 34"/>
                <a:gd name="T25" fmla="*/ 4 h 34"/>
                <a:gd name="T26" fmla="*/ 6 w 34"/>
                <a:gd name="T27" fmla="*/ 4 h 34"/>
                <a:gd name="T28" fmla="*/ 3 w 34"/>
                <a:gd name="T29" fmla="*/ 7 h 34"/>
                <a:gd name="T30" fmla="*/ 5 w 34"/>
                <a:gd name="T31" fmla="*/ 12 h 34"/>
                <a:gd name="T32" fmla="*/ 4 w 34"/>
                <a:gd name="T33" fmla="*/ 13 h 34"/>
                <a:gd name="T34" fmla="*/ 0 w 34"/>
                <a:gd name="T35" fmla="*/ 16 h 34"/>
                <a:gd name="T36" fmla="*/ 0 w 34"/>
                <a:gd name="T37" fmla="*/ 19 h 34"/>
                <a:gd name="T38" fmla="*/ 4 w 34"/>
                <a:gd name="T39" fmla="*/ 22 h 34"/>
                <a:gd name="T40" fmla="*/ 5 w 34"/>
                <a:gd name="T41" fmla="*/ 23 h 34"/>
                <a:gd name="T42" fmla="*/ 3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7 w 34"/>
                <a:gd name="T63" fmla="*/ 31 h 34"/>
                <a:gd name="T64" fmla="*/ 28 w 34"/>
                <a:gd name="T65" fmla="*/ 31 h 34"/>
                <a:gd name="T66" fmla="*/ 31 w 34"/>
                <a:gd name="T67" fmla="*/ 28 h 34"/>
                <a:gd name="T68" fmla="*/ 29 w 34"/>
                <a:gd name="T69" fmla="*/ 23 h 34"/>
                <a:gd name="T70" fmla="*/ 30 w 34"/>
                <a:gd name="T71" fmla="*/ 22 h 34"/>
                <a:gd name="T72" fmla="*/ 34 w 34"/>
                <a:gd name="T73" fmla="*/ 19 h 34"/>
                <a:gd name="T74" fmla="*/ 34 w 34"/>
                <a:gd name="T75" fmla="*/ 15 h 34"/>
                <a:gd name="T76" fmla="*/ 29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29" y="13"/>
                  </a:moveTo>
                  <a:cubicBezTo>
                    <a:pt x="29" y="12"/>
                    <a:pt x="29" y="12"/>
                    <a:pt x="29" y="12"/>
                  </a:cubicBezTo>
                  <a:cubicBezTo>
                    <a:pt x="31" y="7"/>
                    <a:pt x="31" y="7"/>
                    <a:pt x="30" y="7"/>
                  </a:cubicBezTo>
                  <a:cubicBezTo>
                    <a:pt x="28" y="4"/>
                    <a:pt x="28" y="4"/>
                    <a:pt x="28" y="4"/>
                  </a:cubicBezTo>
                  <a:cubicBezTo>
                    <a:pt x="28" y="4"/>
                    <a:pt x="28" y="4"/>
                    <a:pt x="28" y="4"/>
                  </a:cubicBezTo>
                  <a:cubicBezTo>
                    <a:pt x="27" y="4"/>
                    <a:pt x="27" y="4"/>
                    <a:pt x="27" y="4"/>
                  </a:cubicBezTo>
                  <a:cubicBezTo>
                    <a:pt x="27" y="4"/>
                    <a:pt x="27" y="4"/>
                    <a:pt x="23" y="6"/>
                  </a:cubicBezTo>
                  <a:cubicBezTo>
                    <a:pt x="21" y="5"/>
                    <a:pt x="21" y="5"/>
                    <a:pt x="21" y="5"/>
                  </a:cubicBezTo>
                  <a:cubicBezTo>
                    <a:pt x="19" y="0"/>
                    <a:pt x="19" y="0"/>
                    <a:pt x="19" y="0"/>
                  </a:cubicBezTo>
                  <a:cubicBezTo>
                    <a:pt x="15" y="0"/>
                    <a:pt x="15" y="0"/>
                    <a:pt x="15" y="0"/>
                  </a:cubicBezTo>
                  <a:cubicBezTo>
                    <a:pt x="14" y="0"/>
                    <a:pt x="14" y="0"/>
                    <a:pt x="12" y="5"/>
                  </a:cubicBezTo>
                  <a:cubicBezTo>
                    <a:pt x="11" y="6"/>
                    <a:pt x="11" y="6"/>
                    <a:pt x="11" y="6"/>
                  </a:cubicBezTo>
                  <a:cubicBezTo>
                    <a:pt x="8" y="4"/>
                    <a:pt x="7" y="4"/>
                    <a:pt x="6" y="4"/>
                  </a:cubicBezTo>
                  <a:cubicBezTo>
                    <a:pt x="6" y="4"/>
                    <a:pt x="6" y="4"/>
                    <a:pt x="6" y="4"/>
                  </a:cubicBezTo>
                  <a:cubicBezTo>
                    <a:pt x="3" y="7"/>
                    <a:pt x="3" y="7"/>
                    <a:pt x="3" y="7"/>
                  </a:cubicBezTo>
                  <a:cubicBezTo>
                    <a:pt x="3" y="7"/>
                    <a:pt x="3" y="7"/>
                    <a:pt x="5" y="12"/>
                  </a:cubicBezTo>
                  <a:cubicBezTo>
                    <a:pt x="4" y="13"/>
                    <a:pt x="4" y="13"/>
                    <a:pt x="4" y="13"/>
                  </a:cubicBezTo>
                  <a:cubicBezTo>
                    <a:pt x="0" y="15"/>
                    <a:pt x="0" y="15"/>
                    <a:pt x="0" y="16"/>
                  </a:cubicBezTo>
                  <a:cubicBezTo>
                    <a:pt x="0" y="19"/>
                    <a:pt x="0" y="19"/>
                    <a:pt x="0" y="19"/>
                  </a:cubicBezTo>
                  <a:cubicBezTo>
                    <a:pt x="0" y="20"/>
                    <a:pt x="0" y="20"/>
                    <a:pt x="4" y="22"/>
                  </a:cubicBezTo>
                  <a:cubicBezTo>
                    <a:pt x="5" y="23"/>
                    <a:pt x="5" y="23"/>
                    <a:pt x="5" y="23"/>
                  </a:cubicBezTo>
                  <a:cubicBezTo>
                    <a:pt x="3" y="28"/>
                    <a:pt x="3" y="28"/>
                    <a:pt x="3"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4" y="34"/>
                    <a:pt x="15" y="34"/>
                    <a:pt x="15" y="34"/>
                  </a:cubicBezTo>
                  <a:cubicBezTo>
                    <a:pt x="19" y="34"/>
                    <a:pt x="19" y="34"/>
                    <a:pt x="19" y="34"/>
                  </a:cubicBezTo>
                  <a:cubicBezTo>
                    <a:pt x="19" y="34"/>
                    <a:pt x="20" y="34"/>
                    <a:pt x="21" y="30"/>
                  </a:cubicBezTo>
                  <a:cubicBezTo>
                    <a:pt x="23" y="29"/>
                    <a:pt x="23" y="29"/>
                    <a:pt x="23" y="29"/>
                  </a:cubicBezTo>
                  <a:cubicBezTo>
                    <a:pt x="25" y="30"/>
                    <a:pt x="27" y="31"/>
                    <a:pt x="27" y="31"/>
                  </a:cubicBezTo>
                  <a:cubicBezTo>
                    <a:pt x="28" y="31"/>
                    <a:pt x="28" y="31"/>
                    <a:pt x="28" y="31"/>
                  </a:cubicBezTo>
                  <a:cubicBezTo>
                    <a:pt x="31" y="28"/>
                    <a:pt x="31" y="28"/>
                    <a:pt x="31" y="28"/>
                  </a:cubicBezTo>
                  <a:cubicBezTo>
                    <a:pt x="31" y="28"/>
                    <a:pt x="31" y="28"/>
                    <a:pt x="29" y="23"/>
                  </a:cubicBezTo>
                  <a:cubicBezTo>
                    <a:pt x="30" y="22"/>
                    <a:pt x="30" y="22"/>
                    <a:pt x="30" y="22"/>
                  </a:cubicBezTo>
                  <a:cubicBezTo>
                    <a:pt x="34" y="20"/>
                    <a:pt x="34" y="20"/>
                    <a:pt x="34" y="19"/>
                  </a:cubicBezTo>
                  <a:cubicBezTo>
                    <a:pt x="34" y="15"/>
                    <a:pt x="34" y="15"/>
                    <a:pt x="34" y="15"/>
                  </a:cubicBezTo>
                  <a:cubicBezTo>
                    <a:pt x="34" y="15"/>
                    <a:pt x="34" y="15"/>
                    <a:pt x="29" y="13"/>
                  </a:cubicBezTo>
                  <a:close/>
                  <a:moveTo>
                    <a:pt x="17" y="23"/>
                  </a:moveTo>
                  <a:cubicBezTo>
                    <a:pt x="14" y="23"/>
                    <a:pt x="11" y="21"/>
                    <a:pt x="11" y="17"/>
                  </a:cubicBezTo>
                  <a:cubicBezTo>
                    <a:pt x="11" y="14"/>
                    <a:pt x="14" y="11"/>
                    <a:pt x="17" y="11"/>
                  </a:cubicBezTo>
                  <a:cubicBezTo>
                    <a:pt x="20" y="11"/>
                    <a:pt x="23" y="14"/>
                    <a:pt x="23" y="17"/>
                  </a:cubicBezTo>
                  <a:cubicBezTo>
                    <a:pt x="23" y="21"/>
                    <a:pt x="20"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9" name="Freeform 42"/>
            <p:cNvSpPr>
              <a:spLocks noEditPoints="1"/>
            </p:cNvSpPr>
            <p:nvPr/>
          </p:nvSpPr>
          <p:spPr bwMode="auto">
            <a:xfrm>
              <a:off x="4929701" y="3014312"/>
              <a:ext cx="94644" cy="91732"/>
            </a:xfrm>
            <a:custGeom>
              <a:avLst/>
              <a:gdLst>
                <a:gd name="T0" fmla="*/ 30 w 35"/>
                <a:gd name="T1" fmla="*/ 12 h 34"/>
                <a:gd name="T2" fmla="*/ 30 w 35"/>
                <a:gd name="T3" fmla="*/ 11 h 34"/>
                <a:gd name="T4" fmla="*/ 31 w 35"/>
                <a:gd name="T5" fmla="*/ 6 h 34"/>
                <a:gd name="T6" fmla="*/ 29 w 35"/>
                <a:gd name="T7" fmla="*/ 3 h 34"/>
                <a:gd name="T8" fmla="*/ 28 w 35"/>
                <a:gd name="T9" fmla="*/ 3 h 34"/>
                <a:gd name="T10" fmla="*/ 28 w 35"/>
                <a:gd name="T11" fmla="*/ 3 h 34"/>
                <a:gd name="T12" fmla="*/ 24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8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20 w 35"/>
                <a:gd name="T57" fmla="*/ 34 h 34"/>
                <a:gd name="T58" fmla="*/ 22 w 35"/>
                <a:gd name="T59" fmla="*/ 29 h 34"/>
                <a:gd name="T60" fmla="*/ 24 w 35"/>
                <a:gd name="T61" fmla="*/ 28 h 34"/>
                <a:gd name="T62" fmla="*/ 28 w 35"/>
                <a:gd name="T63" fmla="*/ 30 h 34"/>
                <a:gd name="T64" fmla="*/ 29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2 h 34"/>
                <a:gd name="T80" fmla="*/ 12 w 35"/>
                <a:gd name="T81" fmla="*/ 17 h 34"/>
                <a:gd name="T82" fmla="*/ 18 w 35"/>
                <a:gd name="T83" fmla="*/ 11 h 34"/>
                <a:gd name="T84" fmla="*/ 24 w 35"/>
                <a:gd name="T85" fmla="*/ 17 h 34"/>
                <a:gd name="T86" fmla="*/ 18 w 35"/>
                <a:gd name="T87" fmla="*/ 22 h 34"/>
                <a:gd name="T88" fmla="*/ 18 w 35"/>
                <a:gd name="T89" fmla="*/ 22 h 34"/>
                <a:gd name="T90" fmla="*/ 18 w 35"/>
                <a:gd name="T9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2" y="6"/>
                    <a:pt x="31" y="6"/>
                  </a:cubicBezTo>
                  <a:cubicBezTo>
                    <a:pt x="29" y="3"/>
                    <a:pt x="29" y="3"/>
                    <a:pt x="29" y="3"/>
                  </a:cubicBezTo>
                  <a:cubicBezTo>
                    <a:pt x="28" y="3"/>
                    <a:pt x="28" y="3"/>
                    <a:pt x="28" y="3"/>
                  </a:cubicBezTo>
                  <a:cubicBezTo>
                    <a:pt x="28" y="3"/>
                    <a:pt x="28" y="3"/>
                    <a:pt x="28" y="3"/>
                  </a:cubicBezTo>
                  <a:cubicBezTo>
                    <a:pt x="28" y="3"/>
                    <a:pt x="27" y="3"/>
                    <a:pt x="24"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4" y="6"/>
                    <a:pt x="6" y="11"/>
                  </a:cubicBezTo>
                  <a:cubicBezTo>
                    <a:pt x="5" y="12"/>
                    <a:pt x="5" y="12"/>
                    <a:pt x="5" y="12"/>
                  </a:cubicBezTo>
                  <a:cubicBezTo>
                    <a:pt x="0" y="14"/>
                    <a:pt x="0" y="14"/>
                    <a:pt x="0" y="15"/>
                  </a:cubicBezTo>
                  <a:cubicBezTo>
                    <a:pt x="0" y="18"/>
                    <a:pt x="0" y="18"/>
                    <a:pt x="0" y="18"/>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8" y="30"/>
                    <a:pt x="8" y="30"/>
                    <a:pt x="12" y="28"/>
                  </a:cubicBezTo>
                  <a:cubicBezTo>
                    <a:pt x="13" y="29"/>
                    <a:pt x="13" y="29"/>
                    <a:pt x="13" y="29"/>
                  </a:cubicBezTo>
                  <a:cubicBezTo>
                    <a:pt x="15" y="34"/>
                    <a:pt x="15" y="34"/>
                    <a:pt x="16" y="34"/>
                  </a:cubicBezTo>
                  <a:cubicBezTo>
                    <a:pt x="20" y="34"/>
                    <a:pt x="20" y="34"/>
                    <a:pt x="20" y="34"/>
                  </a:cubicBezTo>
                  <a:cubicBezTo>
                    <a:pt x="20" y="34"/>
                    <a:pt x="20" y="34"/>
                    <a:pt x="22" y="29"/>
                  </a:cubicBezTo>
                  <a:cubicBezTo>
                    <a:pt x="24" y="28"/>
                    <a:pt x="24" y="28"/>
                    <a:pt x="24" y="28"/>
                  </a:cubicBezTo>
                  <a:cubicBezTo>
                    <a:pt x="26" y="29"/>
                    <a:pt x="28" y="30"/>
                    <a:pt x="28" y="30"/>
                  </a:cubicBezTo>
                  <a:cubicBezTo>
                    <a:pt x="29" y="30"/>
                    <a:pt x="29" y="30"/>
                    <a:pt x="29"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2"/>
                  </a:moveTo>
                  <a:cubicBezTo>
                    <a:pt x="14" y="22"/>
                    <a:pt x="12" y="20"/>
                    <a:pt x="12" y="17"/>
                  </a:cubicBezTo>
                  <a:cubicBezTo>
                    <a:pt x="12" y="13"/>
                    <a:pt x="14" y="11"/>
                    <a:pt x="18" y="11"/>
                  </a:cubicBezTo>
                  <a:cubicBezTo>
                    <a:pt x="21" y="11"/>
                    <a:pt x="24" y="13"/>
                    <a:pt x="24" y="17"/>
                  </a:cubicBezTo>
                  <a:cubicBezTo>
                    <a:pt x="24" y="20"/>
                    <a:pt x="21" y="22"/>
                    <a:pt x="18" y="22"/>
                  </a:cubicBezTo>
                  <a:close/>
                  <a:moveTo>
                    <a:pt x="18" y="22"/>
                  </a:moveTo>
                  <a:cubicBezTo>
                    <a:pt x="18" y="22"/>
                    <a:pt x="18" y="22"/>
                    <a:pt x="18" y="22"/>
                  </a:cubicBezTo>
                </a:path>
              </a:pathLst>
            </a:custGeom>
            <a:solidFill>
              <a:srgbClr val="44546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0" name="Freeform 43"/>
            <p:cNvSpPr>
              <a:spLocks noEditPoints="1"/>
            </p:cNvSpPr>
            <p:nvPr/>
          </p:nvSpPr>
          <p:spPr bwMode="auto">
            <a:xfrm>
              <a:off x="4964646" y="2881811"/>
              <a:ext cx="94644" cy="91732"/>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1 w 35"/>
                <a:gd name="T23" fmla="*/ 5 h 34"/>
                <a:gd name="T24" fmla="*/ 7 w 35"/>
                <a:gd name="T25" fmla="*/ 4 h 34"/>
                <a:gd name="T26" fmla="*/ 6 w 35"/>
                <a:gd name="T27" fmla="*/ 4 h 34"/>
                <a:gd name="T28" fmla="*/ 4 w 35"/>
                <a:gd name="T29" fmla="*/ 6 h 34"/>
                <a:gd name="T30" fmla="*/ 5 w 35"/>
                <a:gd name="T31" fmla="*/ 12 h 34"/>
                <a:gd name="T32" fmla="*/ 5 w 35"/>
                <a:gd name="T33" fmla="*/ 13 h 34"/>
                <a:gd name="T34" fmla="*/ 0 w 35"/>
                <a:gd name="T35" fmla="*/ 15 h 34"/>
                <a:gd name="T36" fmla="*/ 0 w 35"/>
                <a:gd name="T37" fmla="*/ 19 h 34"/>
                <a:gd name="T38" fmla="*/ 5 w 35"/>
                <a:gd name="T39" fmla="*/ 22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5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5"/>
                  </a:cubicBezTo>
                  <a:cubicBezTo>
                    <a:pt x="22" y="5"/>
                    <a:pt x="22" y="5"/>
                    <a:pt x="22" y="5"/>
                  </a:cubicBezTo>
                  <a:cubicBezTo>
                    <a:pt x="20" y="0"/>
                    <a:pt x="20" y="0"/>
                    <a:pt x="19" y="0"/>
                  </a:cubicBezTo>
                  <a:cubicBezTo>
                    <a:pt x="15" y="0"/>
                    <a:pt x="15" y="0"/>
                    <a:pt x="15" y="0"/>
                  </a:cubicBezTo>
                  <a:cubicBezTo>
                    <a:pt x="15" y="0"/>
                    <a:pt x="15" y="0"/>
                    <a:pt x="13" y="5"/>
                  </a:cubicBezTo>
                  <a:cubicBezTo>
                    <a:pt x="11" y="5"/>
                    <a:pt x="11" y="5"/>
                    <a:pt x="11" y="5"/>
                  </a:cubicBezTo>
                  <a:cubicBezTo>
                    <a:pt x="9" y="4"/>
                    <a:pt x="7" y="4"/>
                    <a:pt x="7" y="4"/>
                  </a:cubicBezTo>
                  <a:cubicBezTo>
                    <a:pt x="6" y="4"/>
                    <a:pt x="6" y="4"/>
                    <a:pt x="6" y="4"/>
                  </a:cubicBezTo>
                  <a:cubicBezTo>
                    <a:pt x="4" y="6"/>
                    <a:pt x="4" y="6"/>
                    <a:pt x="4" y="6"/>
                  </a:cubicBezTo>
                  <a:cubicBezTo>
                    <a:pt x="3" y="7"/>
                    <a:pt x="3" y="7"/>
                    <a:pt x="5" y="12"/>
                  </a:cubicBezTo>
                  <a:cubicBezTo>
                    <a:pt x="5" y="13"/>
                    <a:pt x="5" y="13"/>
                    <a:pt x="5" y="13"/>
                  </a:cubicBezTo>
                  <a:cubicBezTo>
                    <a:pt x="0" y="15"/>
                    <a:pt x="0" y="15"/>
                    <a:pt x="0" y="15"/>
                  </a:cubicBezTo>
                  <a:cubicBezTo>
                    <a:pt x="0" y="19"/>
                    <a:pt x="0" y="19"/>
                    <a:pt x="0" y="19"/>
                  </a:cubicBezTo>
                  <a:cubicBezTo>
                    <a:pt x="0" y="20"/>
                    <a:pt x="0" y="20"/>
                    <a:pt x="5" y="22"/>
                  </a:cubicBezTo>
                  <a:cubicBezTo>
                    <a:pt x="5" y="23"/>
                    <a:pt x="5" y="23"/>
                    <a:pt x="5" y="23"/>
                  </a:cubicBezTo>
                  <a:cubicBezTo>
                    <a:pt x="3" y="27"/>
                    <a:pt x="3" y="28"/>
                    <a:pt x="4" y="28"/>
                  </a:cubicBezTo>
                  <a:cubicBezTo>
                    <a:pt x="6" y="31"/>
                    <a:pt x="6" y="31"/>
                    <a:pt x="6" y="31"/>
                  </a:cubicBezTo>
                  <a:cubicBezTo>
                    <a:pt x="7" y="31"/>
                    <a:pt x="7" y="31"/>
                    <a:pt x="7"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solidFill>
              <a:srgbClr val="44546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1" name="Freeform 44"/>
            <p:cNvSpPr>
              <a:spLocks noEditPoints="1"/>
            </p:cNvSpPr>
            <p:nvPr/>
          </p:nvSpPr>
          <p:spPr bwMode="auto">
            <a:xfrm>
              <a:off x="5081131" y="2536727"/>
              <a:ext cx="91732" cy="91732"/>
            </a:xfrm>
            <a:custGeom>
              <a:avLst/>
              <a:gdLst>
                <a:gd name="T0" fmla="*/ 29 w 34"/>
                <a:gd name="T1" fmla="*/ 12 h 34"/>
                <a:gd name="T2" fmla="*/ 29 w 34"/>
                <a:gd name="T3" fmla="*/ 11 h 34"/>
                <a:gd name="T4" fmla="*/ 30 w 34"/>
                <a:gd name="T5" fmla="*/ 6 h 34"/>
                <a:gd name="T6" fmla="*/ 28 w 34"/>
                <a:gd name="T7" fmla="*/ 3 h 34"/>
                <a:gd name="T8" fmla="*/ 28 w 34"/>
                <a:gd name="T9" fmla="*/ 3 h 34"/>
                <a:gd name="T10" fmla="*/ 27 w 34"/>
                <a:gd name="T11" fmla="*/ 3 h 34"/>
                <a:gd name="T12" fmla="*/ 23 w 34"/>
                <a:gd name="T13" fmla="*/ 5 h 34"/>
                <a:gd name="T14" fmla="*/ 21 w 34"/>
                <a:gd name="T15" fmla="*/ 4 h 34"/>
                <a:gd name="T16" fmla="*/ 19 w 34"/>
                <a:gd name="T17" fmla="*/ 0 h 34"/>
                <a:gd name="T18" fmla="*/ 15 w 34"/>
                <a:gd name="T19" fmla="*/ 0 h 34"/>
                <a:gd name="T20" fmla="*/ 13 w 34"/>
                <a:gd name="T21" fmla="*/ 4 h 34"/>
                <a:gd name="T22" fmla="*/ 11 w 34"/>
                <a:gd name="T23" fmla="*/ 5 h 34"/>
                <a:gd name="T24" fmla="*/ 6 w 34"/>
                <a:gd name="T25" fmla="*/ 3 h 34"/>
                <a:gd name="T26" fmla="*/ 6 w 34"/>
                <a:gd name="T27" fmla="*/ 3 h 34"/>
                <a:gd name="T28" fmla="*/ 3 w 34"/>
                <a:gd name="T29" fmla="*/ 6 h 34"/>
                <a:gd name="T30" fmla="*/ 5 w 34"/>
                <a:gd name="T31" fmla="*/ 11 h 34"/>
                <a:gd name="T32" fmla="*/ 4 w 34"/>
                <a:gd name="T33" fmla="*/ 12 h 34"/>
                <a:gd name="T34" fmla="*/ 0 w 34"/>
                <a:gd name="T35" fmla="*/ 15 h 34"/>
                <a:gd name="T36" fmla="*/ 0 w 34"/>
                <a:gd name="T37" fmla="*/ 18 h 34"/>
                <a:gd name="T38" fmla="*/ 4 w 34"/>
                <a:gd name="T39" fmla="*/ 21 h 34"/>
                <a:gd name="T40" fmla="*/ 5 w 34"/>
                <a:gd name="T41" fmla="*/ 22 h 34"/>
                <a:gd name="T42" fmla="*/ 3 w 34"/>
                <a:gd name="T43" fmla="*/ 27 h 34"/>
                <a:gd name="T44" fmla="*/ 6 w 34"/>
                <a:gd name="T45" fmla="*/ 30 h 34"/>
                <a:gd name="T46" fmla="*/ 6 w 34"/>
                <a:gd name="T47" fmla="*/ 30 h 34"/>
                <a:gd name="T48" fmla="*/ 7 w 34"/>
                <a:gd name="T49" fmla="*/ 30 h 34"/>
                <a:gd name="T50" fmla="*/ 11 w 34"/>
                <a:gd name="T51" fmla="*/ 28 h 34"/>
                <a:gd name="T52" fmla="*/ 13 w 34"/>
                <a:gd name="T53" fmla="*/ 29 h 34"/>
                <a:gd name="T54" fmla="*/ 15 w 34"/>
                <a:gd name="T55" fmla="*/ 34 h 34"/>
                <a:gd name="T56" fmla="*/ 19 w 34"/>
                <a:gd name="T57" fmla="*/ 34 h 34"/>
                <a:gd name="T58" fmla="*/ 21 w 34"/>
                <a:gd name="T59" fmla="*/ 29 h 34"/>
                <a:gd name="T60" fmla="*/ 23 w 34"/>
                <a:gd name="T61" fmla="*/ 28 h 34"/>
                <a:gd name="T62" fmla="*/ 27 w 34"/>
                <a:gd name="T63" fmla="*/ 30 h 34"/>
                <a:gd name="T64" fmla="*/ 28 w 34"/>
                <a:gd name="T65" fmla="*/ 30 h 34"/>
                <a:gd name="T66" fmla="*/ 31 w 34"/>
                <a:gd name="T67" fmla="*/ 27 h 34"/>
                <a:gd name="T68" fmla="*/ 29 w 34"/>
                <a:gd name="T69" fmla="*/ 22 h 34"/>
                <a:gd name="T70" fmla="*/ 30 w 34"/>
                <a:gd name="T71" fmla="*/ 21 h 34"/>
                <a:gd name="T72" fmla="*/ 34 w 34"/>
                <a:gd name="T73" fmla="*/ 18 h 34"/>
                <a:gd name="T74" fmla="*/ 34 w 34"/>
                <a:gd name="T75" fmla="*/ 15 h 34"/>
                <a:gd name="T76" fmla="*/ 29 w 34"/>
                <a:gd name="T77" fmla="*/ 12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29" y="12"/>
                  </a:moveTo>
                  <a:cubicBezTo>
                    <a:pt x="29" y="11"/>
                    <a:pt x="29" y="11"/>
                    <a:pt x="29" y="11"/>
                  </a:cubicBezTo>
                  <a:cubicBezTo>
                    <a:pt x="31" y="6"/>
                    <a:pt x="31" y="6"/>
                    <a:pt x="30" y="6"/>
                  </a:cubicBezTo>
                  <a:cubicBezTo>
                    <a:pt x="28" y="3"/>
                    <a:pt x="28" y="3"/>
                    <a:pt x="28" y="3"/>
                  </a:cubicBezTo>
                  <a:cubicBezTo>
                    <a:pt x="28" y="3"/>
                    <a:pt x="28" y="3"/>
                    <a:pt x="28" y="3"/>
                  </a:cubicBezTo>
                  <a:cubicBezTo>
                    <a:pt x="27" y="3"/>
                    <a:pt x="27" y="3"/>
                    <a:pt x="27" y="3"/>
                  </a:cubicBezTo>
                  <a:cubicBezTo>
                    <a:pt x="27" y="3"/>
                    <a:pt x="27" y="3"/>
                    <a:pt x="23" y="5"/>
                  </a:cubicBezTo>
                  <a:cubicBezTo>
                    <a:pt x="21" y="4"/>
                    <a:pt x="21" y="4"/>
                    <a:pt x="21" y="4"/>
                  </a:cubicBezTo>
                  <a:cubicBezTo>
                    <a:pt x="19" y="0"/>
                    <a:pt x="19" y="0"/>
                    <a:pt x="19" y="0"/>
                  </a:cubicBezTo>
                  <a:cubicBezTo>
                    <a:pt x="15" y="0"/>
                    <a:pt x="15" y="0"/>
                    <a:pt x="15" y="0"/>
                  </a:cubicBezTo>
                  <a:cubicBezTo>
                    <a:pt x="14" y="0"/>
                    <a:pt x="14" y="0"/>
                    <a:pt x="13" y="4"/>
                  </a:cubicBezTo>
                  <a:cubicBezTo>
                    <a:pt x="11" y="5"/>
                    <a:pt x="11" y="5"/>
                    <a:pt x="11" y="5"/>
                  </a:cubicBezTo>
                  <a:cubicBezTo>
                    <a:pt x="8" y="4"/>
                    <a:pt x="7" y="3"/>
                    <a:pt x="6" y="3"/>
                  </a:cubicBezTo>
                  <a:cubicBezTo>
                    <a:pt x="6" y="3"/>
                    <a:pt x="6" y="3"/>
                    <a:pt x="6" y="3"/>
                  </a:cubicBezTo>
                  <a:cubicBezTo>
                    <a:pt x="3" y="6"/>
                    <a:pt x="3" y="6"/>
                    <a:pt x="3" y="6"/>
                  </a:cubicBezTo>
                  <a:cubicBezTo>
                    <a:pt x="3" y="6"/>
                    <a:pt x="3" y="6"/>
                    <a:pt x="5" y="11"/>
                  </a:cubicBezTo>
                  <a:cubicBezTo>
                    <a:pt x="4" y="12"/>
                    <a:pt x="4" y="12"/>
                    <a:pt x="4" y="12"/>
                  </a:cubicBezTo>
                  <a:cubicBezTo>
                    <a:pt x="0" y="14"/>
                    <a:pt x="0" y="14"/>
                    <a:pt x="0" y="15"/>
                  </a:cubicBezTo>
                  <a:cubicBezTo>
                    <a:pt x="0" y="18"/>
                    <a:pt x="0" y="18"/>
                    <a:pt x="0" y="18"/>
                  </a:cubicBezTo>
                  <a:cubicBezTo>
                    <a:pt x="0" y="19"/>
                    <a:pt x="0" y="19"/>
                    <a:pt x="4" y="21"/>
                  </a:cubicBezTo>
                  <a:cubicBezTo>
                    <a:pt x="5" y="22"/>
                    <a:pt x="5" y="22"/>
                    <a:pt x="5" y="22"/>
                  </a:cubicBezTo>
                  <a:cubicBezTo>
                    <a:pt x="3" y="27"/>
                    <a:pt x="3" y="27"/>
                    <a:pt x="3" y="27"/>
                  </a:cubicBezTo>
                  <a:cubicBezTo>
                    <a:pt x="6" y="30"/>
                    <a:pt x="6" y="30"/>
                    <a:pt x="6" y="30"/>
                  </a:cubicBezTo>
                  <a:cubicBezTo>
                    <a:pt x="6" y="30"/>
                    <a:pt x="6" y="30"/>
                    <a:pt x="6" y="30"/>
                  </a:cubicBezTo>
                  <a:cubicBezTo>
                    <a:pt x="7" y="30"/>
                    <a:pt x="7" y="30"/>
                    <a:pt x="7" y="30"/>
                  </a:cubicBezTo>
                  <a:cubicBezTo>
                    <a:pt x="7" y="30"/>
                    <a:pt x="7" y="30"/>
                    <a:pt x="11" y="28"/>
                  </a:cubicBezTo>
                  <a:cubicBezTo>
                    <a:pt x="13" y="29"/>
                    <a:pt x="13" y="29"/>
                    <a:pt x="13" y="29"/>
                  </a:cubicBezTo>
                  <a:cubicBezTo>
                    <a:pt x="14" y="34"/>
                    <a:pt x="15" y="34"/>
                    <a:pt x="15" y="34"/>
                  </a:cubicBezTo>
                  <a:cubicBezTo>
                    <a:pt x="19" y="34"/>
                    <a:pt x="19" y="34"/>
                    <a:pt x="19" y="34"/>
                  </a:cubicBezTo>
                  <a:cubicBezTo>
                    <a:pt x="19" y="34"/>
                    <a:pt x="20" y="34"/>
                    <a:pt x="21" y="29"/>
                  </a:cubicBezTo>
                  <a:cubicBezTo>
                    <a:pt x="23" y="28"/>
                    <a:pt x="23" y="28"/>
                    <a:pt x="23" y="28"/>
                  </a:cubicBezTo>
                  <a:cubicBezTo>
                    <a:pt x="25" y="29"/>
                    <a:pt x="27" y="30"/>
                    <a:pt x="27" y="30"/>
                  </a:cubicBezTo>
                  <a:cubicBezTo>
                    <a:pt x="28" y="30"/>
                    <a:pt x="28" y="30"/>
                    <a:pt x="28" y="30"/>
                  </a:cubicBezTo>
                  <a:cubicBezTo>
                    <a:pt x="31" y="27"/>
                    <a:pt x="31" y="27"/>
                    <a:pt x="31" y="27"/>
                  </a:cubicBezTo>
                  <a:cubicBezTo>
                    <a:pt x="31" y="27"/>
                    <a:pt x="31" y="27"/>
                    <a:pt x="29" y="22"/>
                  </a:cubicBezTo>
                  <a:cubicBezTo>
                    <a:pt x="30" y="21"/>
                    <a:pt x="30" y="21"/>
                    <a:pt x="30" y="21"/>
                  </a:cubicBezTo>
                  <a:cubicBezTo>
                    <a:pt x="34" y="19"/>
                    <a:pt x="34" y="19"/>
                    <a:pt x="34" y="18"/>
                  </a:cubicBezTo>
                  <a:cubicBezTo>
                    <a:pt x="34" y="15"/>
                    <a:pt x="34" y="15"/>
                    <a:pt x="34" y="15"/>
                  </a:cubicBezTo>
                  <a:cubicBezTo>
                    <a:pt x="34" y="14"/>
                    <a:pt x="34" y="14"/>
                    <a:pt x="29" y="12"/>
                  </a:cubicBezTo>
                  <a:close/>
                  <a:moveTo>
                    <a:pt x="17" y="23"/>
                  </a:moveTo>
                  <a:cubicBezTo>
                    <a:pt x="14" y="23"/>
                    <a:pt x="11" y="20"/>
                    <a:pt x="11" y="17"/>
                  </a:cubicBezTo>
                  <a:cubicBezTo>
                    <a:pt x="11" y="13"/>
                    <a:pt x="14" y="11"/>
                    <a:pt x="17" y="11"/>
                  </a:cubicBezTo>
                  <a:cubicBezTo>
                    <a:pt x="20" y="11"/>
                    <a:pt x="23" y="13"/>
                    <a:pt x="23" y="17"/>
                  </a:cubicBezTo>
                  <a:cubicBezTo>
                    <a:pt x="23" y="20"/>
                    <a:pt x="20"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42" name="Freeform 45"/>
            <p:cNvSpPr>
              <a:spLocks noEditPoints="1"/>
            </p:cNvSpPr>
            <p:nvPr/>
          </p:nvSpPr>
          <p:spPr bwMode="auto">
            <a:xfrm>
              <a:off x="5413111" y="2178538"/>
              <a:ext cx="94644" cy="91732"/>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2 w 35"/>
                <a:gd name="T23" fmla="*/ 5 h 34"/>
                <a:gd name="T24" fmla="*/ 7 w 35"/>
                <a:gd name="T25" fmla="*/ 4 h 34"/>
                <a:gd name="T26" fmla="*/ 7 w 35"/>
                <a:gd name="T27" fmla="*/ 4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6 w 35"/>
                <a:gd name="T45" fmla="*/ 31 h 34"/>
                <a:gd name="T46" fmla="*/ 7 w 35"/>
                <a:gd name="T47" fmla="*/ 31 h 34"/>
                <a:gd name="T48" fmla="*/ 7 w 35"/>
                <a:gd name="T49" fmla="*/ 31 h 34"/>
                <a:gd name="T50" fmla="*/ 12 w 35"/>
                <a:gd name="T51" fmla="*/ 29 h 34"/>
                <a:gd name="T52" fmla="*/ 13 w 35"/>
                <a:gd name="T53" fmla="*/ 30 h 34"/>
                <a:gd name="T54" fmla="*/ 16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8" y="4"/>
                    <a:pt x="27" y="4"/>
                    <a:pt x="23" y="5"/>
                  </a:cubicBezTo>
                  <a:cubicBezTo>
                    <a:pt x="22" y="5"/>
                    <a:pt x="22" y="5"/>
                    <a:pt x="22" y="5"/>
                  </a:cubicBezTo>
                  <a:cubicBezTo>
                    <a:pt x="20" y="0"/>
                    <a:pt x="20" y="0"/>
                    <a:pt x="19" y="0"/>
                  </a:cubicBezTo>
                  <a:cubicBezTo>
                    <a:pt x="15" y="0"/>
                    <a:pt x="15" y="0"/>
                    <a:pt x="15" y="0"/>
                  </a:cubicBezTo>
                  <a:cubicBezTo>
                    <a:pt x="15" y="0"/>
                    <a:pt x="15" y="0"/>
                    <a:pt x="13" y="5"/>
                  </a:cubicBezTo>
                  <a:cubicBezTo>
                    <a:pt x="12" y="5"/>
                    <a:pt x="12" y="5"/>
                    <a:pt x="12" y="5"/>
                  </a:cubicBezTo>
                  <a:cubicBezTo>
                    <a:pt x="9" y="4"/>
                    <a:pt x="7" y="4"/>
                    <a:pt x="7" y="4"/>
                  </a:cubicBezTo>
                  <a:cubicBezTo>
                    <a:pt x="7" y="4"/>
                    <a:pt x="7" y="4"/>
                    <a:pt x="7" y="4"/>
                  </a:cubicBezTo>
                  <a:cubicBezTo>
                    <a:pt x="4" y="6"/>
                    <a:pt x="4" y="6"/>
                    <a:pt x="4" y="6"/>
                  </a:cubicBezTo>
                  <a:cubicBezTo>
                    <a:pt x="3" y="7"/>
                    <a:pt x="3" y="7"/>
                    <a:pt x="5" y="11"/>
                  </a:cubicBezTo>
                  <a:cubicBezTo>
                    <a:pt x="5" y="13"/>
                    <a:pt x="5" y="13"/>
                    <a:pt x="5" y="13"/>
                  </a:cubicBezTo>
                  <a:cubicBezTo>
                    <a:pt x="0" y="15"/>
                    <a:pt x="0" y="15"/>
                    <a:pt x="0" y="15"/>
                  </a:cubicBezTo>
                  <a:cubicBezTo>
                    <a:pt x="0" y="19"/>
                    <a:pt x="0" y="19"/>
                    <a:pt x="0" y="19"/>
                  </a:cubicBezTo>
                  <a:cubicBezTo>
                    <a:pt x="0" y="20"/>
                    <a:pt x="0" y="20"/>
                    <a:pt x="5" y="21"/>
                  </a:cubicBezTo>
                  <a:cubicBezTo>
                    <a:pt x="5" y="23"/>
                    <a:pt x="5" y="23"/>
                    <a:pt x="5" y="23"/>
                  </a:cubicBezTo>
                  <a:cubicBezTo>
                    <a:pt x="3" y="27"/>
                    <a:pt x="4" y="28"/>
                    <a:pt x="4" y="28"/>
                  </a:cubicBezTo>
                  <a:cubicBezTo>
                    <a:pt x="6" y="31"/>
                    <a:pt x="6" y="31"/>
                    <a:pt x="6" y="31"/>
                  </a:cubicBezTo>
                  <a:cubicBezTo>
                    <a:pt x="7" y="31"/>
                    <a:pt x="7" y="31"/>
                    <a:pt x="7" y="31"/>
                  </a:cubicBezTo>
                  <a:cubicBezTo>
                    <a:pt x="7" y="31"/>
                    <a:pt x="7" y="31"/>
                    <a:pt x="7" y="31"/>
                  </a:cubicBezTo>
                  <a:cubicBezTo>
                    <a:pt x="7" y="31"/>
                    <a:pt x="8" y="31"/>
                    <a:pt x="12" y="29"/>
                  </a:cubicBezTo>
                  <a:cubicBezTo>
                    <a:pt x="13" y="30"/>
                    <a:pt x="13" y="30"/>
                    <a:pt x="13" y="30"/>
                  </a:cubicBezTo>
                  <a:cubicBezTo>
                    <a:pt x="15" y="34"/>
                    <a:pt x="15" y="34"/>
                    <a:pt x="16"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2"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43" name="Freeform 46"/>
            <p:cNvSpPr>
              <a:spLocks noEditPoints="1"/>
            </p:cNvSpPr>
            <p:nvPr/>
          </p:nvSpPr>
          <p:spPr bwMode="auto">
            <a:xfrm>
              <a:off x="5954762" y="1979058"/>
              <a:ext cx="94644" cy="91732"/>
            </a:xfrm>
            <a:custGeom>
              <a:avLst/>
              <a:gdLst>
                <a:gd name="T0" fmla="*/ 30 w 35"/>
                <a:gd name="T1" fmla="*/ 13 h 34"/>
                <a:gd name="T2" fmla="*/ 29 w 35"/>
                <a:gd name="T3" fmla="*/ 11 h 34"/>
                <a:gd name="T4" fmla="*/ 31 w 35"/>
                <a:gd name="T5" fmla="*/ 6 h 34"/>
                <a:gd name="T6" fmla="*/ 28 w 35"/>
                <a:gd name="T7" fmla="*/ 4 h 34"/>
                <a:gd name="T8" fmla="*/ 28 w 35"/>
                <a:gd name="T9" fmla="*/ 3 h 34"/>
                <a:gd name="T10" fmla="*/ 28 w 35"/>
                <a:gd name="T11" fmla="*/ 3 h 34"/>
                <a:gd name="T12" fmla="*/ 23 w 35"/>
                <a:gd name="T13" fmla="*/ 5 h 34"/>
                <a:gd name="T14" fmla="*/ 22 w 35"/>
                <a:gd name="T15" fmla="*/ 4 h 34"/>
                <a:gd name="T16" fmla="*/ 19 w 35"/>
                <a:gd name="T17" fmla="*/ 0 h 34"/>
                <a:gd name="T18" fmla="*/ 15 w 35"/>
                <a:gd name="T19" fmla="*/ 0 h 34"/>
                <a:gd name="T20" fmla="*/ 13 w 35"/>
                <a:gd name="T21" fmla="*/ 5 h 34"/>
                <a:gd name="T22" fmla="*/ 11 w 35"/>
                <a:gd name="T23" fmla="*/ 5 h 34"/>
                <a:gd name="T24" fmla="*/ 7 w 35"/>
                <a:gd name="T25" fmla="*/ 3 h 34"/>
                <a:gd name="T26" fmla="*/ 6 w 35"/>
                <a:gd name="T27" fmla="*/ 3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6 w 35"/>
                <a:gd name="T45" fmla="*/ 30 h 34"/>
                <a:gd name="T46" fmla="*/ 7 w 35"/>
                <a:gd name="T47" fmla="*/ 30 h 34"/>
                <a:gd name="T48" fmla="*/ 7 w 35"/>
                <a:gd name="T49" fmla="*/ 30 h 34"/>
                <a:gd name="T50" fmla="*/ 11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6"/>
                    <a:pt x="31" y="6"/>
                  </a:cubicBezTo>
                  <a:cubicBezTo>
                    <a:pt x="28" y="4"/>
                    <a:pt x="28" y="4"/>
                    <a:pt x="28" y="4"/>
                  </a:cubicBezTo>
                  <a:cubicBezTo>
                    <a:pt x="28" y="3"/>
                    <a:pt x="28" y="3"/>
                    <a:pt x="28" y="3"/>
                  </a:cubicBezTo>
                  <a:cubicBezTo>
                    <a:pt x="28" y="3"/>
                    <a:pt x="28" y="3"/>
                    <a:pt x="28" y="3"/>
                  </a:cubicBezTo>
                  <a:cubicBezTo>
                    <a:pt x="27" y="3"/>
                    <a:pt x="27" y="3"/>
                    <a:pt x="23" y="5"/>
                  </a:cubicBezTo>
                  <a:cubicBezTo>
                    <a:pt x="22" y="4"/>
                    <a:pt x="22" y="4"/>
                    <a:pt x="22" y="4"/>
                  </a:cubicBezTo>
                  <a:cubicBezTo>
                    <a:pt x="20" y="0"/>
                    <a:pt x="20" y="0"/>
                    <a:pt x="19" y="0"/>
                  </a:cubicBezTo>
                  <a:cubicBezTo>
                    <a:pt x="15" y="0"/>
                    <a:pt x="15" y="0"/>
                    <a:pt x="15" y="0"/>
                  </a:cubicBezTo>
                  <a:cubicBezTo>
                    <a:pt x="15" y="0"/>
                    <a:pt x="15" y="0"/>
                    <a:pt x="13" y="5"/>
                  </a:cubicBezTo>
                  <a:cubicBezTo>
                    <a:pt x="11" y="5"/>
                    <a:pt x="11" y="5"/>
                    <a:pt x="11" y="5"/>
                  </a:cubicBezTo>
                  <a:cubicBezTo>
                    <a:pt x="9" y="4"/>
                    <a:pt x="7" y="3"/>
                    <a:pt x="7" y="3"/>
                  </a:cubicBezTo>
                  <a:cubicBezTo>
                    <a:pt x="6" y="3"/>
                    <a:pt x="6" y="3"/>
                    <a:pt x="6" y="3"/>
                  </a:cubicBezTo>
                  <a:cubicBezTo>
                    <a:pt x="4" y="6"/>
                    <a:pt x="4" y="6"/>
                    <a:pt x="4" y="6"/>
                  </a:cubicBezTo>
                  <a:cubicBezTo>
                    <a:pt x="3" y="7"/>
                    <a:pt x="3" y="7"/>
                    <a:pt x="5" y="11"/>
                  </a:cubicBezTo>
                  <a:cubicBezTo>
                    <a:pt x="5" y="13"/>
                    <a:pt x="5" y="13"/>
                    <a:pt x="5" y="13"/>
                  </a:cubicBezTo>
                  <a:cubicBezTo>
                    <a:pt x="0" y="14"/>
                    <a:pt x="0" y="15"/>
                    <a:pt x="0" y="15"/>
                  </a:cubicBezTo>
                  <a:cubicBezTo>
                    <a:pt x="0" y="19"/>
                    <a:pt x="0" y="19"/>
                    <a:pt x="0" y="19"/>
                  </a:cubicBezTo>
                  <a:cubicBezTo>
                    <a:pt x="0" y="19"/>
                    <a:pt x="0" y="19"/>
                    <a:pt x="5" y="21"/>
                  </a:cubicBezTo>
                  <a:cubicBezTo>
                    <a:pt x="5" y="23"/>
                    <a:pt x="5" y="23"/>
                    <a:pt x="5" y="23"/>
                  </a:cubicBezTo>
                  <a:cubicBezTo>
                    <a:pt x="3" y="27"/>
                    <a:pt x="3" y="27"/>
                    <a:pt x="4" y="28"/>
                  </a:cubicBezTo>
                  <a:cubicBezTo>
                    <a:pt x="6" y="30"/>
                    <a:pt x="6" y="30"/>
                    <a:pt x="6" y="30"/>
                  </a:cubicBezTo>
                  <a:cubicBezTo>
                    <a:pt x="7" y="30"/>
                    <a:pt x="7" y="30"/>
                    <a:pt x="7" y="30"/>
                  </a:cubicBezTo>
                  <a:cubicBezTo>
                    <a:pt x="7" y="30"/>
                    <a:pt x="7" y="30"/>
                    <a:pt x="7" y="30"/>
                  </a:cubicBezTo>
                  <a:cubicBezTo>
                    <a:pt x="7" y="30"/>
                    <a:pt x="8" y="30"/>
                    <a:pt x="11"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1" y="27"/>
                    <a:pt x="29" y="23"/>
                  </a:cubicBezTo>
                  <a:cubicBezTo>
                    <a:pt x="30" y="21"/>
                    <a:pt x="30" y="21"/>
                    <a:pt x="30" y="21"/>
                  </a:cubicBezTo>
                  <a:cubicBezTo>
                    <a:pt x="35" y="19"/>
                    <a:pt x="35" y="19"/>
                    <a:pt x="35" y="19"/>
                  </a:cubicBezTo>
                  <a:cubicBezTo>
                    <a:pt x="35" y="15"/>
                    <a:pt x="35" y="15"/>
                    <a:pt x="35" y="15"/>
                  </a:cubicBezTo>
                  <a:cubicBezTo>
                    <a:pt x="35" y="14"/>
                    <a:pt x="35" y="14"/>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44" name="Freeform 47"/>
            <p:cNvSpPr>
              <a:spLocks noEditPoints="1"/>
            </p:cNvSpPr>
            <p:nvPr/>
          </p:nvSpPr>
          <p:spPr bwMode="auto">
            <a:xfrm>
              <a:off x="5890696" y="4770312"/>
              <a:ext cx="129589" cy="126677"/>
            </a:xfrm>
            <a:custGeom>
              <a:avLst/>
              <a:gdLst>
                <a:gd name="T0" fmla="*/ 41 w 48"/>
                <a:gd name="T1" fmla="*/ 18 h 47"/>
                <a:gd name="T2" fmla="*/ 40 w 48"/>
                <a:gd name="T3" fmla="*/ 16 h 47"/>
                <a:gd name="T4" fmla="*/ 43 w 48"/>
                <a:gd name="T5" fmla="*/ 9 h 47"/>
                <a:gd name="T6" fmla="*/ 39 w 48"/>
                <a:gd name="T7" fmla="*/ 5 h 47"/>
                <a:gd name="T8" fmla="*/ 39 w 48"/>
                <a:gd name="T9" fmla="*/ 5 h 47"/>
                <a:gd name="T10" fmla="*/ 38 w 48"/>
                <a:gd name="T11" fmla="*/ 5 h 47"/>
                <a:gd name="T12" fmla="*/ 32 w 48"/>
                <a:gd name="T13" fmla="*/ 8 h 47"/>
                <a:gd name="T14" fmla="*/ 30 w 48"/>
                <a:gd name="T15" fmla="*/ 7 h 47"/>
                <a:gd name="T16" fmla="*/ 26 w 48"/>
                <a:gd name="T17" fmla="*/ 0 h 47"/>
                <a:gd name="T18" fmla="*/ 21 w 48"/>
                <a:gd name="T19" fmla="*/ 0 h 47"/>
                <a:gd name="T20" fmla="*/ 18 w 48"/>
                <a:gd name="T21" fmla="*/ 7 h 47"/>
                <a:gd name="T22" fmla="*/ 16 w 48"/>
                <a:gd name="T23" fmla="*/ 8 h 47"/>
                <a:gd name="T24" fmla="*/ 10 w 48"/>
                <a:gd name="T25" fmla="*/ 5 h 47"/>
                <a:gd name="T26" fmla="*/ 9 w 48"/>
                <a:gd name="T27" fmla="*/ 5 h 47"/>
                <a:gd name="T28" fmla="*/ 5 w 48"/>
                <a:gd name="T29" fmla="*/ 9 h 47"/>
                <a:gd name="T30" fmla="*/ 7 w 48"/>
                <a:gd name="T31" fmla="*/ 16 h 47"/>
                <a:gd name="T32" fmla="*/ 7 w 48"/>
                <a:gd name="T33" fmla="*/ 18 h 47"/>
                <a:gd name="T34" fmla="*/ 0 w 48"/>
                <a:gd name="T35" fmla="*/ 21 h 47"/>
                <a:gd name="T36" fmla="*/ 0 w 48"/>
                <a:gd name="T37" fmla="*/ 26 h 47"/>
                <a:gd name="T38" fmla="*/ 7 w 48"/>
                <a:gd name="T39" fmla="*/ 30 h 47"/>
                <a:gd name="T40" fmla="*/ 7 w 48"/>
                <a:gd name="T41" fmla="*/ 32 h 47"/>
                <a:gd name="T42" fmla="*/ 5 w 48"/>
                <a:gd name="T43" fmla="*/ 39 h 47"/>
                <a:gd name="T44" fmla="*/ 9 w 48"/>
                <a:gd name="T45" fmla="*/ 42 h 47"/>
                <a:gd name="T46" fmla="*/ 9 w 48"/>
                <a:gd name="T47" fmla="*/ 42 h 47"/>
                <a:gd name="T48" fmla="*/ 10 w 48"/>
                <a:gd name="T49" fmla="*/ 42 h 47"/>
                <a:gd name="T50" fmla="*/ 16 w 48"/>
                <a:gd name="T51" fmla="*/ 40 h 47"/>
                <a:gd name="T52" fmla="*/ 18 w 48"/>
                <a:gd name="T53" fmla="*/ 41 h 47"/>
                <a:gd name="T54" fmla="*/ 22 w 48"/>
                <a:gd name="T55" fmla="*/ 47 h 47"/>
                <a:gd name="T56" fmla="*/ 27 w 48"/>
                <a:gd name="T57" fmla="*/ 47 h 47"/>
                <a:gd name="T58" fmla="*/ 30 w 48"/>
                <a:gd name="T59" fmla="*/ 41 h 47"/>
                <a:gd name="T60" fmla="*/ 32 w 48"/>
                <a:gd name="T61" fmla="*/ 40 h 47"/>
                <a:gd name="T62" fmla="*/ 38 w 48"/>
                <a:gd name="T63" fmla="*/ 42 h 47"/>
                <a:gd name="T64" fmla="*/ 39 w 48"/>
                <a:gd name="T65" fmla="*/ 42 h 47"/>
                <a:gd name="T66" fmla="*/ 43 w 48"/>
                <a:gd name="T67" fmla="*/ 39 h 47"/>
                <a:gd name="T68" fmla="*/ 40 w 48"/>
                <a:gd name="T69" fmla="*/ 32 h 47"/>
                <a:gd name="T70" fmla="*/ 41 w 48"/>
                <a:gd name="T71" fmla="*/ 30 h 47"/>
                <a:gd name="T72" fmla="*/ 48 w 48"/>
                <a:gd name="T73" fmla="*/ 26 h 47"/>
                <a:gd name="T74" fmla="*/ 48 w 48"/>
                <a:gd name="T75" fmla="*/ 21 h 47"/>
                <a:gd name="T76" fmla="*/ 41 w 48"/>
                <a:gd name="T77" fmla="*/ 18 h 47"/>
                <a:gd name="T78" fmla="*/ 24 w 48"/>
                <a:gd name="T79" fmla="*/ 32 h 47"/>
                <a:gd name="T80" fmla="*/ 16 w 48"/>
                <a:gd name="T81" fmla="*/ 24 h 47"/>
                <a:gd name="T82" fmla="*/ 24 w 48"/>
                <a:gd name="T83" fmla="*/ 16 h 47"/>
                <a:gd name="T84" fmla="*/ 32 w 48"/>
                <a:gd name="T85" fmla="*/ 24 h 47"/>
                <a:gd name="T86" fmla="*/ 24 w 48"/>
                <a:gd name="T87" fmla="*/ 32 h 47"/>
                <a:gd name="T88" fmla="*/ 24 w 48"/>
                <a:gd name="T89" fmla="*/ 32 h 47"/>
                <a:gd name="T90" fmla="*/ 24 w 48"/>
                <a:gd name="T91"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47">
                  <a:moveTo>
                    <a:pt x="41" y="18"/>
                  </a:moveTo>
                  <a:cubicBezTo>
                    <a:pt x="40" y="16"/>
                    <a:pt x="40" y="16"/>
                    <a:pt x="40" y="16"/>
                  </a:cubicBezTo>
                  <a:cubicBezTo>
                    <a:pt x="43" y="10"/>
                    <a:pt x="43" y="9"/>
                    <a:pt x="43" y="9"/>
                  </a:cubicBezTo>
                  <a:cubicBezTo>
                    <a:pt x="39" y="5"/>
                    <a:pt x="39" y="5"/>
                    <a:pt x="39" y="5"/>
                  </a:cubicBezTo>
                  <a:cubicBezTo>
                    <a:pt x="39" y="5"/>
                    <a:pt x="39" y="5"/>
                    <a:pt x="39" y="5"/>
                  </a:cubicBezTo>
                  <a:cubicBezTo>
                    <a:pt x="38" y="5"/>
                    <a:pt x="38" y="5"/>
                    <a:pt x="38" y="5"/>
                  </a:cubicBezTo>
                  <a:cubicBezTo>
                    <a:pt x="38" y="5"/>
                    <a:pt x="37" y="5"/>
                    <a:pt x="32" y="8"/>
                  </a:cubicBezTo>
                  <a:cubicBezTo>
                    <a:pt x="30" y="7"/>
                    <a:pt x="30" y="7"/>
                    <a:pt x="30" y="7"/>
                  </a:cubicBezTo>
                  <a:cubicBezTo>
                    <a:pt x="27" y="0"/>
                    <a:pt x="27" y="0"/>
                    <a:pt x="26" y="0"/>
                  </a:cubicBezTo>
                  <a:cubicBezTo>
                    <a:pt x="21" y="0"/>
                    <a:pt x="21" y="0"/>
                    <a:pt x="21" y="0"/>
                  </a:cubicBezTo>
                  <a:cubicBezTo>
                    <a:pt x="21" y="0"/>
                    <a:pt x="20" y="0"/>
                    <a:pt x="18" y="7"/>
                  </a:cubicBezTo>
                  <a:cubicBezTo>
                    <a:pt x="16" y="8"/>
                    <a:pt x="16" y="8"/>
                    <a:pt x="16" y="8"/>
                  </a:cubicBezTo>
                  <a:cubicBezTo>
                    <a:pt x="12" y="6"/>
                    <a:pt x="10" y="5"/>
                    <a:pt x="10" y="5"/>
                  </a:cubicBezTo>
                  <a:cubicBezTo>
                    <a:pt x="9" y="5"/>
                    <a:pt x="9" y="5"/>
                    <a:pt x="9" y="5"/>
                  </a:cubicBezTo>
                  <a:cubicBezTo>
                    <a:pt x="5" y="9"/>
                    <a:pt x="5" y="9"/>
                    <a:pt x="5" y="9"/>
                  </a:cubicBezTo>
                  <a:cubicBezTo>
                    <a:pt x="5" y="10"/>
                    <a:pt x="4" y="10"/>
                    <a:pt x="7" y="16"/>
                  </a:cubicBezTo>
                  <a:cubicBezTo>
                    <a:pt x="7" y="18"/>
                    <a:pt x="7" y="18"/>
                    <a:pt x="7" y="18"/>
                  </a:cubicBezTo>
                  <a:cubicBezTo>
                    <a:pt x="0" y="20"/>
                    <a:pt x="0" y="21"/>
                    <a:pt x="0" y="21"/>
                  </a:cubicBezTo>
                  <a:cubicBezTo>
                    <a:pt x="0" y="26"/>
                    <a:pt x="0" y="26"/>
                    <a:pt x="0" y="26"/>
                  </a:cubicBezTo>
                  <a:cubicBezTo>
                    <a:pt x="0" y="27"/>
                    <a:pt x="0" y="27"/>
                    <a:pt x="7" y="30"/>
                  </a:cubicBezTo>
                  <a:cubicBezTo>
                    <a:pt x="7" y="32"/>
                    <a:pt x="7" y="32"/>
                    <a:pt x="7" y="32"/>
                  </a:cubicBezTo>
                  <a:cubicBezTo>
                    <a:pt x="5" y="38"/>
                    <a:pt x="5" y="38"/>
                    <a:pt x="5" y="39"/>
                  </a:cubicBezTo>
                  <a:cubicBezTo>
                    <a:pt x="9" y="42"/>
                    <a:pt x="9" y="42"/>
                    <a:pt x="9" y="42"/>
                  </a:cubicBezTo>
                  <a:cubicBezTo>
                    <a:pt x="9" y="42"/>
                    <a:pt x="9" y="42"/>
                    <a:pt x="9" y="42"/>
                  </a:cubicBezTo>
                  <a:cubicBezTo>
                    <a:pt x="10" y="42"/>
                    <a:pt x="10" y="42"/>
                    <a:pt x="10" y="42"/>
                  </a:cubicBezTo>
                  <a:cubicBezTo>
                    <a:pt x="10" y="42"/>
                    <a:pt x="11" y="42"/>
                    <a:pt x="16" y="40"/>
                  </a:cubicBezTo>
                  <a:cubicBezTo>
                    <a:pt x="18" y="41"/>
                    <a:pt x="18" y="41"/>
                    <a:pt x="18" y="41"/>
                  </a:cubicBezTo>
                  <a:cubicBezTo>
                    <a:pt x="20" y="47"/>
                    <a:pt x="21" y="47"/>
                    <a:pt x="22" y="47"/>
                  </a:cubicBezTo>
                  <a:cubicBezTo>
                    <a:pt x="27" y="47"/>
                    <a:pt x="27" y="47"/>
                    <a:pt x="27" y="47"/>
                  </a:cubicBezTo>
                  <a:cubicBezTo>
                    <a:pt x="27" y="47"/>
                    <a:pt x="28" y="47"/>
                    <a:pt x="30" y="41"/>
                  </a:cubicBezTo>
                  <a:cubicBezTo>
                    <a:pt x="32" y="40"/>
                    <a:pt x="32" y="40"/>
                    <a:pt x="32" y="40"/>
                  </a:cubicBezTo>
                  <a:cubicBezTo>
                    <a:pt x="36" y="42"/>
                    <a:pt x="38" y="42"/>
                    <a:pt x="38" y="42"/>
                  </a:cubicBezTo>
                  <a:cubicBezTo>
                    <a:pt x="39" y="42"/>
                    <a:pt x="39" y="42"/>
                    <a:pt x="39" y="42"/>
                  </a:cubicBezTo>
                  <a:cubicBezTo>
                    <a:pt x="43" y="39"/>
                    <a:pt x="43" y="39"/>
                    <a:pt x="43" y="39"/>
                  </a:cubicBezTo>
                  <a:cubicBezTo>
                    <a:pt x="43" y="38"/>
                    <a:pt x="43" y="38"/>
                    <a:pt x="40" y="32"/>
                  </a:cubicBezTo>
                  <a:cubicBezTo>
                    <a:pt x="41" y="30"/>
                    <a:pt x="41" y="30"/>
                    <a:pt x="41" y="30"/>
                  </a:cubicBezTo>
                  <a:cubicBezTo>
                    <a:pt x="48" y="27"/>
                    <a:pt x="48" y="27"/>
                    <a:pt x="48" y="26"/>
                  </a:cubicBezTo>
                  <a:cubicBezTo>
                    <a:pt x="48" y="21"/>
                    <a:pt x="48" y="21"/>
                    <a:pt x="48" y="21"/>
                  </a:cubicBezTo>
                  <a:cubicBezTo>
                    <a:pt x="48" y="20"/>
                    <a:pt x="48" y="20"/>
                    <a:pt x="41" y="18"/>
                  </a:cubicBezTo>
                  <a:close/>
                  <a:moveTo>
                    <a:pt x="24" y="32"/>
                  </a:moveTo>
                  <a:cubicBezTo>
                    <a:pt x="19" y="32"/>
                    <a:pt x="16" y="28"/>
                    <a:pt x="16" y="24"/>
                  </a:cubicBezTo>
                  <a:cubicBezTo>
                    <a:pt x="16" y="19"/>
                    <a:pt x="19" y="16"/>
                    <a:pt x="24" y="16"/>
                  </a:cubicBezTo>
                  <a:cubicBezTo>
                    <a:pt x="29" y="16"/>
                    <a:pt x="32" y="19"/>
                    <a:pt x="32" y="24"/>
                  </a:cubicBezTo>
                  <a:cubicBezTo>
                    <a:pt x="32" y="28"/>
                    <a:pt x="29" y="32"/>
                    <a:pt x="24" y="32"/>
                  </a:cubicBezTo>
                  <a:close/>
                  <a:moveTo>
                    <a:pt x="24" y="32"/>
                  </a:moveTo>
                  <a:cubicBezTo>
                    <a:pt x="24" y="32"/>
                    <a:pt x="24" y="32"/>
                    <a:pt x="24" y="32"/>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45" name="Freeform 48"/>
            <p:cNvSpPr>
              <a:spLocks noEditPoints="1"/>
            </p:cNvSpPr>
            <p:nvPr/>
          </p:nvSpPr>
          <p:spPr bwMode="auto">
            <a:xfrm>
              <a:off x="5549980" y="2092630"/>
              <a:ext cx="202392" cy="202392"/>
            </a:xfrm>
            <a:custGeom>
              <a:avLst/>
              <a:gdLst>
                <a:gd name="T0" fmla="*/ 65 w 75"/>
                <a:gd name="T1" fmla="*/ 28 h 75"/>
                <a:gd name="T2" fmla="*/ 64 w 75"/>
                <a:gd name="T3" fmla="*/ 25 h 75"/>
                <a:gd name="T4" fmla="*/ 67 w 75"/>
                <a:gd name="T5" fmla="*/ 14 h 75"/>
                <a:gd name="T6" fmla="*/ 61 w 75"/>
                <a:gd name="T7" fmla="*/ 8 h 75"/>
                <a:gd name="T8" fmla="*/ 61 w 75"/>
                <a:gd name="T9" fmla="*/ 8 h 75"/>
                <a:gd name="T10" fmla="*/ 60 w 75"/>
                <a:gd name="T11" fmla="*/ 8 h 75"/>
                <a:gd name="T12" fmla="*/ 50 w 75"/>
                <a:gd name="T13" fmla="*/ 12 h 75"/>
                <a:gd name="T14" fmla="*/ 47 w 75"/>
                <a:gd name="T15" fmla="*/ 11 h 75"/>
                <a:gd name="T16" fmla="*/ 41 w 75"/>
                <a:gd name="T17" fmla="*/ 0 h 75"/>
                <a:gd name="T18" fmla="*/ 33 w 75"/>
                <a:gd name="T19" fmla="*/ 0 h 75"/>
                <a:gd name="T20" fmla="*/ 28 w 75"/>
                <a:gd name="T21" fmla="*/ 11 h 75"/>
                <a:gd name="T22" fmla="*/ 25 w 75"/>
                <a:gd name="T23" fmla="*/ 12 h 75"/>
                <a:gd name="T24" fmla="*/ 15 w 75"/>
                <a:gd name="T25" fmla="*/ 8 h 75"/>
                <a:gd name="T26" fmla="*/ 14 w 75"/>
                <a:gd name="T27" fmla="*/ 8 h 75"/>
                <a:gd name="T28" fmla="*/ 8 w 75"/>
                <a:gd name="T29" fmla="*/ 14 h 75"/>
                <a:gd name="T30" fmla="*/ 11 w 75"/>
                <a:gd name="T31" fmla="*/ 25 h 75"/>
                <a:gd name="T32" fmla="*/ 10 w 75"/>
                <a:gd name="T33" fmla="*/ 28 h 75"/>
                <a:gd name="T34" fmla="*/ 0 w 75"/>
                <a:gd name="T35" fmla="*/ 34 h 75"/>
                <a:gd name="T36" fmla="*/ 0 w 75"/>
                <a:gd name="T37" fmla="*/ 42 h 75"/>
                <a:gd name="T38" fmla="*/ 10 w 75"/>
                <a:gd name="T39" fmla="*/ 47 h 75"/>
                <a:gd name="T40" fmla="*/ 11 w 75"/>
                <a:gd name="T41" fmla="*/ 50 h 75"/>
                <a:gd name="T42" fmla="*/ 8 w 75"/>
                <a:gd name="T43" fmla="*/ 61 h 75"/>
                <a:gd name="T44" fmla="*/ 14 w 75"/>
                <a:gd name="T45" fmla="*/ 67 h 75"/>
                <a:gd name="T46" fmla="*/ 14 w 75"/>
                <a:gd name="T47" fmla="*/ 67 h 75"/>
                <a:gd name="T48" fmla="*/ 15 w 75"/>
                <a:gd name="T49" fmla="*/ 67 h 75"/>
                <a:gd name="T50" fmla="*/ 25 w 75"/>
                <a:gd name="T51" fmla="*/ 63 h 75"/>
                <a:gd name="T52" fmla="*/ 28 w 75"/>
                <a:gd name="T53" fmla="*/ 65 h 75"/>
                <a:gd name="T54" fmla="*/ 34 w 75"/>
                <a:gd name="T55" fmla="*/ 75 h 75"/>
                <a:gd name="T56" fmla="*/ 42 w 75"/>
                <a:gd name="T57" fmla="*/ 75 h 75"/>
                <a:gd name="T58" fmla="*/ 47 w 75"/>
                <a:gd name="T59" fmla="*/ 65 h 75"/>
                <a:gd name="T60" fmla="*/ 50 w 75"/>
                <a:gd name="T61" fmla="*/ 63 h 75"/>
                <a:gd name="T62" fmla="*/ 60 w 75"/>
                <a:gd name="T63" fmla="*/ 67 h 75"/>
                <a:gd name="T64" fmla="*/ 61 w 75"/>
                <a:gd name="T65" fmla="*/ 67 h 75"/>
                <a:gd name="T66" fmla="*/ 67 w 75"/>
                <a:gd name="T67" fmla="*/ 61 h 75"/>
                <a:gd name="T68" fmla="*/ 64 w 75"/>
                <a:gd name="T69" fmla="*/ 50 h 75"/>
                <a:gd name="T70" fmla="*/ 65 w 75"/>
                <a:gd name="T71" fmla="*/ 47 h 75"/>
                <a:gd name="T72" fmla="*/ 75 w 75"/>
                <a:gd name="T73" fmla="*/ 41 h 75"/>
                <a:gd name="T74" fmla="*/ 75 w 75"/>
                <a:gd name="T75" fmla="*/ 34 h 75"/>
                <a:gd name="T76" fmla="*/ 65 w 75"/>
                <a:gd name="T77" fmla="*/ 28 h 75"/>
                <a:gd name="T78" fmla="*/ 38 w 75"/>
                <a:gd name="T79" fmla="*/ 51 h 75"/>
                <a:gd name="T80" fmla="*/ 24 w 75"/>
                <a:gd name="T81" fmla="*/ 38 h 75"/>
                <a:gd name="T82" fmla="*/ 38 w 75"/>
                <a:gd name="T83" fmla="*/ 25 h 75"/>
                <a:gd name="T84" fmla="*/ 51 w 75"/>
                <a:gd name="T85" fmla="*/ 38 h 75"/>
                <a:gd name="T86" fmla="*/ 38 w 75"/>
                <a:gd name="T87" fmla="*/ 51 h 75"/>
                <a:gd name="T88" fmla="*/ 38 w 75"/>
                <a:gd name="T89" fmla="*/ 51 h 75"/>
                <a:gd name="T90" fmla="*/ 38 w 75"/>
                <a:gd name="T91"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75">
                  <a:moveTo>
                    <a:pt x="65" y="28"/>
                  </a:moveTo>
                  <a:cubicBezTo>
                    <a:pt x="64" y="25"/>
                    <a:pt x="64" y="25"/>
                    <a:pt x="64" y="25"/>
                  </a:cubicBezTo>
                  <a:cubicBezTo>
                    <a:pt x="68" y="15"/>
                    <a:pt x="68" y="15"/>
                    <a:pt x="67" y="14"/>
                  </a:cubicBezTo>
                  <a:cubicBezTo>
                    <a:pt x="61" y="8"/>
                    <a:pt x="61" y="8"/>
                    <a:pt x="61" y="8"/>
                  </a:cubicBezTo>
                  <a:cubicBezTo>
                    <a:pt x="61" y="8"/>
                    <a:pt x="61" y="8"/>
                    <a:pt x="61" y="8"/>
                  </a:cubicBezTo>
                  <a:cubicBezTo>
                    <a:pt x="60" y="8"/>
                    <a:pt x="60" y="8"/>
                    <a:pt x="60" y="8"/>
                  </a:cubicBezTo>
                  <a:cubicBezTo>
                    <a:pt x="60" y="8"/>
                    <a:pt x="59" y="8"/>
                    <a:pt x="50" y="12"/>
                  </a:cubicBezTo>
                  <a:cubicBezTo>
                    <a:pt x="47" y="11"/>
                    <a:pt x="47" y="11"/>
                    <a:pt x="47" y="11"/>
                  </a:cubicBezTo>
                  <a:cubicBezTo>
                    <a:pt x="43" y="0"/>
                    <a:pt x="43" y="0"/>
                    <a:pt x="41" y="0"/>
                  </a:cubicBezTo>
                  <a:cubicBezTo>
                    <a:pt x="33" y="0"/>
                    <a:pt x="33" y="0"/>
                    <a:pt x="33" y="0"/>
                  </a:cubicBezTo>
                  <a:cubicBezTo>
                    <a:pt x="32" y="0"/>
                    <a:pt x="32" y="0"/>
                    <a:pt x="28" y="11"/>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1" y="25"/>
                  </a:cubicBezTo>
                  <a:cubicBezTo>
                    <a:pt x="10" y="28"/>
                    <a:pt x="10" y="28"/>
                    <a:pt x="10" y="28"/>
                  </a:cubicBezTo>
                  <a:cubicBezTo>
                    <a:pt x="0" y="32"/>
                    <a:pt x="0" y="33"/>
                    <a:pt x="0" y="34"/>
                  </a:cubicBezTo>
                  <a:cubicBezTo>
                    <a:pt x="0" y="42"/>
                    <a:pt x="0" y="42"/>
                    <a:pt x="0" y="42"/>
                  </a:cubicBezTo>
                  <a:cubicBezTo>
                    <a:pt x="0" y="43"/>
                    <a:pt x="0" y="43"/>
                    <a:pt x="10" y="47"/>
                  </a:cubicBezTo>
                  <a:cubicBezTo>
                    <a:pt x="11" y="50"/>
                    <a:pt x="11" y="50"/>
                    <a:pt x="11" y="50"/>
                  </a:cubicBezTo>
                  <a:cubicBezTo>
                    <a:pt x="7" y="60"/>
                    <a:pt x="7" y="60"/>
                    <a:pt x="8" y="61"/>
                  </a:cubicBezTo>
                  <a:cubicBezTo>
                    <a:pt x="14" y="67"/>
                    <a:pt x="14" y="67"/>
                    <a:pt x="14" y="67"/>
                  </a:cubicBezTo>
                  <a:cubicBezTo>
                    <a:pt x="14" y="67"/>
                    <a:pt x="14" y="67"/>
                    <a:pt x="14" y="67"/>
                  </a:cubicBezTo>
                  <a:cubicBezTo>
                    <a:pt x="15" y="67"/>
                    <a:pt x="15" y="67"/>
                    <a:pt x="15" y="67"/>
                  </a:cubicBezTo>
                  <a:cubicBezTo>
                    <a:pt x="15" y="67"/>
                    <a:pt x="16" y="67"/>
                    <a:pt x="25" y="63"/>
                  </a:cubicBezTo>
                  <a:cubicBezTo>
                    <a:pt x="28" y="65"/>
                    <a:pt x="28" y="65"/>
                    <a:pt x="28" y="65"/>
                  </a:cubicBezTo>
                  <a:cubicBezTo>
                    <a:pt x="32" y="75"/>
                    <a:pt x="33" y="75"/>
                    <a:pt x="34" y="75"/>
                  </a:cubicBezTo>
                  <a:cubicBezTo>
                    <a:pt x="42" y="75"/>
                    <a:pt x="42" y="75"/>
                    <a:pt x="42" y="75"/>
                  </a:cubicBezTo>
                  <a:cubicBezTo>
                    <a:pt x="43" y="75"/>
                    <a:pt x="43" y="75"/>
                    <a:pt x="47" y="65"/>
                  </a:cubicBezTo>
                  <a:cubicBezTo>
                    <a:pt x="50" y="63"/>
                    <a:pt x="50" y="63"/>
                    <a:pt x="50" y="63"/>
                  </a:cubicBezTo>
                  <a:cubicBezTo>
                    <a:pt x="56" y="66"/>
                    <a:pt x="59" y="67"/>
                    <a:pt x="60" y="67"/>
                  </a:cubicBezTo>
                  <a:cubicBezTo>
                    <a:pt x="61" y="67"/>
                    <a:pt x="61" y="67"/>
                    <a:pt x="61" y="67"/>
                  </a:cubicBezTo>
                  <a:cubicBezTo>
                    <a:pt x="67" y="61"/>
                    <a:pt x="67" y="61"/>
                    <a:pt x="67" y="61"/>
                  </a:cubicBezTo>
                  <a:cubicBezTo>
                    <a:pt x="68" y="60"/>
                    <a:pt x="68" y="60"/>
                    <a:pt x="64" y="50"/>
                  </a:cubicBezTo>
                  <a:cubicBezTo>
                    <a:pt x="65" y="47"/>
                    <a:pt x="65" y="47"/>
                    <a:pt x="65" y="47"/>
                  </a:cubicBezTo>
                  <a:cubicBezTo>
                    <a:pt x="75" y="43"/>
                    <a:pt x="75" y="42"/>
                    <a:pt x="75" y="41"/>
                  </a:cubicBezTo>
                  <a:cubicBezTo>
                    <a:pt x="75" y="34"/>
                    <a:pt x="75" y="34"/>
                    <a:pt x="75" y="34"/>
                  </a:cubicBezTo>
                  <a:cubicBezTo>
                    <a:pt x="75" y="32"/>
                    <a:pt x="75" y="32"/>
                    <a:pt x="65" y="28"/>
                  </a:cubicBezTo>
                  <a:close/>
                  <a:moveTo>
                    <a:pt x="38" y="51"/>
                  </a:moveTo>
                  <a:cubicBezTo>
                    <a:pt x="30" y="51"/>
                    <a:pt x="24" y="45"/>
                    <a:pt x="24" y="38"/>
                  </a:cubicBezTo>
                  <a:cubicBezTo>
                    <a:pt x="24" y="30"/>
                    <a:pt x="30" y="25"/>
                    <a:pt x="38" y="25"/>
                  </a:cubicBezTo>
                  <a:cubicBezTo>
                    <a:pt x="45" y="25"/>
                    <a:pt x="51" y="30"/>
                    <a:pt x="51" y="38"/>
                  </a:cubicBezTo>
                  <a:cubicBezTo>
                    <a:pt x="51" y="45"/>
                    <a:pt x="45" y="51"/>
                    <a:pt x="38" y="51"/>
                  </a:cubicBezTo>
                  <a:close/>
                  <a:moveTo>
                    <a:pt x="38" y="51"/>
                  </a:moveTo>
                  <a:cubicBezTo>
                    <a:pt x="38" y="51"/>
                    <a:pt x="38" y="51"/>
                    <a:pt x="38" y="51"/>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46" name="Freeform 49"/>
            <p:cNvSpPr>
              <a:spLocks noEditPoints="1"/>
            </p:cNvSpPr>
            <p:nvPr/>
          </p:nvSpPr>
          <p:spPr bwMode="auto">
            <a:xfrm>
              <a:off x="5277698" y="3820966"/>
              <a:ext cx="205304" cy="199480"/>
            </a:xfrm>
            <a:custGeom>
              <a:avLst/>
              <a:gdLst>
                <a:gd name="T0" fmla="*/ 65 w 76"/>
                <a:gd name="T1" fmla="*/ 28 h 74"/>
                <a:gd name="T2" fmla="*/ 64 w 76"/>
                <a:gd name="T3" fmla="*/ 25 h 74"/>
                <a:gd name="T4" fmla="*/ 67 w 76"/>
                <a:gd name="T5" fmla="*/ 14 h 74"/>
                <a:gd name="T6" fmla="*/ 62 w 76"/>
                <a:gd name="T7" fmla="*/ 8 h 74"/>
                <a:gd name="T8" fmla="*/ 61 w 76"/>
                <a:gd name="T9" fmla="*/ 8 h 74"/>
                <a:gd name="T10" fmla="*/ 60 w 76"/>
                <a:gd name="T11" fmla="*/ 8 h 74"/>
                <a:gd name="T12" fmla="*/ 50 w 76"/>
                <a:gd name="T13" fmla="*/ 12 h 74"/>
                <a:gd name="T14" fmla="*/ 47 w 76"/>
                <a:gd name="T15" fmla="*/ 10 h 74"/>
                <a:gd name="T16" fmla="*/ 42 w 76"/>
                <a:gd name="T17" fmla="*/ 0 h 74"/>
                <a:gd name="T18" fmla="*/ 34 w 76"/>
                <a:gd name="T19" fmla="*/ 0 h 74"/>
                <a:gd name="T20" fmla="*/ 28 w 76"/>
                <a:gd name="T21" fmla="*/ 10 h 74"/>
                <a:gd name="T22" fmla="*/ 25 w 76"/>
                <a:gd name="T23" fmla="*/ 12 h 74"/>
                <a:gd name="T24" fmla="*/ 15 w 76"/>
                <a:gd name="T25" fmla="*/ 8 h 74"/>
                <a:gd name="T26" fmla="*/ 14 w 76"/>
                <a:gd name="T27" fmla="*/ 8 h 74"/>
                <a:gd name="T28" fmla="*/ 8 w 76"/>
                <a:gd name="T29" fmla="*/ 14 h 74"/>
                <a:gd name="T30" fmla="*/ 12 w 76"/>
                <a:gd name="T31" fmla="*/ 25 h 74"/>
                <a:gd name="T32" fmla="*/ 10 w 76"/>
                <a:gd name="T33" fmla="*/ 28 h 74"/>
                <a:gd name="T34" fmla="*/ 0 w 76"/>
                <a:gd name="T35" fmla="*/ 33 h 74"/>
                <a:gd name="T36" fmla="*/ 0 w 76"/>
                <a:gd name="T37" fmla="*/ 41 h 74"/>
                <a:gd name="T38" fmla="*/ 10 w 76"/>
                <a:gd name="T39" fmla="*/ 47 h 74"/>
                <a:gd name="T40" fmla="*/ 12 w 76"/>
                <a:gd name="T41" fmla="*/ 50 h 74"/>
                <a:gd name="T42" fmla="*/ 8 w 76"/>
                <a:gd name="T43" fmla="*/ 61 h 74"/>
                <a:gd name="T44" fmla="*/ 14 w 76"/>
                <a:gd name="T45" fmla="*/ 66 h 74"/>
                <a:gd name="T46" fmla="*/ 14 w 76"/>
                <a:gd name="T47" fmla="*/ 67 h 74"/>
                <a:gd name="T48" fmla="*/ 15 w 76"/>
                <a:gd name="T49" fmla="*/ 67 h 74"/>
                <a:gd name="T50" fmla="*/ 25 w 76"/>
                <a:gd name="T51" fmla="*/ 63 h 74"/>
                <a:gd name="T52" fmla="*/ 28 w 76"/>
                <a:gd name="T53" fmla="*/ 64 h 74"/>
                <a:gd name="T54" fmla="*/ 34 w 76"/>
                <a:gd name="T55" fmla="*/ 74 h 74"/>
                <a:gd name="T56" fmla="*/ 42 w 76"/>
                <a:gd name="T57" fmla="*/ 74 h 74"/>
                <a:gd name="T58" fmla="*/ 47 w 76"/>
                <a:gd name="T59" fmla="*/ 64 h 74"/>
                <a:gd name="T60" fmla="*/ 50 w 76"/>
                <a:gd name="T61" fmla="*/ 63 h 74"/>
                <a:gd name="T62" fmla="*/ 61 w 76"/>
                <a:gd name="T63" fmla="*/ 67 h 74"/>
                <a:gd name="T64" fmla="*/ 61 w 76"/>
                <a:gd name="T65" fmla="*/ 67 h 74"/>
                <a:gd name="T66" fmla="*/ 67 w 76"/>
                <a:gd name="T67" fmla="*/ 61 h 74"/>
                <a:gd name="T68" fmla="*/ 64 w 76"/>
                <a:gd name="T69" fmla="*/ 50 h 74"/>
                <a:gd name="T70" fmla="*/ 65 w 76"/>
                <a:gd name="T71" fmla="*/ 47 h 74"/>
                <a:gd name="T72" fmla="*/ 76 w 76"/>
                <a:gd name="T73" fmla="*/ 41 h 74"/>
                <a:gd name="T74" fmla="*/ 76 w 76"/>
                <a:gd name="T75" fmla="*/ 33 h 74"/>
                <a:gd name="T76" fmla="*/ 65 w 76"/>
                <a:gd name="T77" fmla="*/ 28 h 74"/>
                <a:gd name="T78" fmla="*/ 38 w 76"/>
                <a:gd name="T79" fmla="*/ 50 h 74"/>
                <a:gd name="T80" fmla="*/ 24 w 76"/>
                <a:gd name="T81" fmla="*/ 37 h 74"/>
                <a:gd name="T82" fmla="*/ 38 w 76"/>
                <a:gd name="T83" fmla="*/ 24 h 74"/>
                <a:gd name="T84" fmla="*/ 51 w 76"/>
                <a:gd name="T85" fmla="*/ 37 h 74"/>
                <a:gd name="T86" fmla="*/ 38 w 76"/>
                <a:gd name="T87" fmla="*/ 50 h 74"/>
                <a:gd name="T88" fmla="*/ 38 w 76"/>
                <a:gd name="T89" fmla="*/ 50 h 74"/>
                <a:gd name="T90" fmla="*/ 38 w 76"/>
                <a:gd name="T91"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4">
                  <a:moveTo>
                    <a:pt x="65" y="28"/>
                  </a:moveTo>
                  <a:cubicBezTo>
                    <a:pt x="64" y="25"/>
                    <a:pt x="64" y="25"/>
                    <a:pt x="64" y="25"/>
                  </a:cubicBezTo>
                  <a:cubicBezTo>
                    <a:pt x="68" y="15"/>
                    <a:pt x="68" y="14"/>
                    <a:pt x="67" y="14"/>
                  </a:cubicBezTo>
                  <a:cubicBezTo>
                    <a:pt x="62" y="8"/>
                    <a:pt x="62" y="8"/>
                    <a:pt x="62" y="8"/>
                  </a:cubicBezTo>
                  <a:cubicBezTo>
                    <a:pt x="61" y="8"/>
                    <a:pt x="61" y="8"/>
                    <a:pt x="61" y="8"/>
                  </a:cubicBezTo>
                  <a:cubicBezTo>
                    <a:pt x="60" y="8"/>
                    <a:pt x="60" y="8"/>
                    <a:pt x="60" y="8"/>
                  </a:cubicBezTo>
                  <a:cubicBezTo>
                    <a:pt x="60" y="8"/>
                    <a:pt x="59" y="8"/>
                    <a:pt x="50" y="12"/>
                  </a:cubicBezTo>
                  <a:cubicBezTo>
                    <a:pt x="47" y="10"/>
                    <a:pt x="47" y="10"/>
                    <a:pt x="47" y="10"/>
                  </a:cubicBezTo>
                  <a:cubicBezTo>
                    <a:pt x="43" y="0"/>
                    <a:pt x="43" y="0"/>
                    <a:pt x="42" y="0"/>
                  </a:cubicBezTo>
                  <a:cubicBezTo>
                    <a:pt x="34" y="0"/>
                    <a:pt x="34" y="0"/>
                    <a:pt x="34" y="0"/>
                  </a:cubicBezTo>
                  <a:cubicBezTo>
                    <a:pt x="32" y="0"/>
                    <a:pt x="32" y="0"/>
                    <a:pt x="28" y="10"/>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2" y="25"/>
                  </a:cubicBezTo>
                  <a:cubicBezTo>
                    <a:pt x="10" y="28"/>
                    <a:pt x="10" y="28"/>
                    <a:pt x="10" y="28"/>
                  </a:cubicBezTo>
                  <a:cubicBezTo>
                    <a:pt x="0" y="32"/>
                    <a:pt x="0" y="32"/>
                    <a:pt x="0" y="33"/>
                  </a:cubicBezTo>
                  <a:cubicBezTo>
                    <a:pt x="0" y="41"/>
                    <a:pt x="0" y="41"/>
                    <a:pt x="0" y="41"/>
                  </a:cubicBezTo>
                  <a:cubicBezTo>
                    <a:pt x="0" y="43"/>
                    <a:pt x="0" y="43"/>
                    <a:pt x="10" y="47"/>
                  </a:cubicBezTo>
                  <a:cubicBezTo>
                    <a:pt x="12" y="50"/>
                    <a:pt x="12" y="50"/>
                    <a:pt x="12" y="50"/>
                  </a:cubicBezTo>
                  <a:cubicBezTo>
                    <a:pt x="7" y="60"/>
                    <a:pt x="7" y="60"/>
                    <a:pt x="8" y="61"/>
                  </a:cubicBezTo>
                  <a:cubicBezTo>
                    <a:pt x="14" y="66"/>
                    <a:pt x="14" y="66"/>
                    <a:pt x="14" y="66"/>
                  </a:cubicBezTo>
                  <a:cubicBezTo>
                    <a:pt x="14" y="67"/>
                    <a:pt x="14" y="67"/>
                    <a:pt x="14" y="67"/>
                  </a:cubicBezTo>
                  <a:cubicBezTo>
                    <a:pt x="15" y="67"/>
                    <a:pt x="15" y="67"/>
                    <a:pt x="15" y="67"/>
                  </a:cubicBezTo>
                  <a:cubicBezTo>
                    <a:pt x="15" y="67"/>
                    <a:pt x="16" y="67"/>
                    <a:pt x="25" y="63"/>
                  </a:cubicBezTo>
                  <a:cubicBezTo>
                    <a:pt x="28" y="64"/>
                    <a:pt x="28" y="64"/>
                    <a:pt x="28" y="64"/>
                  </a:cubicBezTo>
                  <a:cubicBezTo>
                    <a:pt x="32" y="74"/>
                    <a:pt x="33" y="74"/>
                    <a:pt x="34" y="74"/>
                  </a:cubicBezTo>
                  <a:cubicBezTo>
                    <a:pt x="42" y="74"/>
                    <a:pt x="42" y="74"/>
                    <a:pt x="42" y="74"/>
                  </a:cubicBezTo>
                  <a:cubicBezTo>
                    <a:pt x="43" y="74"/>
                    <a:pt x="44" y="74"/>
                    <a:pt x="47" y="64"/>
                  </a:cubicBezTo>
                  <a:cubicBezTo>
                    <a:pt x="50" y="63"/>
                    <a:pt x="50" y="63"/>
                    <a:pt x="50" y="63"/>
                  </a:cubicBezTo>
                  <a:cubicBezTo>
                    <a:pt x="56" y="65"/>
                    <a:pt x="60" y="67"/>
                    <a:pt x="61" y="67"/>
                  </a:cubicBezTo>
                  <a:cubicBezTo>
                    <a:pt x="61" y="67"/>
                    <a:pt x="61" y="67"/>
                    <a:pt x="61" y="67"/>
                  </a:cubicBezTo>
                  <a:cubicBezTo>
                    <a:pt x="67" y="61"/>
                    <a:pt x="67" y="61"/>
                    <a:pt x="67" y="61"/>
                  </a:cubicBezTo>
                  <a:cubicBezTo>
                    <a:pt x="68" y="60"/>
                    <a:pt x="69" y="59"/>
                    <a:pt x="64" y="50"/>
                  </a:cubicBezTo>
                  <a:cubicBezTo>
                    <a:pt x="65" y="47"/>
                    <a:pt x="65" y="47"/>
                    <a:pt x="65" y="47"/>
                  </a:cubicBezTo>
                  <a:cubicBezTo>
                    <a:pt x="76" y="43"/>
                    <a:pt x="76" y="42"/>
                    <a:pt x="76" y="41"/>
                  </a:cubicBezTo>
                  <a:cubicBezTo>
                    <a:pt x="76" y="33"/>
                    <a:pt x="76" y="33"/>
                    <a:pt x="76" y="33"/>
                  </a:cubicBezTo>
                  <a:cubicBezTo>
                    <a:pt x="76" y="32"/>
                    <a:pt x="76" y="32"/>
                    <a:pt x="65" y="28"/>
                  </a:cubicBezTo>
                  <a:close/>
                  <a:moveTo>
                    <a:pt x="38" y="50"/>
                  </a:moveTo>
                  <a:cubicBezTo>
                    <a:pt x="30" y="50"/>
                    <a:pt x="24" y="44"/>
                    <a:pt x="24" y="37"/>
                  </a:cubicBezTo>
                  <a:cubicBezTo>
                    <a:pt x="24" y="30"/>
                    <a:pt x="30" y="24"/>
                    <a:pt x="38" y="24"/>
                  </a:cubicBezTo>
                  <a:cubicBezTo>
                    <a:pt x="45" y="24"/>
                    <a:pt x="51" y="30"/>
                    <a:pt x="51" y="37"/>
                  </a:cubicBezTo>
                  <a:cubicBezTo>
                    <a:pt x="51" y="44"/>
                    <a:pt x="45" y="50"/>
                    <a:pt x="38" y="50"/>
                  </a:cubicBezTo>
                  <a:close/>
                  <a:moveTo>
                    <a:pt x="38" y="50"/>
                  </a:moveTo>
                  <a:cubicBezTo>
                    <a:pt x="38" y="50"/>
                    <a:pt x="38" y="50"/>
                    <a:pt x="38" y="50"/>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47" name="Freeform 50"/>
            <p:cNvSpPr>
              <a:spLocks noEditPoints="1"/>
            </p:cNvSpPr>
            <p:nvPr/>
          </p:nvSpPr>
          <p:spPr bwMode="auto">
            <a:xfrm>
              <a:off x="5024345" y="2661947"/>
              <a:ext cx="205304" cy="199480"/>
            </a:xfrm>
            <a:custGeom>
              <a:avLst/>
              <a:gdLst>
                <a:gd name="T0" fmla="*/ 65 w 76"/>
                <a:gd name="T1" fmla="*/ 28 h 74"/>
                <a:gd name="T2" fmla="*/ 64 w 76"/>
                <a:gd name="T3" fmla="*/ 25 h 74"/>
                <a:gd name="T4" fmla="*/ 67 w 76"/>
                <a:gd name="T5" fmla="*/ 14 h 74"/>
                <a:gd name="T6" fmla="*/ 62 w 76"/>
                <a:gd name="T7" fmla="*/ 8 h 74"/>
                <a:gd name="T8" fmla="*/ 61 w 76"/>
                <a:gd name="T9" fmla="*/ 8 h 74"/>
                <a:gd name="T10" fmla="*/ 60 w 76"/>
                <a:gd name="T11" fmla="*/ 8 h 74"/>
                <a:gd name="T12" fmla="*/ 51 w 76"/>
                <a:gd name="T13" fmla="*/ 12 h 74"/>
                <a:gd name="T14" fmla="*/ 47 w 76"/>
                <a:gd name="T15" fmla="*/ 10 h 74"/>
                <a:gd name="T16" fmla="*/ 42 w 76"/>
                <a:gd name="T17" fmla="*/ 0 h 74"/>
                <a:gd name="T18" fmla="*/ 34 w 76"/>
                <a:gd name="T19" fmla="*/ 0 h 74"/>
                <a:gd name="T20" fmla="*/ 28 w 76"/>
                <a:gd name="T21" fmla="*/ 10 h 74"/>
                <a:gd name="T22" fmla="*/ 25 w 76"/>
                <a:gd name="T23" fmla="*/ 12 h 74"/>
                <a:gd name="T24" fmla="*/ 15 w 76"/>
                <a:gd name="T25" fmla="*/ 8 h 74"/>
                <a:gd name="T26" fmla="*/ 14 w 76"/>
                <a:gd name="T27" fmla="*/ 8 h 74"/>
                <a:gd name="T28" fmla="*/ 8 w 76"/>
                <a:gd name="T29" fmla="*/ 14 h 74"/>
                <a:gd name="T30" fmla="*/ 12 w 76"/>
                <a:gd name="T31" fmla="*/ 25 h 74"/>
                <a:gd name="T32" fmla="*/ 10 w 76"/>
                <a:gd name="T33" fmla="*/ 28 h 74"/>
                <a:gd name="T34" fmla="*/ 0 w 76"/>
                <a:gd name="T35" fmla="*/ 34 h 74"/>
                <a:gd name="T36" fmla="*/ 0 w 76"/>
                <a:gd name="T37" fmla="*/ 41 h 74"/>
                <a:gd name="T38" fmla="*/ 10 w 76"/>
                <a:gd name="T39" fmla="*/ 47 h 74"/>
                <a:gd name="T40" fmla="*/ 12 w 76"/>
                <a:gd name="T41" fmla="*/ 50 h 74"/>
                <a:gd name="T42" fmla="*/ 8 w 76"/>
                <a:gd name="T43" fmla="*/ 61 h 74"/>
                <a:gd name="T44" fmla="*/ 14 w 76"/>
                <a:gd name="T45" fmla="*/ 66 h 74"/>
                <a:gd name="T46" fmla="*/ 15 w 76"/>
                <a:gd name="T47" fmla="*/ 67 h 74"/>
                <a:gd name="T48" fmla="*/ 15 w 76"/>
                <a:gd name="T49" fmla="*/ 67 h 74"/>
                <a:gd name="T50" fmla="*/ 25 w 76"/>
                <a:gd name="T51" fmla="*/ 63 h 74"/>
                <a:gd name="T52" fmla="*/ 28 w 76"/>
                <a:gd name="T53" fmla="*/ 64 h 74"/>
                <a:gd name="T54" fmla="*/ 34 w 76"/>
                <a:gd name="T55" fmla="*/ 74 h 74"/>
                <a:gd name="T56" fmla="*/ 42 w 76"/>
                <a:gd name="T57" fmla="*/ 74 h 74"/>
                <a:gd name="T58" fmla="*/ 47 w 76"/>
                <a:gd name="T59" fmla="*/ 64 h 74"/>
                <a:gd name="T60" fmla="*/ 51 w 76"/>
                <a:gd name="T61" fmla="*/ 63 h 74"/>
                <a:gd name="T62" fmla="*/ 61 w 76"/>
                <a:gd name="T63" fmla="*/ 67 h 74"/>
                <a:gd name="T64" fmla="*/ 61 w 76"/>
                <a:gd name="T65" fmla="*/ 67 h 74"/>
                <a:gd name="T66" fmla="*/ 68 w 76"/>
                <a:gd name="T67" fmla="*/ 61 h 74"/>
                <a:gd name="T68" fmla="*/ 64 w 76"/>
                <a:gd name="T69" fmla="*/ 50 h 74"/>
                <a:gd name="T70" fmla="*/ 65 w 76"/>
                <a:gd name="T71" fmla="*/ 47 h 74"/>
                <a:gd name="T72" fmla="*/ 76 w 76"/>
                <a:gd name="T73" fmla="*/ 41 h 74"/>
                <a:gd name="T74" fmla="*/ 76 w 76"/>
                <a:gd name="T75" fmla="*/ 33 h 74"/>
                <a:gd name="T76" fmla="*/ 65 w 76"/>
                <a:gd name="T77" fmla="*/ 28 h 74"/>
                <a:gd name="T78" fmla="*/ 38 w 76"/>
                <a:gd name="T79" fmla="*/ 50 h 74"/>
                <a:gd name="T80" fmla="*/ 25 w 76"/>
                <a:gd name="T81" fmla="*/ 37 h 74"/>
                <a:gd name="T82" fmla="*/ 38 w 76"/>
                <a:gd name="T83" fmla="*/ 24 h 74"/>
                <a:gd name="T84" fmla="*/ 51 w 76"/>
                <a:gd name="T85" fmla="*/ 37 h 74"/>
                <a:gd name="T86" fmla="*/ 38 w 76"/>
                <a:gd name="T87" fmla="*/ 50 h 74"/>
                <a:gd name="T88" fmla="*/ 38 w 76"/>
                <a:gd name="T89" fmla="*/ 50 h 74"/>
                <a:gd name="T90" fmla="*/ 38 w 76"/>
                <a:gd name="T91"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4">
                  <a:moveTo>
                    <a:pt x="65" y="28"/>
                  </a:moveTo>
                  <a:cubicBezTo>
                    <a:pt x="64" y="25"/>
                    <a:pt x="64" y="25"/>
                    <a:pt x="64" y="25"/>
                  </a:cubicBezTo>
                  <a:cubicBezTo>
                    <a:pt x="68" y="15"/>
                    <a:pt x="68" y="15"/>
                    <a:pt x="67" y="14"/>
                  </a:cubicBezTo>
                  <a:cubicBezTo>
                    <a:pt x="62" y="8"/>
                    <a:pt x="62" y="8"/>
                    <a:pt x="62" y="8"/>
                  </a:cubicBezTo>
                  <a:cubicBezTo>
                    <a:pt x="61" y="8"/>
                    <a:pt x="61" y="8"/>
                    <a:pt x="61" y="8"/>
                  </a:cubicBezTo>
                  <a:cubicBezTo>
                    <a:pt x="60" y="8"/>
                    <a:pt x="60" y="8"/>
                    <a:pt x="60" y="8"/>
                  </a:cubicBezTo>
                  <a:cubicBezTo>
                    <a:pt x="60" y="8"/>
                    <a:pt x="59" y="8"/>
                    <a:pt x="51" y="12"/>
                  </a:cubicBezTo>
                  <a:cubicBezTo>
                    <a:pt x="47" y="10"/>
                    <a:pt x="47" y="10"/>
                    <a:pt x="47" y="10"/>
                  </a:cubicBezTo>
                  <a:cubicBezTo>
                    <a:pt x="43" y="0"/>
                    <a:pt x="43" y="0"/>
                    <a:pt x="42" y="0"/>
                  </a:cubicBezTo>
                  <a:cubicBezTo>
                    <a:pt x="34" y="0"/>
                    <a:pt x="34" y="0"/>
                    <a:pt x="34" y="0"/>
                  </a:cubicBezTo>
                  <a:cubicBezTo>
                    <a:pt x="33" y="0"/>
                    <a:pt x="32" y="0"/>
                    <a:pt x="28" y="10"/>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2" y="25"/>
                  </a:cubicBezTo>
                  <a:cubicBezTo>
                    <a:pt x="10" y="28"/>
                    <a:pt x="10" y="28"/>
                    <a:pt x="10" y="28"/>
                  </a:cubicBezTo>
                  <a:cubicBezTo>
                    <a:pt x="0" y="32"/>
                    <a:pt x="0" y="32"/>
                    <a:pt x="0" y="34"/>
                  </a:cubicBezTo>
                  <a:cubicBezTo>
                    <a:pt x="0" y="41"/>
                    <a:pt x="0" y="41"/>
                    <a:pt x="0" y="41"/>
                  </a:cubicBezTo>
                  <a:cubicBezTo>
                    <a:pt x="0" y="43"/>
                    <a:pt x="0" y="43"/>
                    <a:pt x="10" y="47"/>
                  </a:cubicBezTo>
                  <a:cubicBezTo>
                    <a:pt x="12" y="50"/>
                    <a:pt x="12" y="50"/>
                    <a:pt x="12" y="50"/>
                  </a:cubicBezTo>
                  <a:cubicBezTo>
                    <a:pt x="7" y="60"/>
                    <a:pt x="8" y="60"/>
                    <a:pt x="8" y="61"/>
                  </a:cubicBezTo>
                  <a:cubicBezTo>
                    <a:pt x="14" y="66"/>
                    <a:pt x="14" y="66"/>
                    <a:pt x="14" y="66"/>
                  </a:cubicBezTo>
                  <a:cubicBezTo>
                    <a:pt x="15" y="67"/>
                    <a:pt x="15" y="67"/>
                    <a:pt x="15" y="67"/>
                  </a:cubicBezTo>
                  <a:cubicBezTo>
                    <a:pt x="15" y="67"/>
                    <a:pt x="15" y="67"/>
                    <a:pt x="15" y="67"/>
                  </a:cubicBezTo>
                  <a:cubicBezTo>
                    <a:pt x="16" y="67"/>
                    <a:pt x="17" y="67"/>
                    <a:pt x="25" y="63"/>
                  </a:cubicBezTo>
                  <a:cubicBezTo>
                    <a:pt x="28" y="64"/>
                    <a:pt x="28" y="64"/>
                    <a:pt x="28" y="64"/>
                  </a:cubicBezTo>
                  <a:cubicBezTo>
                    <a:pt x="32" y="74"/>
                    <a:pt x="33" y="74"/>
                    <a:pt x="34" y="74"/>
                  </a:cubicBezTo>
                  <a:cubicBezTo>
                    <a:pt x="42" y="74"/>
                    <a:pt x="42" y="74"/>
                    <a:pt x="42" y="74"/>
                  </a:cubicBezTo>
                  <a:cubicBezTo>
                    <a:pt x="43" y="74"/>
                    <a:pt x="44" y="74"/>
                    <a:pt x="47" y="64"/>
                  </a:cubicBezTo>
                  <a:cubicBezTo>
                    <a:pt x="51" y="63"/>
                    <a:pt x="51" y="63"/>
                    <a:pt x="51" y="63"/>
                  </a:cubicBezTo>
                  <a:cubicBezTo>
                    <a:pt x="56" y="65"/>
                    <a:pt x="60" y="67"/>
                    <a:pt x="61" y="67"/>
                  </a:cubicBezTo>
                  <a:cubicBezTo>
                    <a:pt x="61" y="67"/>
                    <a:pt x="61" y="67"/>
                    <a:pt x="61" y="67"/>
                  </a:cubicBezTo>
                  <a:cubicBezTo>
                    <a:pt x="68" y="61"/>
                    <a:pt x="68" y="61"/>
                    <a:pt x="68" y="61"/>
                  </a:cubicBezTo>
                  <a:cubicBezTo>
                    <a:pt x="68" y="60"/>
                    <a:pt x="69" y="60"/>
                    <a:pt x="64" y="50"/>
                  </a:cubicBezTo>
                  <a:cubicBezTo>
                    <a:pt x="65" y="47"/>
                    <a:pt x="65" y="47"/>
                    <a:pt x="65" y="47"/>
                  </a:cubicBezTo>
                  <a:cubicBezTo>
                    <a:pt x="76" y="43"/>
                    <a:pt x="76" y="42"/>
                    <a:pt x="76" y="41"/>
                  </a:cubicBezTo>
                  <a:cubicBezTo>
                    <a:pt x="76" y="33"/>
                    <a:pt x="76" y="33"/>
                    <a:pt x="76" y="33"/>
                  </a:cubicBezTo>
                  <a:cubicBezTo>
                    <a:pt x="76" y="32"/>
                    <a:pt x="76" y="32"/>
                    <a:pt x="65" y="28"/>
                  </a:cubicBezTo>
                  <a:close/>
                  <a:moveTo>
                    <a:pt x="38" y="50"/>
                  </a:moveTo>
                  <a:cubicBezTo>
                    <a:pt x="31" y="50"/>
                    <a:pt x="25" y="45"/>
                    <a:pt x="25" y="37"/>
                  </a:cubicBezTo>
                  <a:cubicBezTo>
                    <a:pt x="25" y="30"/>
                    <a:pt x="31" y="24"/>
                    <a:pt x="38" y="24"/>
                  </a:cubicBezTo>
                  <a:cubicBezTo>
                    <a:pt x="45" y="24"/>
                    <a:pt x="51" y="30"/>
                    <a:pt x="51" y="37"/>
                  </a:cubicBezTo>
                  <a:cubicBezTo>
                    <a:pt x="51" y="45"/>
                    <a:pt x="45" y="50"/>
                    <a:pt x="38" y="50"/>
                  </a:cubicBezTo>
                  <a:close/>
                  <a:moveTo>
                    <a:pt x="38" y="50"/>
                  </a:moveTo>
                  <a:cubicBezTo>
                    <a:pt x="38" y="50"/>
                    <a:pt x="38" y="50"/>
                    <a:pt x="38" y="50"/>
                  </a:cubicBezTo>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48" name="Freeform 51"/>
            <p:cNvSpPr/>
            <p:nvPr/>
          </p:nvSpPr>
          <p:spPr bwMode="auto">
            <a:xfrm>
              <a:off x="5587837" y="4943582"/>
              <a:ext cx="1042534" cy="784813"/>
            </a:xfrm>
            <a:custGeom>
              <a:avLst/>
              <a:gdLst>
                <a:gd name="T0" fmla="*/ 364 w 386"/>
                <a:gd name="T1" fmla="*/ 106 h 291"/>
                <a:gd name="T2" fmla="*/ 386 w 386"/>
                <a:gd name="T3" fmla="*/ 84 h 291"/>
                <a:gd name="T4" fmla="*/ 364 w 386"/>
                <a:gd name="T5" fmla="*/ 62 h 291"/>
                <a:gd name="T6" fmla="*/ 363 w 386"/>
                <a:gd name="T7" fmla="*/ 62 h 291"/>
                <a:gd name="T8" fmla="*/ 363 w 386"/>
                <a:gd name="T9" fmla="*/ 46 h 291"/>
                <a:gd name="T10" fmla="*/ 364 w 386"/>
                <a:gd name="T11" fmla="*/ 46 h 291"/>
                <a:gd name="T12" fmla="*/ 386 w 386"/>
                <a:gd name="T13" fmla="*/ 24 h 291"/>
                <a:gd name="T14" fmla="*/ 364 w 386"/>
                <a:gd name="T15" fmla="*/ 2 h 291"/>
                <a:gd name="T16" fmla="*/ 344 w 386"/>
                <a:gd name="T17" fmla="*/ 2 h 291"/>
                <a:gd name="T18" fmla="*/ 335 w 386"/>
                <a:gd name="T19" fmla="*/ 0 h 291"/>
                <a:gd name="T20" fmla="*/ 50 w 386"/>
                <a:gd name="T21" fmla="*/ 0 h 291"/>
                <a:gd name="T22" fmla="*/ 42 w 386"/>
                <a:gd name="T23" fmla="*/ 2 h 291"/>
                <a:gd name="T24" fmla="*/ 22 w 386"/>
                <a:gd name="T25" fmla="*/ 2 h 291"/>
                <a:gd name="T26" fmla="*/ 0 w 386"/>
                <a:gd name="T27" fmla="*/ 24 h 291"/>
                <a:gd name="T28" fmla="*/ 22 w 386"/>
                <a:gd name="T29" fmla="*/ 46 h 291"/>
                <a:gd name="T30" fmla="*/ 23 w 386"/>
                <a:gd name="T31" fmla="*/ 46 h 291"/>
                <a:gd name="T32" fmla="*/ 23 w 386"/>
                <a:gd name="T33" fmla="*/ 62 h 291"/>
                <a:gd name="T34" fmla="*/ 22 w 386"/>
                <a:gd name="T35" fmla="*/ 62 h 291"/>
                <a:gd name="T36" fmla="*/ 0 w 386"/>
                <a:gd name="T37" fmla="*/ 84 h 291"/>
                <a:gd name="T38" fmla="*/ 22 w 386"/>
                <a:gd name="T39" fmla="*/ 106 h 291"/>
                <a:gd name="T40" fmla="*/ 23 w 386"/>
                <a:gd name="T41" fmla="*/ 106 h 291"/>
                <a:gd name="T42" fmla="*/ 23 w 386"/>
                <a:gd name="T43" fmla="*/ 122 h 291"/>
                <a:gd name="T44" fmla="*/ 22 w 386"/>
                <a:gd name="T45" fmla="*/ 122 h 291"/>
                <a:gd name="T46" fmla="*/ 0 w 386"/>
                <a:gd name="T47" fmla="*/ 144 h 291"/>
                <a:gd name="T48" fmla="*/ 22 w 386"/>
                <a:gd name="T49" fmla="*/ 166 h 291"/>
                <a:gd name="T50" fmla="*/ 23 w 386"/>
                <a:gd name="T51" fmla="*/ 166 h 291"/>
                <a:gd name="T52" fmla="*/ 23 w 386"/>
                <a:gd name="T53" fmla="*/ 184 h 291"/>
                <a:gd name="T54" fmla="*/ 50 w 386"/>
                <a:gd name="T55" fmla="*/ 211 h 291"/>
                <a:gd name="T56" fmla="*/ 171 w 386"/>
                <a:gd name="T57" fmla="*/ 291 h 291"/>
                <a:gd name="T58" fmla="*/ 191 w 386"/>
                <a:gd name="T59" fmla="*/ 291 h 291"/>
                <a:gd name="T60" fmla="*/ 193 w 386"/>
                <a:gd name="T61" fmla="*/ 291 h 291"/>
                <a:gd name="T62" fmla="*/ 194 w 386"/>
                <a:gd name="T63" fmla="*/ 291 h 291"/>
                <a:gd name="T64" fmla="*/ 215 w 386"/>
                <a:gd name="T65" fmla="*/ 291 h 291"/>
                <a:gd name="T66" fmla="*/ 335 w 386"/>
                <a:gd name="T67" fmla="*/ 211 h 291"/>
                <a:gd name="T68" fmla="*/ 363 w 386"/>
                <a:gd name="T69" fmla="*/ 184 h 291"/>
                <a:gd name="T70" fmla="*/ 363 w 386"/>
                <a:gd name="T71" fmla="*/ 166 h 291"/>
                <a:gd name="T72" fmla="*/ 364 w 386"/>
                <a:gd name="T73" fmla="*/ 166 h 291"/>
                <a:gd name="T74" fmla="*/ 386 w 386"/>
                <a:gd name="T75" fmla="*/ 144 h 291"/>
                <a:gd name="T76" fmla="*/ 364 w 386"/>
                <a:gd name="T77" fmla="*/ 122 h 291"/>
                <a:gd name="T78" fmla="*/ 363 w 386"/>
                <a:gd name="T79" fmla="*/ 122 h 291"/>
                <a:gd name="T80" fmla="*/ 363 w 386"/>
                <a:gd name="T81" fmla="*/ 106 h 291"/>
                <a:gd name="T82" fmla="*/ 364 w 386"/>
                <a:gd name="T83" fmla="*/ 10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 h="291">
                  <a:moveTo>
                    <a:pt x="364" y="106"/>
                  </a:moveTo>
                  <a:cubicBezTo>
                    <a:pt x="376" y="106"/>
                    <a:pt x="386" y="96"/>
                    <a:pt x="386" y="84"/>
                  </a:cubicBezTo>
                  <a:cubicBezTo>
                    <a:pt x="386" y="72"/>
                    <a:pt x="376" y="62"/>
                    <a:pt x="364" y="62"/>
                  </a:cubicBezTo>
                  <a:cubicBezTo>
                    <a:pt x="363" y="62"/>
                    <a:pt x="363" y="62"/>
                    <a:pt x="363" y="62"/>
                  </a:cubicBezTo>
                  <a:cubicBezTo>
                    <a:pt x="363" y="46"/>
                    <a:pt x="363" y="46"/>
                    <a:pt x="363" y="46"/>
                  </a:cubicBezTo>
                  <a:cubicBezTo>
                    <a:pt x="364" y="46"/>
                    <a:pt x="364" y="46"/>
                    <a:pt x="364" y="46"/>
                  </a:cubicBezTo>
                  <a:cubicBezTo>
                    <a:pt x="376" y="46"/>
                    <a:pt x="386" y="36"/>
                    <a:pt x="386" y="24"/>
                  </a:cubicBezTo>
                  <a:cubicBezTo>
                    <a:pt x="386" y="12"/>
                    <a:pt x="376" y="2"/>
                    <a:pt x="364" y="2"/>
                  </a:cubicBezTo>
                  <a:cubicBezTo>
                    <a:pt x="344" y="2"/>
                    <a:pt x="344" y="2"/>
                    <a:pt x="344" y="2"/>
                  </a:cubicBezTo>
                  <a:cubicBezTo>
                    <a:pt x="341" y="1"/>
                    <a:pt x="338" y="0"/>
                    <a:pt x="335" y="0"/>
                  </a:cubicBezTo>
                  <a:cubicBezTo>
                    <a:pt x="50" y="0"/>
                    <a:pt x="50" y="0"/>
                    <a:pt x="50" y="0"/>
                  </a:cubicBezTo>
                  <a:cubicBezTo>
                    <a:pt x="47" y="0"/>
                    <a:pt x="44" y="1"/>
                    <a:pt x="42" y="2"/>
                  </a:cubicBezTo>
                  <a:cubicBezTo>
                    <a:pt x="22" y="2"/>
                    <a:pt x="22" y="2"/>
                    <a:pt x="22" y="2"/>
                  </a:cubicBezTo>
                  <a:cubicBezTo>
                    <a:pt x="10" y="2"/>
                    <a:pt x="0" y="12"/>
                    <a:pt x="0" y="24"/>
                  </a:cubicBezTo>
                  <a:cubicBezTo>
                    <a:pt x="0" y="36"/>
                    <a:pt x="10" y="46"/>
                    <a:pt x="22" y="46"/>
                  </a:cubicBezTo>
                  <a:cubicBezTo>
                    <a:pt x="23" y="46"/>
                    <a:pt x="23" y="46"/>
                    <a:pt x="23" y="46"/>
                  </a:cubicBezTo>
                  <a:cubicBezTo>
                    <a:pt x="23" y="62"/>
                    <a:pt x="23" y="62"/>
                    <a:pt x="23" y="62"/>
                  </a:cubicBezTo>
                  <a:cubicBezTo>
                    <a:pt x="22" y="62"/>
                    <a:pt x="22" y="62"/>
                    <a:pt x="22" y="62"/>
                  </a:cubicBezTo>
                  <a:cubicBezTo>
                    <a:pt x="10" y="62"/>
                    <a:pt x="0" y="72"/>
                    <a:pt x="0" y="84"/>
                  </a:cubicBezTo>
                  <a:cubicBezTo>
                    <a:pt x="0" y="96"/>
                    <a:pt x="10" y="106"/>
                    <a:pt x="22" y="106"/>
                  </a:cubicBezTo>
                  <a:cubicBezTo>
                    <a:pt x="23" y="106"/>
                    <a:pt x="23" y="106"/>
                    <a:pt x="23" y="106"/>
                  </a:cubicBezTo>
                  <a:cubicBezTo>
                    <a:pt x="23" y="122"/>
                    <a:pt x="23" y="122"/>
                    <a:pt x="23" y="122"/>
                  </a:cubicBezTo>
                  <a:cubicBezTo>
                    <a:pt x="22" y="122"/>
                    <a:pt x="22" y="122"/>
                    <a:pt x="22" y="122"/>
                  </a:cubicBezTo>
                  <a:cubicBezTo>
                    <a:pt x="10" y="122"/>
                    <a:pt x="0" y="132"/>
                    <a:pt x="0" y="144"/>
                  </a:cubicBezTo>
                  <a:cubicBezTo>
                    <a:pt x="0" y="156"/>
                    <a:pt x="10" y="166"/>
                    <a:pt x="22" y="166"/>
                  </a:cubicBezTo>
                  <a:cubicBezTo>
                    <a:pt x="23" y="166"/>
                    <a:pt x="23" y="166"/>
                    <a:pt x="23" y="166"/>
                  </a:cubicBezTo>
                  <a:cubicBezTo>
                    <a:pt x="23" y="184"/>
                    <a:pt x="23" y="184"/>
                    <a:pt x="23" y="184"/>
                  </a:cubicBezTo>
                  <a:cubicBezTo>
                    <a:pt x="23" y="198"/>
                    <a:pt x="35" y="211"/>
                    <a:pt x="50" y="211"/>
                  </a:cubicBezTo>
                  <a:cubicBezTo>
                    <a:pt x="50" y="211"/>
                    <a:pt x="138" y="291"/>
                    <a:pt x="171" y="291"/>
                  </a:cubicBezTo>
                  <a:cubicBezTo>
                    <a:pt x="182" y="291"/>
                    <a:pt x="188" y="291"/>
                    <a:pt x="191" y="291"/>
                  </a:cubicBezTo>
                  <a:cubicBezTo>
                    <a:pt x="192" y="291"/>
                    <a:pt x="192" y="291"/>
                    <a:pt x="193" y="291"/>
                  </a:cubicBezTo>
                  <a:cubicBezTo>
                    <a:pt x="194" y="291"/>
                    <a:pt x="194" y="291"/>
                    <a:pt x="194" y="291"/>
                  </a:cubicBezTo>
                  <a:cubicBezTo>
                    <a:pt x="197" y="291"/>
                    <a:pt x="204" y="291"/>
                    <a:pt x="215" y="291"/>
                  </a:cubicBezTo>
                  <a:cubicBezTo>
                    <a:pt x="247" y="291"/>
                    <a:pt x="335" y="211"/>
                    <a:pt x="335" y="211"/>
                  </a:cubicBezTo>
                  <a:cubicBezTo>
                    <a:pt x="350" y="211"/>
                    <a:pt x="363" y="198"/>
                    <a:pt x="363" y="184"/>
                  </a:cubicBezTo>
                  <a:cubicBezTo>
                    <a:pt x="363" y="166"/>
                    <a:pt x="363" y="166"/>
                    <a:pt x="363" y="166"/>
                  </a:cubicBezTo>
                  <a:cubicBezTo>
                    <a:pt x="364" y="166"/>
                    <a:pt x="364" y="166"/>
                    <a:pt x="364" y="166"/>
                  </a:cubicBezTo>
                  <a:cubicBezTo>
                    <a:pt x="376" y="166"/>
                    <a:pt x="386" y="156"/>
                    <a:pt x="386" y="144"/>
                  </a:cubicBezTo>
                  <a:cubicBezTo>
                    <a:pt x="386" y="132"/>
                    <a:pt x="376" y="122"/>
                    <a:pt x="364" y="122"/>
                  </a:cubicBezTo>
                  <a:cubicBezTo>
                    <a:pt x="363" y="122"/>
                    <a:pt x="363" y="122"/>
                    <a:pt x="363" y="122"/>
                  </a:cubicBezTo>
                  <a:cubicBezTo>
                    <a:pt x="363" y="106"/>
                    <a:pt x="363" y="106"/>
                    <a:pt x="363" y="106"/>
                  </a:cubicBezTo>
                  <a:lnTo>
                    <a:pt x="364" y="10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219747" y="1243802"/>
            <a:ext cx="2262946" cy="1456814"/>
            <a:chOff x="2219747" y="1243802"/>
            <a:chExt cx="2262946" cy="1456814"/>
          </a:xfrm>
        </p:grpSpPr>
        <p:sp>
          <p:nvSpPr>
            <p:cNvPr id="149" name="Oval 72"/>
            <p:cNvSpPr/>
            <p:nvPr/>
          </p:nvSpPr>
          <p:spPr bwMode="auto">
            <a:xfrm>
              <a:off x="3065478" y="1243802"/>
              <a:ext cx="556538" cy="556683"/>
            </a:xfrm>
            <a:prstGeom prst="ellipse">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55" name="AutoShape 115"/>
            <p:cNvSpPr>
              <a:spLocks noChangeAspect="1"/>
            </p:cNvSpPr>
            <p:nvPr/>
          </p:nvSpPr>
          <p:spPr bwMode="auto">
            <a:xfrm>
              <a:off x="3201607" y="1384958"/>
              <a:ext cx="284539" cy="2839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rgbClr val="272727"/>
            </a:solidFill>
            <a:ln>
              <a:noFill/>
            </a:ln>
            <a:effectLst/>
          </p:spPr>
          <p:txBody>
            <a:bodyPr lIns="50789" tIns="50789" rIns="50789" bIns="50789"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s-ES" sz="3600" b="0" i="0" u="none" strike="noStrike" kern="0" cap="none" spc="0" normalizeH="0" baseline="0" noProof="0" dirty="0">
                <a:ln>
                  <a:noFill/>
                </a:ln>
                <a:solidFill>
                  <a:srgbClr val="44CEB9"/>
                </a:solidFill>
                <a:effectLst>
                  <a:outerShdw blurRad="38100" dist="38100" dir="2700000" algn="tl">
                    <a:srgbClr val="000000"/>
                  </a:outerShdw>
                </a:effectLst>
                <a:uLnTx/>
                <a:uFillTx/>
                <a:latin typeface="Gill Sans" charset="0"/>
                <a:ea typeface="微软雅黑" panose="020B0503020204020204" pitchFamily="34" charset="-122"/>
                <a:cs typeface="Gill Sans" charset="0"/>
                <a:sym typeface="Gill Sans" charset="0"/>
              </a:endParaRPr>
            </a:p>
          </p:txBody>
        </p:sp>
        <p:grpSp>
          <p:nvGrpSpPr>
            <p:cNvPr id="169" name="组合 168"/>
            <p:cNvGrpSpPr/>
            <p:nvPr/>
          </p:nvGrpSpPr>
          <p:grpSpPr>
            <a:xfrm>
              <a:off x="2219747" y="1902033"/>
              <a:ext cx="2262946" cy="798583"/>
              <a:chOff x="661229" y="3031576"/>
              <a:chExt cx="2262946" cy="798583"/>
            </a:xfrm>
          </p:grpSpPr>
          <p:sp>
            <p:nvSpPr>
              <p:cNvPr id="170" name="文本框 169"/>
              <p:cNvSpPr txBox="1"/>
              <p:nvPr/>
            </p:nvSpPr>
            <p:spPr>
              <a:xfrm>
                <a:off x="819572" y="3031576"/>
                <a:ext cx="1946260" cy="400110"/>
              </a:xfrm>
              <a:prstGeom prst="rect">
                <a:avLst/>
              </a:prstGeom>
              <a:noFill/>
            </p:spPr>
            <p:txBody>
              <a:bodyPr wrap="square" rtlCol="0">
                <a:spAutoFit/>
              </a:bodyPr>
              <a:lstStyle/>
              <a:p>
                <a:pPr algn="ctr"/>
                <a:r>
                  <a:rPr lang="zh-CN" altLang="en-US" sz="2000" dirty="0">
                    <a:solidFill>
                      <a:srgbClr val="FBF670"/>
                    </a:solidFill>
                    <a:latin typeface="+mn-ea"/>
                  </a:rPr>
                  <a:t>逻辑回归</a:t>
                </a:r>
              </a:p>
            </p:txBody>
          </p:sp>
          <p:sp>
            <p:nvSpPr>
              <p:cNvPr id="171" name="矩形 170"/>
              <p:cNvSpPr/>
              <p:nvPr/>
            </p:nvSpPr>
            <p:spPr>
              <a:xfrm>
                <a:off x="661229" y="3374970"/>
                <a:ext cx="2262946" cy="455189"/>
              </a:xfrm>
              <a:prstGeom prst="rect">
                <a:avLst/>
              </a:prstGeom>
            </p:spPr>
            <p:txBody>
              <a:bodyPr wrap="square">
                <a:spAutoFit/>
              </a:bodyPr>
              <a:lstStyle/>
              <a:p>
                <a:pPr algn="ctr">
                  <a:lnSpc>
                    <a:spcPct val="150000"/>
                  </a:lnSpc>
                </a:pPr>
                <a:r>
                  <a:rPr lang="en-US" altLang="zh-CN" dirty="0">
                    <a:solidFill>
                      <a:schemeClr val="bg1"/>
                    </a:solidFill>
                    <a:ea typeface="微软雅黑" panose="020B0503020204020204" pitchFamily="34" charset="-122"/>
                  </a:rPr>
                  <a:t>0.805</a:t>
                </a:r>
                <a:endParaRPr lang="zh-CN" altLang="en-US" dirty="0">
                  <a:solidFill>
                    <a:schemeClr val="bg1"/>
                  </a:solidFill>
                  <a:ea typeface="微软雅黑" panose="020B0503020204020204" pitchFamily="34" charset="-122"/>
                </a:endParaRPr>
              </a:p>
            </p:txBody>
          </p:sp>
        </p:grpSp>
      </p:grpSp>
      <p:grpSp>
        <p:nvGrpSpPr>
          <p:cNvPr id="5" name="组合 4"/>
          <p:cNvGrpSpPr/>
          <p:nvPr/>
        </p:nvGrpSpPr>
        <p:grpSpPr>
          <a:xfrm>
            <a:off x="1417767" y="2848773"/>
            <a:ext cx="2262946" cy="1456345"/>
            <a:chOff x="1417767" y="2848773"/>
            <a:chExt cx="2262946" cy="1456345"/>
          </a:xfrm>
        </p:grpSpPr>
        <p:sp>
          <p:nvSpPr>
            <p:cNvPr id="152" name="Oval 89"/>
            <p:cNvSpPr/>
            <p:nvPr/>
          </p:nvSpPr>
          <p:spPr bwMode="auto">
            <a:xfrm>
              <a:off x="2276630" y="2848773"/>
              <a:ext cx="556538" cy="556683"/>
            </a:xfrm>
            <a:prstGeom prst="ellipse">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57" name="Freeform 102"/>
            <p:cNvSpPr>
              <a:spLocks noChangeAspect="1" noChangeArrowheads="1"/>
            </p:cNvSpPr>
            <p:nvPr/>
          </p:nvSpPr>
          <p:spPr bwMode="auto">
            <a:xfrm>
              <a:off x="2377992" y="2974052"/>
              <a:ext cx="342497" cy="306124"/>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272727"/>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72" name="组合 171"/>
            <p:cNvGrpSpPr/>
            <p:nvPr/>
          </p:nvGrpSpPr>
          <p:grpSpPr>
            <a:xfrm>
              <a:off x="1417767" y="3506535"/>
              <a:ext cx="2262946" cy="798583"/>
              <a:chOff x="661229" y="3031576"/>
              <a:chExt cx="2262946" cy="798583"/>
            </a:xfrm>
          </p:grpSpPr>
          <p:sp>
            <p:nvSpPr>
              <p:cNvPr id="173" name="文本框 172"/>
              <p:cNvSpPr txBox="1"/>
              <p:nvPr/>
            </p:nvSpPr>
            <p:spPr>
              <a:xfrm>
                <a:off x="741492" y="3031576"/>
                <a:ext cx="2102420" cy="400110"/>
              </a:xfrm>
              <a:prstGeom prst="rect">
                <a:avLst/>
              </a:prstGeom>
              <a:noFill/>
            </p:spPr>
            <p:txBody>
              <a:bodyPr wrap="square" rtlCol="0">
                <a:spAutoFit/>
              </a:bodyPr>
              <a:lstStyle/>
              <a:p>
                <a:pPr algn="ctr"/>
                <a:r>
                  <a:rPr lang="en-US" altLang="zh-CN" sz="2000" dirty="0">
                    <a:solidFill>
                      <a:srgbClr val="FBF670"/>
                    </a:solidFill>
                    <a:latin typeface="+mn-ea"/>
                  </a:rPr>
                  <a:t>KNN</a:t>
                </a:r>
                <a:endParaRPr lang="zh-CN" altLang="en-US" sz="2000" dirty="0">
                  <a:solidFill>
                    <a:srgbClr val="FBF670"/>
                  </a:solidFill>
                  <a:latin typeface="+mn-ea"/>
                </a:endParaRPr>
              </a:p>
            </p:txBody>
          </p:sp>
          <p:sp>
            <p:nvSpPr>
              <p:cNvPr id="174" name="矩形 173"/>
              <p:cNvSpPr/>
              <p:nvPr/>
            </p:nvSpPr>
            <p:spPr>
              <a:xfrm>
                <a:off x="661229" y="3374970"/>
                <a:ext cx="2262946" cy="455189"/>
              </a:xfrm>
              <a:prstGeom prst="rect">
                <a:avLst/>
              </a:prstGeom>
            </p:spPr>
            <p:txBody>
              <a:bodyPr wrap="square">
                <a:spAutoFit/>
              </a:bodyPr>
              <a:lstStyle/>
              <a:p>
                <a:pPr algn="ctr">
                  <a:lnSpc>
                    <a:spcPct val="150000"/>
                  </a:lnSpc>
                </a:pPr>
                <a:r>
                  <a:rPr lang="en-US" altLang="zh-CN" dirty="0">
                    <a:solidFill>
                      <a:schemeClr val="bg1"/>
                    </a:solidFill>
                    <a:ea typeface="微软雅黑" panose="020B0503020204020204" pitchFamily="34" charset="-122"/>
                  </a:rPr>
                  <a:t>0.76</a:t>
                </a:r>
                <a:endParaRPr lang="zh-CN" altLang="en-US" dirty="0">
                  <a:solidFill>
                    <a:schemeClr val="bg1"/>
                  </a:solidFill>
                  <a:ea typeface="微软雅黑" panose="020B0503020204020204" pitchFamily="34" charset="-122"/>
                </a:endParaRPr>
              </a:p>
            </p:txBody>
          </p:sp>
        </p:grpSp>
      </p:grpSp>
      <p:grpSp>
        <p:nvGrpSpPr>
          <p:cNvPr id="6" name="组合 5"/>
          <p:cNvGrpSpPr/>
          <p:nvPr/>
        </p:nvGrpSpPr>
        <p:grpSpPr>
          <a:xfrm>
            <a:off x="2126208" y="4522232"/>
            <a:ext cx="2388642" cy="1462930"/>
            <a:chOff x="2126208" y="4522232"/>
            <a:chExt cx="2388642" cy="1462930"/>
          </a:xfrm>
        </p:grpSpPr>
        <p:sp>
          <p:nvSpPr>
            <p:cNvPr id="151" name="Oval 83"/>
            <p:cNvSpPr/>
            <p:nvPr/>
          </p:nvSpPr>
          <p:spPr bwMode="auto">
            <a:xfrm>
              <a:off x="3065475" y="4522232"/>
              <a:ext cx="556538" cy="556683"/>
            </a:xfrm>
            <a:prstGeom prst="ellipse">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nvGrpSpPr>
            <p:cNvPr id="158" name="Group 4688"/>
            <p:cNvGrpSpPr>
              <a:grpSpLocks noChangeAspect="1"/>
            </p:cNvGrpSpPr>
            <p:nvPr/>
          </p:nvGrpSpPr>
          <p:grpSpPr bwMode="auto">
            <a:xfrm>
              <a:off x="3204533" y="4619704"/>
              <a:ext cx="323179" cy="345937"/>
              <a:chOff x="1835150" y="2800349"/>
              <a:chExt cx="382588" cy="363538"/>
            </a:xfrm>
            <a:solidFill>
              <a:srgbClr val="272727"/>
            </a:solidFill>
          </p:grpSpPr>
          <p:sp>
            <p:nvSpPr>
              <p:cNvPr id="159"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endParaRPr>
              </a:p>
            </p:txBody>
          </p:sp>
          <p:sp>
            <p:nvSpPr>
              <p:cNvPr id="160" name="Freeform 292"/>
              <p:cNvSpPr>
                <a:spLocks noChangeArrowheads="1"/>
              </p:cNvSpPr>
              <p:nvPr/>
            </p:nvSpPr>
            <p:spPr bwMode="auto">
              <a:xfrm>
                <a:off x="1835150" y="2955923"/>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endParaRPr>
              </a:p>
            </p:txBody>
          </p:sp>
          <p:sp>
            <p:nvSpPr>
              <p:cNvPr id="161"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endParaRPr>
              </a:p>
            </p:txBody>
          </p:sp>
          <p:sp>
            <p:nvSpPr>
              <p:cNvPr id="162"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endParaRPr>
              </a:p>
            </p:txBody>
          </p:sp>
        </p:grpSp>
        <p:grpSp>
          <p:nvGrpSpPr>
            <p:cNvPr id="175" name="组合 174"/>
            <p:cNvGrpSpPr/>
            <p:nvPr/>
          </p:nvGrpSpPr>
          <p:grpSpPr>
            <a:xfrm>
              <a:off x="2126208" y="5186579"/>
              <a:ext cx="2388642" cy="798583"/>
              <a:chOff x="598381" y="3031576"/>
              <a:chExt cx="2388642" cy="798583"/>
            </a:xfrm>
          </p:grpSpPr>
          <p:sp>
            <p:nvSpPr>
              <p:cNvPr id="176" name="文本框 175"/>
              <p:cNvSpPr txBox="1"/>
              <p:nvPr/>
            </p:nvSpPr>
            <p:spPr>
              <a:xfrm>
                <a:off x="598381" y="3031576"/>
                <a:ext cx="2388642" cy="400110"/>
              </a:xfrm>
              <a:prstGeom prst="rect">
                <a:avLst/>
              </a:prstGeom>
              <a:noFill/>
            </p:spPr>
            <p:txBody>
              <a:bodyPr wrap="square" rtlCol="0">
                <a:spAutoFit/>
              </a:bodyPr>
              <a:lstStyle/>
              <a:p>
                <a:pPr algn="ctr"/>
                <a:r>
                  <a:rPr lang="zh-CN" altLang="en-US" sz="2000" dirty="0">
                    <a:solidFill>
                      <a:srgbClr val="FBF670"/>
                    </a:solidFill>
                    <a:latin typeface="+mn-ea"/>
                  </a:rPr>
                  <a:t>决策树</a:t>
                </a:r>
              </a:p>
            </p:txBody>
          </p:sp>
          <p:sp>
            <p:nvSpPr>
              <p:cNvPr id="177" name="矩形 176"/>
              <p:cNvSpPr/>
              <p:nvPr/>
            </p:nvSpPr>
            <p:spPr>
              <a:xfrm>
                <a:off x="661229" y="3374970"/>
                <a:ext cx="2262946" cy="455189"/>
              </a:xfrm>
              <a:prstGeom prst="rect">
                <a:avLst/>
              </a:prstGeom>
            </p:spPr>
            <p:txBody>
              <a:bodyPr wrap="square">
                <a:spAutoFit/>
              </a:bodyPr>
              <a:lstStyle/>
              <a:p>
                <a:pPr algn="ctr">
                  <a:lnSpc>
                    <a:spcPct val="150000"/>
                  </a:lnSpc>
                </a:pPr>
                <a:r>
                  <a:rPr lang="en-US" altLang="zh-CN" dirty="0">
                    <a:solidFill>
                      <a:schemeClr val="bg1"/>
                    </a:solidFill>
                    <a:ea typeface="微软雅黑" panose="020B0503020204020204" pitchFamily="34" charset="-122"/>
                  </a:rPr>
                  <a:t>0.72</a:t>
                </a:r>
                <a:endParaRPr lang="zh-CN" altLang="en-US" dirty="0">
                  <a:solidFill>
                    <a:schemeClr val="bg1"/>
                  </a:solidFill>
                  <a:ea typeface="微软雅黑" panose="020B0503020204020204" pitchFamily="34" charset="-122"/>
                </a:endParaRPr>
              </a:p>
            </p:txBody>
          </p:sp>
        </p:grpSp>
      </p:grpSp>
      <p:grpSp>
        <p:nvGrpSpPr>
          <p:cNvPr id="8" name="组合 7"/>
          <p:cNvGrpSpPr/>
          <p:nvPr/>
        </p:nvGrpSpPr>
        <p:grpSpPr>
          <a:xfrm>
            <a:off x="8156467" y="4479101"/>
            <a:ext cx="2262946" cy="1449655"/>
            <a:chOff x="8462618" y="2855164"/>
            <a:chExt cx="2262946" cy="1449655"/>
          </a:xfrm>
        </p:grpSpPr>
        <p:sp>
          <p:nvSpPr>
            <p:cNvPr id="153" name="Oval 97"/>
            <p:cNvSpPr/>
            <p:nvPr/>
          </p:nvSpPr>
          <p:spPr bwMode="auto">
            <a:xfrm>
              <a:off x="9316040" y="2855164"/>
              <a:ext cx="556538" cy="556683"/>
            </a:xfrm>
            <a:prstGeom prst="ellipse">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68" name="Freeform 21"/>
            <p:cNvSpPr>
              <a:spLocks noEditPoints="1"/>
            </p:cNvSpPr>
            <p:nvPr/>
          </p:nvSpPr>
          <p:spPr bwMode="auto">
            <a:xfrm>
              <a:off x="9445819" y="2961806"/>
              <a:ext cx="296544" cy="338714"/>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rgbClr val="27272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81" name="组合 180"/>
            <p:cNvGrpSpPr/>
            <p:nvPr/>
          </p:nvGrpSpPr>
          <p:grpSpPr>
            <a:xfrm>
              <a:off x="8462618" y="3506236"/>
              <a:ext cx="2262946" cy="798583"/>
              <a:chOff x="661229" y="3031576"/>
              <a:chExt cx="2262946" cy="798583"/>
            </a:xfrm>
          </p:grpSpPr>
          <p:sp>
            <p:nvSpPr>
              <p:cNvPr id="182" name="文本框 181"/>
              <p:cNvSpPr txBox="1"/>
              <p:nvPr/>
            </p:nvSpPr>
            <p:spPr>
              <a:xfrm>
                <a:off x="699743" y="3031576"/>
                <a:ext cx="2185918" cy="400110"/>
              </a:xfrm>
              <a:prstGeom prst="rect">
                <a:avLst/>
              </a:prstGeom>
              <a:noFill/>
            </p:spPr>
            <p:txBody>
              <a:bodyPr wrap="square" rtlCol="0">
                <a:spAutoFit/>
              </a:bodyPr>
              <a:lstStyle/>
              <a:p>
                <a:pPr algn="ctr"/>
                <a:r>
                  <a:rPr lang="zh-CN" altLang="en-US" sz="2000" dirty="0">
                    <a:solidFill>
                      <a:srgbClr val="FBF670"/>
                    </a:solidFill>
                    <a:latin typeface="+mn-ea"/>
                  </a:rPr>
                  <a:t>随机森林</a:t>
                </a:r>
              </a:p>
            </p:txBody>
          </p:sp>
          <p:sp>
            <p:nvSpPr>
              <p:cNvPr id="183" name="矩形 182"/>
              <p:cNvSpPr/>
              <p:nvPr/>
            </p:nvSpPr>
            <p:spPr>
              <a:xfrm>
                <a:off x="661229" y="3374970"/>
                <a:ext cx="2262946" cy="455189"/>
              </a:xfrm>
              <a:prstGeom prst="rect">
                <a:avLst/>
              </a:prstGeom>
            </p:spPr>
            <p:txBody>
              <a:bodyPr wrap="square">
                <a:spAutoFit/>
              </a:bodyPr>
              <a:lstStyle/>
              <a:p>
                <a:pPr algn="ctr">
                  <a:lnSpc>
                    <a:spcPct val="150000"/>
                  </a:lnSpc>
                </a:pPr>
                <a:r>
                  <a:rPr lang="en-US" altLang="zh-CN" dirty="0">
                    <a:solidFill>
                      <a:schemeClr val="bg1"/>
                    </a:solidFill>
                    <a:ea typeface="微软雅黑" panose="020B0503020204020204" pitchFamily="34" charset="-122"/>
                  </a:rPr>
                  <a:t>0.81</a:t>
                </a:r>
                <a:endParaRPr lang="zh-CN" altLang="en-US" dirty="0">
                  <a:solidFill>
                    <a:schemeClr val="bg1"/>
                  </a:solidFill>
                  <a:ea typeface="微软雅黑" panose="020B0503020204020204" pitchFamily="34" charset="-122"/>
                </a:endParaRPr>
              </a:p>
            </p:txBody>
          </p:sp>
        </p:grpSp>
      </p:grpSp>
      <p:grpSp>
        <p:nvGrpSpPr>
          <p:cNvPr id="7" name="组合 6"/>
          <p:cNvGrpSpPr/>
          <p:nvPr/>
        </p:nvGrpSpPr>
        <p:grpSpPr>
          <a:xfrm>
            <a:off x="7952280" y="1250197"/>
            <a:ext cx="2262946" cy="1484663"/>
            <a:chOff x="7952280" y="1250197"/>
            <a:chExt cx="2262946" cy="1484663"/>
          </a:xfrm>
        </p:grpSpPr>
        <p:sp>
          <p:nvSpPr>
            <p:cNvPr id="150" name="Oval 79"/>
            <p:cNvSpPr/>
            <p:nvPr/>
          </p:nvSpPr>
          <p:spPr bwMode="auto">
            <a:xfrm>
              <a:off x="8778756" y="1250197"/>
              <a:ext cx="556538" cy="556683"/>
            </a:xfrm>
            <a:prstGeom prst="ellipse">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nvGrpSpPr>
            <p:cNvPr id="163" name="Group 108"/>
            <p:cNvGrpSpPr/>
            <p:nvPr/>
          </p:nvGrpSpPr>
          <p:grpSpPr>
            <a:xfrm>
              <a:off x="8897908" y="1349061"/>
              <a:ext cx="318234" cy="318234"/>
              <a:chOff x="2522538" y="2108200"/>
              <a:chExt cx="376238" cy="376238"/>
            </a:xfrm>
            <a:solidFill>
              <a:srgbClr val="272727"/>
            </a:solidFill>
          </p:grpSpPr>
          <p:sp>
            <p:nvSpPr>
              <p:cNvPr id="164" name="Freeform 54"/>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Freeform 55"/>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Freeform 56"/>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4" name="组合 183"/>
            <p:cNvGrpSpPr/>
            <p:nvPr/>
          </p:nvGrpSpPr>
          <p:grpSpPr>
            <a:xfrm>
              <a:off x="7952280" y="1936277"/>
              <a:ext cx="2262946" cy="798583"/>
              <a:chOff x="661229" y="3031576"/>
              <a:chExt cx="2262946" cy="798583"/>
            </a:xfrm>
          </p:grpSpPr>
          <p:sp>
            <p:nvSpPr>
              <p:cNvPr id="185" name="文本框 184"/>
              <p:cNvSpPr txBox="1"/>
              <p:nvPr/>
            </p:nvSpPr>
            <p:spPr>
              <a:xfrm>
                <a:off x="722805" y="3031576"/>
                <a:ext cx="2139794" cy="400110"/>
              </a:xfrm>
              <a:prstGeom prst="rect">
                <a:avLst/>
              </a:prstGeom>
              <a:noFill/>
            </p:spPr>
            <p:txBody>
              <a:bodyPr wrap="square" rtlCol="0">
                <a:spAutoFit/>
              </a:bodyPr>
              <a:lstStyle/>
              <a:p>
                <a:pPr algn="ctr"/>
                <a:r>
                  <a:rPr lang="zh-CN" altLang="en-US" sz="2000" dirty="0">
                    <a:solidFill>
                      <a:srgbClr val="FBF670"/>
                    </a:solidFill>
                    <a:latin typeface="+mn-ea"/>
                  </a:rPr>
                  <a:t>人工神经网络</a:t>
                </a:r>
              </a:p>
            </p:txBody>
          </p:sp>
          <p:sp>
            <p:nvSpPr>
              <p:cNvPr id="186" name="矩形 185"/>
              <p:cNvSpPr/>
              <p:nvPr/>
            </p:nvSpPr>
            <p:spPr>
              <a:xfrm>
                <a:off x="661229" y="3374970"/>
                <a:ext cx="2262946" cy="455189"/>
              </a:xfrm>
              <a:prstGeom prst="rect">
                <a:avLst/>
              </a:prstGeom>
            </p:spPr>
            <p:txBody>
              <a:bodyPr wrap="square">
                <a:spAutoFit/>
              </a:bodyPr>
              <a:lstStyle/>
              <a:p>
                <a:pPr algn="ctr">
                  <a:lnSpc>
                    <a:spcPct val="150000"/>
                  </a:lnSpc>
                </a:pPr>
                <a:r>
                  <a:rPr lang="en-US" altLang="zh-CN" dirty="0">
                    <a:solidFill>
                      <a:schemeClr val="bg1"/>
                    </a:solidFill>
                    <a:ea typeface="微软雅黑" panose="020B0503020204020204" pitchFamily="34" charset="-122"/>
                  </a:rPr>
                  <a:t>0.78</a:t>
                </a:r>
                <a:endParaRPr lang="zh-CN" altLang="en-US" dirty="0">
                  <a:solidFill>
                    <a:schemeClr val="bg1"/>
                  </a:solidFill>
                  <a:ea typeface="微软雅黑" panose="020B0503020204020204" pitchFamily="34" charset="-122"/>
                </a:endParaRPr>
              </a:p>
            </p:txBody>
          </p:sp>
        </p:grpSp>
      </p:grpSp>
      <p:sp>
        <p:nvSpPr>
          <p:cNvPr id="19" name="流程图: 过程 18">
            <a:extLst>
              <a:ext uri="{FF2B5EF4-FFF2-40B4-BE49-F238E27FC236}">
                <a16:creationId xmlns:a16="http://schemas.microsoft.com/office/drawing/2014/main" id="{612F400E-B025-4237-AD28-FD780F81F421}"/>
              </a:ext>
            </a:extLst>
          </p:cNvPr>
          <p:cNvSpPr/>
          <p:nvPr/>
        </p:nvSpPr>
        <p:spPr>
          <a:xfrm>
            <a:off x="1308884" y="1216888"/>
            <a:ext cx="1198824" cy="6392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rPr>
              <a:t>提高</a:t>
            </a:r>
            <a:r>
              <a:rPr lang="en-US" altLang="zh-CN" dirty="0">
                <a:solidFill>
                  <a:schemeClr val="tx1">
                    <a:lumMod val="95000"/>
                    <a:lumOff val="5000"/>
                  </a:schemeClr>
                </a:solidFill>
              </a:rPr>
              <a:t>0.3%</a:t>
            </a:r>
            <a:endParaRPr lang="zh-CN" altLang="en-US" dirty="0">
              <a:solidFill>
                <a:schemeClr val="tx1">
                  <a:lumMod val="95000"/>
                  <a:lumOff val="5000"/>
                </a:schemeClr>
              </a:solidFill>
            </a:endParaRPr>
          </a:p>
        </p:txBody>
      </p:sp>
      <p:sp>
        <p:nvSpPr>
          <p:cNvPr id="193" name="流程图: 过程 192">
            <a:extLst>
              <a:ext uri="{FF2B5EF4-FFF2-40B4-BE49-F238E27FC236}">
                <a16:creationId xmlns:a16="http://schemas.microsoft.com/office/drawing/2014/main" id="{606DCC7D-2870-4122-B6BA-A06E3EBFB969}"/>
              </a:ext>
            </a:extLst>
          </p:cNvPr>
          <p:cNvSpPr/>
          <p:nvPr/>
        </p:nvSpPr>
        <p:spPr>
          <a:xfrm>
            <a:off x="427713" y="2856524"/>
            <a:ext cx="1198824" cy="6392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rPr>
              <a:t>提高</a:t>
            </a:r>
            <a:r>
              <a:rPr lang="en-US" altLang="zh-CN" dirty="0">
                <a:solidFill>
                  <a:schemeClr val="tx1">
                    <a:lumMod val="95000"/>
                    <a:lumOff val="5000"/>
                  </a:schemeClr>
                </a:solidFill>
              </a:rPr>
              <a:t>1.1%</a:t>
            </a:r>
            <a:endParaRPr lang="zh-CN" altLang="en-US" dirty="0">
              <a:solidFill>
                <a:schemeClr val="tx1">
                  <a:lumMod val="95000"/>
                  <a:lumOff val="5000"/>
                </a:schemeClr>
              </a:solidFill>
            </a:endParaRPr>
          </a:p>
        </p:txBody>
      </p:sp>
      <p:sp>
        <p:nvSpPr>
          <p:cNvPr id="194" name="流程图: 过程 193">
            <a:extLst>
              <a:ext uri="{FF2B5EF4-FFF2-40B4-BE49-F238E27FC236}">
                <a16:creationId xmlns:a16="http://schemas.microsoft.com/office/drawing/2014/main" id="{48D4FC7B-7A90-440F-96DF-6166CAEC676B}"/>
              </a:ext>
            </a:extLst>
          </p:cNvPr>
          <p:cNvSpPr/>
          <p:nvPr/>
        </p:nvSpPr>
        <p:spPr>
          <a:xfrm>
            <a:off x="1073861" y="4536992"/>
            <a:ext cx="1198824" cy="6392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rPr>
              <a:t>提高</a:t>
            </a:r>
            <a:r>
              <a:rPr lang="en-US" altLang="zh-CN" dirty="0">
                <a:solidFill>
                  <a:schemeClr val="tx1">
                    <a:lumMod val="95000"/>
                    <a:lumOff val="5000"/>
                  </a:schemeClr>
                </a:solidFill>
              </a:rPr>
              <a:t>0.9%</a:t>
            </a:r>
            <a:endParaRPr lang="zh-CN" altLang="en-US" dirty="0">
              <a:solidFill>
                <a:schemeClr val="tx1">
                  <a:lumMod val="95000"/>
                  <a:lumOff val="5000"/>
                </a:schemeClr>
              </a:solidFill>
            </a:endParaRPr>
          </a:p>
        </p:txBody>
      </p:sp>
      <p:sp>
        <p:nvSpPr>
          <p:cNvPr id="195" name="流程图: 过程 194">
            <a:extLst>
              <a:ext uri="{FF2B5EF4-FFF2-40B4-BE49-F238E27FC236}">
                <a16:creationId xmlns:a16="http://schemas.microsoft.com/office/drawing/2014/main" id="{6E17A5A6-0D97-4699-B3CA-87BC886EEE3F}"/>
              </a:ext>
            </a:extLst>
          </p:cNvPr>
          <p:cNvSpPr/>
          <p:nvPr/>
        </p:nvSpPr>
        <p:spPr>
          <a:xfrm>
            <a:off x="10064922" y="1065339"/>
            <a:ext cx="1331548" cy="6392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rPr>
              <a:t>稳定性提高</a:t>
            </a:r>
          </a:p>
        </p:txBody>
      </p:sp>
      <p:sp>
        <p:nvSpPr>
          <p:cNvPr id="196" name="流程图: 过程 195">
            <a:extLst>
              <a:ext uri="{FF2B5EF4-FFF2-40B4-BE49-F238E27FC236}">
                <a16:creationId xmlns:a16="http://schemas.microsoft.com/office/drawing/2014/main" id="{2B4576A5-C3CF-4FA8-96D4-8398913AA0A8}"/>
              </a:ext>
            </a:extLst>
          </p:cNvPr>
          <p:cNvSpPr/>
          <p:nvPr/>
        </p:nvSpPr>
        <p:spPr>
          <a:xfrm>
            <a:off x="10197646" y="4435619"/>
            <a:ext cx="1198824" cy="6392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rPr>
              <a:t>变化很小</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0" presetClass="entr" presetSubtype="0" decel="10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3"/>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par>
                                <p:cTn id="16" presetID="50" presetClass="entr" presetSubtype="0" decel="100000" fill="hold" nodeType="withEffect">
                                  <p:stCondLst>
                                    <p:cond delay="1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3"/>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par>
                                <p:cTn id="21" presetID="50" presetClass="entr" presetSubtype="0" decel="100000" fill="hold" nodeType="withEffect">
                                  <p:stCondLst>
                                    <p:cond delay="20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strVal val="#ppt_w+.3"/>
                                          </p:val>
                                        </p:tav>
                                        <p:tav tm="100000">
                                          <p:val>
                                            <p:strVal val="#ppt_w"/>
                                          </p:val>
                                        </p:tav>
                                      </p:tavLst>
                                    </p:anim>
                                    <p:anim calcmode="lin" valueType="num">
                                      <p:cBhvr>
                                        <p:cTn id="24" dur="1000" fill="hold"/>
                                        <p:tgtEl>
                                          <p:spTgt spid="6"/>
                                        </p:tgtEl>
                                        <p:attrNameLst>
                                          <p:attrName>ppt_h</p:attrName>
                                        </p:attrNameLst>
                                      </p:cBhvr>
                                      <p:tavLst>
                                        <p:tav tm="0">
                                          <p:val>
                                            <p:strVal val="#ppt_h"/>
                                          </p:val>
                                        </p:tav>
                                        <p:tav tm="100000">
                                          <p:val>
                                            <p:strVal val="#ppt_h"/>
                                          </p:val>
                                        </p:tav>
                                      </p:tavLst>
                                    </p:anim>
                                    <p:animEffect transition="in" filter="fade">
                                      <p:cBhvr>
                                        <p:cTn id="25" dur="1000"/>
                                        <p:tgtEl>
                                          <p:spTgt spid="6"/>
                                        </p:tgtEl>
                                      </p:cBhvr>
                                    </p:animEffect>
                                  </p:childTnLst>
                                </p:cTn>
                              </p:par>
                              <p:par>
                                <p:cTn id="26" presetID="50" presetClass="entr" presetSubtype="0" decel="100000" fill="hold" nodeType="withEffect">
                                  <p:stCondLst>
                                    <p:cond delay="40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strVal val="#ppt_w+.3"/>
                                          </p:val>
                                        </p:tav>
                                        <p:tav tm="100000">
                                          <p:val>
                                            <p:strVal val="#ppt_w"/>
                                          </p:val>
                                        </p:tav>
                                      </p:tavLst>
                                    </p:anim>
                                    <p:anim calcmode="lin" valueType="num">
                                      <p:cBhvr>
                                        <p:cTn id="29" dur="1000" fill="hold"/>
                                        <p:tgtEl>
                                          <p:spTgt spid="8"/>
                                        </p:tgtEl>
                                        <p:attrNameLst>
                                          <p:attrName>ppt_h</p:attrName>
                                        </p:attrNameLst>
                                      </p:cBhvr>
                                      <p:tavLst>
                                        <p:tav tm="0">
                                          <p:val>
                                            <p:strVal val="#ppt_h"/>
                                          </p:val>
                                        </p:tav>
                                        <p:tav tm="100000">
                                          <p:val>
                                            <p:strVal val="#ppt_h"/>
                                          </p:val>
                                        </p:tav>
                                      </p:tavLst>
                                    </p:anim>
                                    <p:animEffect transition="in" filter="fade">
                                      <p:cBhvr>
                                        <p:cTn id="30" dur="1000"/>
                                        <p:tgtEl>
                                          <p:spTgt spid="8"/>
                                        </p:tgtEl>
                                      </p:cBhvr>
                                    </p:animEffect>
                                  </p:childTnLst>
                                </p:cTn>
                              </p:par>
                              <p:par>
                                <p:cTn id="31" presetID="50" presetClass="entr" presetSubtype="0" decel="100000"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3"/>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926457" y="260771"/>
            <a:ext cx="2339102"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再见混淆矩阵</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0E223D3-763F-4B1D-8D28-DC822FD1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39" y="587321"/>
            <a:ext cx="3359804" cy="2841679"/>
          </a:xfrm>
          <a:prstGeom prst="rect">
            <a:avLst/>
          </a:prstGeom>
        </p:spPr>
      </p:pic>
      <p:pic>
        <p:nvPicPr>
          <p:cNvPr id="3" name="图片 2">
            <a:extLst>
              <a:ext uri="{FF2B5EF4-FFF2-40B4-BE49-F238E27FC236}">
                <a16:creationId xmlns:a16="http://schemas.microsoft.com/office/drawing/2014/main" id="{9FFB15AF-5100-49FF-9E15-B5C877BE6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739" y="3848686"/>
            <a:ext cx="3359804" cy="2841678"/>
          </a:xfrm>
          <a:prstGeom prst="rect">
            <a:avLst/>
          </a:prstGeom>
        </p:spPr>
      </p:pic>
      <p:pic>
        <p:nvPicPr>
          <p:cNvPr id="7" name="图片 6">
            <a:extLst>
              <a:ext uri="{FF2B5EF4-FFF2-40B4-BE49-F238E27FC236}">
                <a16:creationId xmlns:a16="http://schemas.microsoft.com/office/drawing/2014/main" id="{0B0E55A4-BA95-4666-8592-AC0836895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8113" y="783991"/>
            <a:ext cx="3282096" cy="2775954"/>
          </a:xfrm>
          <a:prstGeom prst="rect">
            <a:avLst/>
          </a:prstGeom>
        </p:spPr>
      </p:pic>
      <p:pic>
        <p:nvPicPr>
          <p:cNvPr id="9" name="图片 8">
            <a:extLst>
              <a:ext uri="{FF2B5EF4-FFF2-40B4-BE49-F238E27FC236}">
                <a16:creationId xmlns:a16="http://schemas.microsoft.com/office/drawing/2014/main" id="{C353FFD7-D26A-4281-88FC-A7C2C8D1A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113" y="3848686"/>
            <a:ext cx="3397213" cy="2873318"/>
          </a:xfrm>
          <a:prstGeom prst="rect">
            <a:avLst/>
          </a:prstGeom>
        </p:spPr>
      </p:pic>
      <p:pic>
        <p:nvPicPr>
          <p:cNvPr id="17" name="图片 16">
            <a:extLst>
              <a:ext uri="{FF2B5EF4-FFF2-40B4-BE49-F238E27FC236}">
                <a16:creationId xmlns:a16="http://schemas.microsoft.com/office/drawing/2014/main" id="{6C213A3E-25E4-4AA6-8FF1-F7DE3F26D0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4119" y="1888077"/>
            <a:ext cx="3643762" cy="3081846"/>
          </a:xfrm>
          <a:prstGeom prst="rect">
            <a:avLst/>
          </a:prstGeom>
        </p:spPr>
      </p:pic>
    </p:spTree>
    <p:extLst>
      <p:ext uri="{BB962C8B-B14F-4D97-AF65-F5344CB8AC3E}">
        <p14:creationId xmlns:p14="http://schemas.microsoft.com/office/powerpoint/2010/main" val="169967897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416651" y="2647802"/>
            <a:ext cx="2877839" cy="769441"/>
          </a:xfrm>
          <a:prstGeom prst="rect">
            <a:avLst/>
          </a:prstGeom>
          <a:noFill/>
          <a:effectLst/>
        </p:spPr>
        <p:txBody>
          <a:bodyPr wrap="none" rtlCol="0">
            <a:spAutoFit/>
          </a:bodyPr>
          <a:lstStyle/>
          <a:p>
            <a:r>
              <a:rPr lang="en-US" altLang="zh-CN" sz="44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PART   06</a:t>
            </a:r>
            <a:endParaRPr lang="en-US" altLang="zh-CN" sz="36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810537" y="3276307"/>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6416651" y="3521895"/>
            <a:ext cx="1980029" cy="523220"/>
          </a:xfrm>
          <a:prstGeom prst="rect">
            <a:avLst/>
          </a:prstGeom>
          <a:noFill/>
          <a:effectLst/>
        </p:spPr>
        <p:txBody>
          <a:bodyPr wrap="none" rtlCol="0">
            <a:spAutoFit/>
          </a:bodyPr>
          <a:lstStyle/>
          <a:p>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模型再思考</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p:cNvSpPr/>
          <p:nvPr/>
        </p:nvSpPr>
        <p:spPr>
          <a:xfrm>
            <a:off x="7527036" y="5665375"/>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37972" y="3133444"/>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893822" y="4356386"/>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69114" y="4823850"/>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291702" y="5120856"/>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267428" y="3665824"/>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362259" y="5984367"/>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479360" y="647649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92707" y="4326436"/>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228493" y="5194930"/>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745768" y="3950897"/>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764110" y="4018311"/>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71823" y="5191617"/>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043549" y="6260710"/>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43155" y="5578878"/>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360631" y="5537604"/>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511582" y="1174121"/>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476893" y="1642565"/>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64643" y="798582"/>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382985" y="865996"/>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277123" y="1639252"/>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77074" y="2174945"/>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375755" y="149311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522306" y="1985239"/>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4469601"/>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10" presetClass="entr" presetSubtype="0" fill="hold" grpId="1"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par>
                                <p:cTn id="37" presetID="0" presetClass="path" presetSubtype="0" repeatCount="indefinite" fill="hold" grpId="0" nodeType="withEffect">
                                  <p:stCondLst>
                                    <p:cond delay="0"/>
                                  </p:stCondLst>
                                  <p:childTnLst>
                                    <p:animMotion origin="layout" path="M -2.5E-6 0 C 0.18282 0.00093 0.1961 0.12685 0.29584 0.12361 C 0.39545 0.11968 0.51576 0.03519 0.60339 0.02708 C 0.69089 0.01921 0.75847 0.07384 0.82097 0.07546 C 0.8836 0.07731 0.93672 0.04444 0.97917 0.03796 C 1.02201 0.03125 1.05065 0.03819 1.07982 0.04468 " pathEditMode="relative" rAng="0" ptsTypes="AAAAAA">
                                      <p:cBhvr>
                                        <p:cTn id="38" dur="4000" fill="hold"/>
                                        <p:tgtEl>
                                          <p:spTgt spid="13"/>
                                        </p:tgtEl>
                                        <p:attrNameLst>
                                          <p:attrName>ppt_x</p:attrName>
                                          <p:attrName>ppt_y</p:attrName>
                                        </p:attrNameLst>
                                      </p:cBhvr>
                                      <p:rCtr x="53984" y="6181"/>
                                    </p:animMotion>
                                  </p:childTnLst>
                                </p:cTn>
                              </p:par>
                              <p:par>
                                <p:cTn id="39" presetID="10" presetClass="entr" presetSubtype="0" fill="hold" grpId="1" nodeType="withEffect">
                                  <p:stCondLst>
                                    <p:cond delay="2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0" presetClass="path" presetSubtype="0" repeatCount="indefinite" fill="hold" grpId="0" nodeType="withEffect">
                                  <p:stCondLst>
                                    <p:cond delay="250"/>
                                  </p:stCondLst>
                                  <p:childTnLst>
                                    <p:animMotion origin="layout" path="M 4.79167E-6 2.96296E-6 C 0.08945 -0.00973 0.21015 -0.03195 0.30989 -0.02223 C 0.40911 -0.01297 0.50976 0.05115 0.59648 0.0574 C 0.68307 0.06365 0.76419 0.01551 0.82955 0.01481 C 0.89505 0.01412 0.94713 0.05949 0.98971 0.05324 C 1.03216 0.04629 1.0513 0.0419 1.08059 0.03657 " pathEditMode="relative" rAng="0" ptsTypes="AAAAAA">
                                      <p:cBhvr>
                                        <p:cTn id="43" dur="4000" fill="hold"/>
                                        <p:tgtEl>
                                          <p:spTgt spid="14"/>
                                        </p:tgtEl>
                                        <p:attrNameLst>
                                          <p:attrName>ppt_x</p:attrName>
                                          <p:attrName>ppt_y</p:attrName>
                                        </p:attrNameLst>
                                      </p:cBhvr>
                                      <p:rCtr x="54023" y="1644"/>
                                    </p:animMotion>
                                  </p:childTnLst>
                                </p:cTn>
                              </p:par>
                              <p:par>
                                <p:cTn id="44" presetID="10" presetClass="entr" presetSubtype="0" fill="hold" grpId="1" nodeType="with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50"/>
                                        <p:tgtEl>
                                          <p:spTgt spid="15"/>
                                        </p:tgtEl>
                                      </p:cBhvr>
                                    </p:animEffect>
                                  </p:childTnLst>
                                </p:cTn>
                              </p:par>
                              <p:par>
                                <p:cTn id="47" presetID="0" presetClass="path" presetSubtype="0" repeatCount="indefinite" fill="hold" grpId="0" nodeType="withEffect">
                                  <p:stCondLst>
                                    <p:cond delay="500"/>
                                  </p:stCondLst>
                                  <p:childTnLst>
                                    <p:animMotion origin="layout" path="M -2.5E-6 -4.44444E-6 C 0.11524 0.01042 0.20157 -0.08055 0.30287 -0.07685 C 0.4043 -0.07314 0.51914 0.01112 0.60782 0.02362 C 0.69636 0.03565 0.77227 -0.00439 0.83451 -0.0037 C 0.89675 -0.00347 0.93854 0.03241 0.98125 0.02639 C 1.02357 0.01945 1.05495 0.01135 1.07904 -0.00069 " pathEditMode="relative" rAng="0" ptsTypes="AAAAAA">
                                      <p:cBhvr>
                                        <p:cTn id="48" dur="4000" fill="hold"/>
                                        <p:tgtEl>
                                          <p:spTgt spid="15"/>
                                        </p:tgtEl>
                                        <p:attrNameLst>
                                          <p:attrName>ppt_x</p:attrName>
                                          <p:attrName>ppt_y</p:attrName>
                                        </p:attrNameLst>
                                      </p:cBhvr>
                                      <p:rCtr x="53945" y="-2523"/>
                                    </p:animMotion>
                                  </p:childTnLst>
                                </p:cTn>
                              </p:par>
                              <p:par>
                                <p:cTn id="49" presetID="10" presetClass="entr" presetSubtype="0" fill="hold" grpId="1" nodeType="withEffect">
                                  <p:stCondLst>
                                    <p:cond delay="75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250"/>
                                        <p:tgtEl>
                                          <p:spTgt spid="16"/>
                                        </p:tgtEl>
                                      </p:cBhvr>
                                    </p:animEffect>
                                  </p:childTnLst>
                                </p:cTn>
                              </p:par>
                              <p:par>
                                <p:cTn id="52" presetID="0" presetClass="path" presetSubtype="0" repeatCount="indefinite" fill="hold" grpId="0" nodeType="withEffect">
                                  <p:stCondLst>
                                    <p:cond delay="750"/>
                                  </p:stCondLst>
                                  <p:childTnLst>
                                    <p:animMotion origin="layout" path="M 1.04167E-6 1.11111E-6 C 0.21419 0.00602 0.22213 0.07685 0.32669 0.08032 C 0.43125 0.08403 0.53607 0.02153 0.62708 0.02083 C 0.7181 0.02014 0.81016 0.07407 0.87318 0.07569 C 0.9362 0.07755 0.96471 0.03217 1.00495 0.03171 C 1.04466 0.03125 1.08086 0.04792 1.10872 0.05602 " pathEditMode="relative" rAng="0" ptsTypes="AAAAAA">
                                      <p:cBhvr>
                                        <p:cTn id="53" dur="4000" fill="hold"/>
                                        <p:tgtEl>
                                          <p:spTgt spid="16"/>
                                        </p:tgtEl>
                                        <p:attrNameLst>
                                          <p:attrName>ppt_x</p:attrName>
                                          <p:attrName>ppt_y</p:attrName>
                                        </p:attrNameLst>
                                      </p:cBhvr>
                                      <p:rCtr x="55430" y="4005"/>
                                    </p:animMotion>
                                  </p:childTnLst>
                                </p:cTn>
                              </p:par>
                              <p:par>
                                <p:cTn id="54" presetID="10" presetClass="entr" presetSubtype="0" fill="hold" grpId="1" nodeType="withEffect">
                                  <p:stCondLst>
                                    <p:cond delay="10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250"/>
                                        <p:tgtEl>
                                          <p:spTgt spid="17"/>
                                        </p:tgtEl>
                                      </p:cBhvr>
                                    </p:animEffect>
                                  </p:childTnLst>
                                </p:cTn>
                              </p:par>
                              <p:par>
                                <p:cTn id="57" presetID="0" presetClass="path" presetSubtype="0" repeatCount="indefinite" fill="hold" grpId="0" nodeType="withEffect">
                                  <p:stCondLst>
                                    <p:cond delay="1000"/>
                                  </p:stCondLst>
                                  <p:childTnLst>
                                    <p:animMotion origin="layout" path="M -1.45833E-6 2.96296E-6 C 0.20586 0.03588 0.26133 0.1199 0.34857 0.12037 C 0.43568 0.12037 0.51576 0.09143 0.55612 0.07523 C 0.59649 0.05879 0.64649 0.03588 0.70755 0.03611 C 0.76823 0.0368 0.88099 0.07801 0.92123 0.07731 C 0.96081 0.07708 1.07357 0.07569 1.10873 0.05555 " pathEditMode="relative" rAng="0" ptsTypes="AAAAAA">
                                      <p:cBhvr>
                                        <p:cTn id="58" dur="3750" fill="hold"/>
                                        <p:tgtEl>
                                          <p:spTgt spid="17"/>
                                        </p:tgtEl>
                                        <p:attrNameLst>
                                          <p:attrName>ppt_x</p:attrName>
                                          <p:attrName>ppt_y</p:attrName>
                                        </p:attrNameLst>
                                      </p:cBhvr>
                                      <p:rCtr x="55430" y="6019"/>
                                    </p:animMotion>
                                  </p:childTnLst>
                                </p:cTn>
                              </p:par>
                              <p:par>
                                <p:cTn id="59" presetID="10" presetClass="entr" presetSubtype="0" fill="hold" grpId="1" nodeType="withEffect">
                                  <p:stCondLst>
                                    <p:cond delay="125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50"/>
                                        <p:tgtEl>
                                          <p:spTgt spid="19"/>
                                        </p:tgtEl>
                                      </p:cBhvr>
                                    </p:animEffect>
                                  </p:childTnLst>
                                </p:cTn>
                              </p:par>
                              <p:par>
                                <p:cTn id="62" presetID="0" presetClass="path" presetSubtype="0" repeatCount="indefinite" fill="hold" grpId="0" nodeType="withEffect">
                                  <p:stCondLst>
                                    <p:cond delay="1250"/>
                                  </p:stCondLst>
                                  <p:childTnLst>
                                    <p:animMotion origin="layout" path="M 8.33333E-7 0 C 0.10208 -0.0206 0.21654 -0.05046 0.30768 -0.04329 C 0.39909 -0.03565 0.46875 0.03704 0.54713 0.04468 C 0.62565 0.05231 0.70755 0.00208 0.77799 0.00255 C 0.84831 0.00278 0.92682 0.05394 0.96953 0.04745 C 1.01185 0.04097 1.06172 0.03079 1.08607 0.01875 " pathEditMode="relative" rAng="0" ptsTypes="AAAAAA">
                                      <p:cBhvr>
                                        <p:cTn id="63" dur="3750" fill="hold"/>
                                        <p:tgtEl>
                                          <p:spTgt spid="19"/>
                                        </p:tgtEl>
                                        <p:attrNameLst>
                                          <p:attrName>ppt_x</p:attrName>
                                          <p:attrName>ppt_y</p:attrName>
                                        </p:attrNameLst>
                                      </p:cBhvr>
                                      <p:rCtr x="54297" y="162"/>
                                    </p:animMotion>
                                  </p:childTnLst>
                                </p:cTn>
                              </p:par>
                              <p:par>
                                <p:cTn id="64" presetID="10" presetClass="entr" presetSubtype="0" fill="hold" grpId="1" nodeType="withEffect">
                                  <p:stCondLst>
                                    <p:cond delay="15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250"/>
                                        <p:tgtEl>
                                          <p:spTgt spid="22"/>
                                        </p:tgtEl>
                                      </p:cBhvr>
                                    </p:animEffect>
                                  </p:childTnLst>
                                </p:cTn>
                              </p:par>
                              <p:par>
                                <p:cTn id="67" presetID="0" presetClass="path" presetSubtype="0" repeatCount="indefinite" fill="hold" grpId="0" nodeType="withEffect">
                                  <p:stCondLst>
                                    <p:cond delay="1500"/>
                                  </p:stCondLst>
                                  <p:childTnLst>
                                    <p:animMotion origin="layout" path="M 4.79167E-6 -4.44444E-6 C 0.08945 -0.00949 0.23541 0.11343 0.33333 0.11482 C 0.43125 0.11598 0.52265 0.01158 0.5875 0.0088 C 0.65234 0.00556 0.71289 0.05764 0.77942 0.06158 C 0.84557 0.06528 0.94322 0.03843 0.9858 0.03195 C 1.02825 0.02524 1.0513 0.0419 1.08059 0.03681 " pathEditMode="relative" rAng="0" ptsTypes="AAAAAA">
                                      <p:cBhvr>
                                        <p:cTn id="68" dur="3750" fill="hold"/>
                                        <p:tgtEl>
                                          <p:spTgt spid="22"/>
                                        </p:tgtEl>
                                        <p:attrNameLst>
                                          <p:attrName>ppt_x</p:attrName>
                                          <p:attrName>ppt_y</p:attrName>
                                        </p:attrNameLst>
                                      </p:cBhvr>
                                      <p:rCtr x="54023" y="5694"/>
                                    </p:animMotion>
                                  </p:childTnLst>
                                </p:cTn>
                              </p:par>
                              <p:par>
                                <p:cTn id="69" presetID="10" presetClass="entr" presetSubtype="0" fill="hold" grpId="1" nodeType="withEffect">
                                  <p:stCondLst>
                                    <p:cond delay="175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250"/>
                                        <p:tgtEl>
                                          <p:spTgt spid="24"/>
                                        </p:tgtEl>
                                      </p:cBhvr>
                                    </p:animEffect>
                                  </p:childTnLst>
                                </p:cTn>
                              </p:par>
                              <p:par>
                                <p:cTn id="72" presetID="0" presetClass="path" presetSubtype="0" repeatCount="indefinite" fill="hold" grpId="0" nodeType="withEffect">
                                  <p:stCondLst>
                                    <p:cond delay="1750"/>
                                  </p:stCondLst>
                                  <p:childTnLst>
                                    <p:animMotion origin="layout" path="M 3.125E-6 -3.7037E-6 C 0.11523 0.01065 0.20664 -0.01527 0.30169 -0.0125 C 0.39557 -0.00949 0.47864 0.01528 0.56562 0.01736 C 0.65247 0.01945 0.7539 -0.00185 0.82317 -0.00046 C 0.89258 0.00093 0.93854 0.03264 0.98125 0.02616 C 1.02356 0.01945 1.05494 0.01158 1.07903 -0.00046 " pathEditMode="relative" rAng="0" ptsTypes="AAAAAA">
                                      <p:cBhvr>
                                        <p:cTn id="73" dur="3750" fill="hold"/>
                                        <p:tgtEl>
                                          <p:spTgt spid="24"/>
                                        </p:tgtEl>
                                        <p:attrNameLst>
                                          <p:attrName>ppt_x</p:attrName>
                                          <p:attrName>ppt_y</p:attrName>
                                        </p:attrNameLst>
                                      </p:cBhvr>
                                      <p:rCtr x="53945" y="694"/>
                                    </p:animMotion>
                                  </p:childTnLst>
                                </p:cTn>
                              </p:par>
                              <p:par>
                                <p:cTn id="74" presetID="10" presetClass="entr" presetSubtype="0" fill="hold" grpId="1" nodeType="withEffect">
                                  <p:stCondLst>
                                    <p:cond delay="20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250"/>
                                        <p:tgtEl>
                                          <p:spTgt spid="25"/>
                                        </p:tgtEl>
                                      </p:cBhvr>
                                    </p:animEffect>
                                  </p:childTnLst>
                                </p:cTn>
                              </p:par>
                              <p:par>
                                <p:cTn id="77" presetID="0" presetClass="path" presetSubtype="0" repeatCount="indefinite" fill="hold" grpId="0" nodeType="withEffect">
                                  <p:stCondLst>
                                    <p:cond delay="2000"/>
                                  </p:stCondLst>
                                  <p:childTnLst>
                                    <p:animMotion origin="layout" path="M -4.375E-6 -1.11111E-6 C 0.18282 0.00093 0.1961 0.12685 0.29584 0.12361 C 0.39545 0.11968 0.51576 0.03519 0.60339 0.02708 C 0.69089 0.01921 0.75847 0.07384 0.82097 0.07546 C 0.8836 0.07732 0.93672 0.04445 0.97917 0.03796 C 1.02201 0.03125 1.05066 0.0382 1.07982 0.04468 " pathEditMode="relative" rAng="0" ptsTypes="AAAAAA">
                                      <p:cBhvr>
                                        <p:cTn id="78" dur="3750" fill="hold"/>
                                        <p:tgtEl>
                                          <p:spTgt spid="25"/>
                                        </p:tgtEl>
                                        <p:attrNameLst>
                                          <p:attrName>ppt_x</p:attrName>
                                          <p:attrName>ppt_y</p:attrName>
                                        </p:attrNameLst>
                                      </p:cBhvr>
                                      <p:rCtr x="53984" y="6181"/>
                                    </p:animMotion>
                                  </p:childTnLst>
                                </p:cTn>
                              </p:par>
                              <p:par>
                                <p:cTn id="79" presetID="10" presetClass="entr" presetSubtype="0" fill="hold" grpId="1" nodeType="withEffect">
                                  <p:stCondLst>
                                    <p:cond delay="225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250"/>
                                        <p:tgtEl>
                                          <p:spTgt spid="26"/>
                                        </p:tgtEl>
                                      </p:cBhvr>
                                    </p:animEffect>
                                  </p:childTnLst>
                                </p:cTn>
                              </p:par>
                              <p:par>
                                <p:cTn id="82" presetID="0" presetClass="path" presetSubtype="0" repeatCount="indefinite" fill="hold" grpId="0" nodeType="withEffect">
                                  <p:stCondLst>
                                    <p:cond delay="2250"/>
                                  </p:stCondLst>
                                  <p:childTnLst>
                                    <p:animMotion origin="layout" path="M 4.16667E-7 -1.48148E-6 C 0.08945 -0.00972 0.21016 -0.03194 0.3099 -0.02222 C 0.40911 -0.01296 0.50977 0.05116 0.59648 0.05741 C 0.68307 0.06366 0.76419 0.01551 0.82956 0.01482 C 0.89505 0.01412 0.94714 0.05949 0.98971 0.05324 C 1.03216 0.0463 1.0513 0.0419 1.0806 0.03658 " pathEditMode="relative" rAng="0" ptsTypes="AAAAAA">
                                      <p:cBhvr>
                                        <p:cTn id="83" dur="3750" fill="hold"/>
                                        <p:tgtEl>
                                          <p:spTgt spid="26"/>
                                        </p:tgtEl>
                                        <p:attrNameLst>
                                          <p:attrName>ppt_x</p:attrName>
                                          <p:attrName>ppt_y</p:attrName>
                                        </p:attrNameLst>
                                      </p:cBhvr>
                                      <p:rCtr x="54023" y="1644"/>
                                    </p:animMotion>
                                  </p:childTnLst>
                                </p:cTn>
                              </p:par>
                              <p:par>
                                <p:cTn id="84" presetID="10" presetClass="entr" presetSubtype="0" fill="hold" grpId="1" nodeType="withEffect">
                                  <p:stCondLst>
                                    <p:cond delay="250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250"/>
                                        <p:tgtEl>
                                          <p:spTgt spid="27"/>
                                        </p:tgtEl>
                                      </p:cBhvr>
                                    </p:animEffect>
                                  </p:childTnLst>
                                </p:cTn>
                              </p:par>
                              <p:par>
                                <p:cTn id="87" presetID="0" presetClass="path" presetSubtype="0" repeatCount="indefinite" fill="hold" grpId="0" nodeType="withEffect">
                                  <p:stCondLst>
                                    <p:cond delay="2500"/>
                                  </p:stCondLst>
                                  <p:childTnLst>
                                    <p:animMotion origin="layout" path="M -3.125E-6 3.33333E-6 C 0.11524 0.01041 0.20157 -0.08056 0.30287 -0.07686 C 0.4043 -0.07315 0.51914 0.01111 0.60782 0.02361 C 0.69636 0.03564 0.77227 -0.0044 0.83451 -0.00371 C 0.89675 -0.00348 0.93854 0.0324 0.98125 0.02639 C 1.02357 0.01944 1.05495 0.01134 1.07904 -0.0007 " pathEditMode="relative" rAng="0" ptsTypes="AAAAAA">
                                      <p:cBhvr>
                                        <p:cTn id="88" dur="3750" fill="hold"/>
                                        <p:tgtEl>
                                          <p:spTgt spid="27"/>
                                        </p:tgtEl>
                                        <p:attrNameLst>
                                          <p:attrName>ppt_x</p:attrName>
                                          <p:attrName>ppt_y</p:attrName>
                                        </p:attrNameLst>
                                      </p:cBhvr>
                                      <p:rCtr x="53945" y="-2523"/>
                                    </p:animMotion>
                                  </p:childTnLst>
                                </p:cTn>
                              </p:par>
                              <p:par>
                                <p:cTn id="89" presetID="10" presetClass="entr" presetSubtype="0" fill="hold" grpId="1" nodeType="withEffect">
                                  <p:stCondLst>
                                    <p:cond delay="275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250"/>
                                        <p:tgtEl>
                                          <p:spTgt spid="29"/>
                                        </p:tgtEl>
                                      </p:cBhvr>
                                    </p:animEffect>
                                  </p:childTnLst>
                                </p:cTn>
                              </p:par>
                              <p:par>
                                <p:cTn id="92" presetID="0" presetClass="path" presetSubtype="0" repeatCount="indefinite" fill="hold" grpId="0" nodeType="withEffect">
                                  <p:stCondLst>
                                    <p:cond delay="2750"/>
                                  </p:stCondLst>
                                  <p:childTnLst>
                                    <p:animMotion origin="layout" path="M -2.08333E-6 3.7037E-6 C 0.21419 0.00601 0.22214 0.07685 0.32669 0.08032 C 0.43125 0.08402 0.53607 0.02152 0.62709 0.02083 C 0.7181 0.02014 0.81016 0.07407 0.87318 0.07569 C 0.9362 0.07754 0.96472 0.03217 1.00495 0.03171 C 1.04466 0.03125 1.08086 0.04791 1.10873 0.05601 " pathEditMode="relative" rAng="0" ptsTypes="AAAAAA">
                                      <p:cBhvr>
                                        <p:cTn id="93" dur="3750" fill="hold"/>
                                        <p:tgtEl>
                                          <p:spTgt spid="29"/>
                                        </p:tgtEl>
                                        <p:attrNameLst>
                                          <p:attrName>ppt_x</p:attrName>
                                          <p:attrName>ppt_y</p:attrName>
                                        </p:attrNameLst>
                                      </p:cBhvr>
                                      <p:rCtr x="55430" y="4005"/>
                                    </p:animMotion>
                                  </p:childTnLst>
                                </p:cTn>
                              </p:par>
                              <p:par>
                                <p:cTn id="94" presetID="10" presetClass="entr" presetSubtype="0" fill="hold" grpId="1" nodeType="withEffect">
                                  <p:stCondLst>
                                    <p:cond delay="300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250"/>
                                        <p:tgtEl>
                                          <p:spTgt spid="30"/>
                                        </p:tgtEl>
                                      </p:cBhvr>
                                    </p:animEffect>
                                  </p:childTnLst>
                                </p:cTn>
                              </p:par>
                              <p:par>
                                <p:cTn id="97" presetID="0" presetClass="path" presetSubtype="0" repeatCount="indefinite" fill="hold" grpId="0" nodeType="withEffect">
                                  <p:stCondLst>
                                    <p:cond delay="3000"/>
                                  </p:stCondLst>
                                  <p:childTnLst>
                                    <p:animMotion origin="layout" path="M 4.16667E-6 -3.7037E-6 C 0.20586 0.03588 0.26132 0.11991 0.34856 0.12037 C 0.43567 0.12037 0.51575 0.09144 0.55612 0.07524 C 0.59648 0.0588 0.64648 0.03588 0.70755 0.03611 C 0.76823 0.03681 0.88099 0.07801 0.92122 0.07732 C 0.9608 0.07709 1.07356 0.0757 1.10872 0.05556 " pathEditMode="relative" rAng="0" ptsTypes="AAAAAA">
                                      <p:cBhvr>
                                        <p:cTn id="98" dur="3750" fill="hold"/>
                                        <p:tgtEl>
                                          <p:spTgt spid="30"/>
                                        </p:tgtEl>
                                        <p:attrNameLst>
                                          <p:attrName>ppt_x</p:attrName>
                                          <p:attrName>ppt_y</p:attrName>
                                        </p:attrNameLst>
                                      </p:cBhvr>
                                      <p:rCtr x="55430" y="6019"/>
                                    </p:animMotion>
                                  </p:childTnLst>
                                </p:cTn>
                              </p:par>
                              <p:par>
                                <p:cTn id="99" presetID="10" presetClass="entr" presetSubtype="0" fill="hold" grpId="1" nodeType="withEffect">
                                  <p:stCondLst>
                                    <p:cond delay="325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250"/>
                                        <p:tgtEl>
                                          <p:spTgt spid="31"/>
                                        </p:tgtEl>
                                      </p:cBhvr>
                                    </p:animEffect>
                                  </p:childTnLst>
                                </p:cTn>
                              </p:par>
                              <p:par>
                                <p:cTn id="102" presetID="0" presetClass="path" presetSubtype="0" repeatCount="indefinite" fill="hold" grpId="0" nodeType="withEffect">
                                  <p:stCondLst>
                                    <p:cond delay="3250"/>
                                  </p:stCondLst>
                                  <p:childTnLst>
                                    <p:animMotion origin="layout" path="M -3.33333E-6 -2.22222E-6 C 0.10209 -0.0206 0.21654 -0.05046 0.30769 -0.04328 C 0.39909 -0.03565 0.46875 0.03704 0.54714 0.04468 C 0.62565 0.05232 0.70756 0.00209 0.778 0.00255 C 0.84831 0.00278 0.92683 0.05394 0.96953 0.04746 C 1.01185 0.04097 1.06172 0.03079 1.08607 0.01875 " pathEditMode="relative" rAng="0" ptsTypes="AAAAAA">
                                      <p:cBhvr>
                                        <p:cTn id="103" dur="3750" fill="hold"/>
                                        <p:tgtEl>
                                          <p:spTgt spid="31"/>
                                        </p:tgtEl>
                                        <p:attrNameLst>
                                          <p:attrName>ppt_x</p:attrName>
                                          <p:attrName>ppt_y</p:attrName>
                                        </p:attrNameLst>
                                      </p:cBhvr>
                                      <p:rCtr x="54297" y="162"/>
                                    </p:animMotion>
                                  </p:childTnLst>
                                </p:cTn>
                              </p:par>
                              <p:par>
                                <p:cTn id="104" presetID="10" presetClass="entr" presetSubtype="0" fill="hold" grpId="1" nodeType="withEffect">
                                  <p:stCondLst>
                                    <p:cond delay="35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250"/>
                                        <p:tgtEl>
                                          <p:spTgt spid="32"/>
                                        </p:tgtEl>
                                      </p:cBhvr>
                                    </p:animEffect>
                                  </p:childTnLst>
                                </p:cTn>
                              </p:par>
                              <p:par>
                                <p:cTn id="107" presetID="0" presetClass="path" presetSubtype="0" repeatCount="indefinite" fill="hold" grpId="0" nodeType="withEffect">
                                  <p:stCondLst>
                                    <p:cond delay="3500"/>
                                  </p:stCondLst>
                                  <p:childTnLst>
                                    <p:animMotion origin="layout" path="M -3.33333E-6 4.81481E-6 C 0.08946 -0.0095 0.23542 0.11342 0.33334 0.11481 C 0.43125 0.11597 0.52266 0.01157 0.5875 0.00879 C 0.65235 0.00555 0.71289 0.05763 0.77943 0.06157 C 0.84558 0.06527 0.94323 0.03842 0.98581 0.03194 C 1.02826 0.02523 1.05131 0.04189 1.0806 0.0368 " pathEditMode="relative" rAng="0" ptsTypes="AAAAAA">
                                      <p:cBhvr>
                                        <p:cTn id="108" dur="3750" fill="hold"/>
                                        <p:tgtEl>
                                          <p:spTgt spid="32"/>
                                        </p:tgtEl>
                                        <p:attrNameLst>
                                          <p:attrName>ppt_x</p:attrName>
                                          <p:attrName>ppt_y</p:attrName>
                                        </p:attrNameLst>
                                      </p:cBhvr>
                                      <p:rCtr x="54023" y="5694"/>
                                    </p:animMotion>
                                  </p:childTnLst>
                                </p:cTn>
                              </p:par>
                              <p:par>
                                <p:cTn id="109" presetID="10" presetClass="entr" presetSubtype="0" fill="hold" grpId="1" nodeType="withEffect">
                                  <p:stCondLst>
                                    <p:cond delay="375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250"/>
                                        <p:tgtEl>
                                          <p:spTgt spid="33"/>
                                        </p:tgtEl>
                                      </p:cBhvr>
                                    </p:animEffect>
                                  </p:childTnLst>
                                </p:cTn>
                              </p:par>
                              <p:par>
                                <p:cTn id="112" presetID="0" presetClass="path" presetSubtype="0" repeatCount="indefinite" fill="hold" grpId="0" nodeType="withEffect">
                                  <p:stCondLst>
                                    <p:cond delay="3750"/>
                                  </p:stCondLst>
                                  <p:childTnLst>
                                    <p:animMotion origin="layout" path="M 1.25E-6 3.33333E-6 C 0.11523 0.01064 0.20664 -0.01528 0.30169 -0.0125 C 0.39557 -0.00949 0.47864 0.01527 0.56562 0.01736 C 0.65247 0.01944 0.75391 -0.00186 0.82318 -0.00047 C 0.89258 0.00092 0.93854 0.03264 0.98125 0.02615 C 1.02357 0.01944 1.05495 0.01157 1.07904 -0.00047 " pathEditMode="relative" rAng="0" ptsTypes="AAAAAA">
                                      <p:cBhvr>
                                        <p:cTn id="113" dur="3750" fill="hold"/>
                                        <p:tgtEl>
                                          <p:spTgt spid="33"/>
                                        </p:tgtEl>
                                        <p:attrNameLst>
                                          <p:attrName>ppt_x</p:attrName>
                                          <p:attrName>ppt_y</p:attrName>
                                        </p:attrNameLst>
                                      </p:cBhvr>
                                      <p:rCtr x="53945" y="694"/>
                                    </p:animMotion>
                                  </p:childTnLst>
                                </p:cTn>
                              </p:par>
                              <p:par>
                                <p:cTn id="114" presetID="10" presetClass="entr" presetSubtype="0" fill="hold" grpId="1" nodeType="withEffect">
                                  <p:stCondLst>
                                    <p:cond delay="25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250"/>
                                        <p:tgtEl>
                                          <p:spTgt spid="34"/>
                                        </p:tgtEl>
                                      </p:cBhvr>
                                    </p:animEffect>
                                  </p:childTnLst>
                                </p:cTn>
                              </p:par>
                              <p:par>
                                <p:cTn id="117" presetID="0" presetClass="path" presetSubtype="0" repeatCount="indefinite" fill="hold" grpId="0" nodeType="withEffect">
                                  <p:stCondLst>
                                    <p:cond delay="250"/>
                                  </p:stCondLst>
                                  <p:childTnLst>
                                    <p:animMotion origin="layout" path="M -3.125E-6 1.11111E-6 C 0.18282 0.00092 0.1961 0.12685 0.29584 0.12361 C 0.39545 0.11967 0.51576 0.03518 0.60339 0.02708 C 0.69089 0.01921 0.75847 0.07384 0.82097 0.07546 C 0.8836 0.07731 0.93672 0.04444 0.97917 0.03796 C 1.02201 0.03125 1.05065 0.03819 1.07982 0.04467 " pathEditMode="relative" rAng="0" ptsTypes="AAAAAA">
                                      <p:cBhvr>
                                        <p:cTn id="118" dur="3750" fill="hold"/>
                                        <p:tgtEl>
                                          <p:spTgt spid="34"/>
                                        </p:tgtEl>
                                        <p:attrNameLst>
                                          <p:attrName>ppt_x</p:attrName>
                                          <p:attrName>ppt_y</p:attrName>
                                        </p:attrNameLst>
                                      </p:cBhvr>
                                      <p:rCtr x="53984" y="6181"/>
                                    </p:animMotion>
                                  </p:childTnLst>
                                </p:cTn>
                              </p:par>
                              <p:par>
                                <p:cTn id="119" presetID="10" presetClass="entr" presetSubtype="0" fill="hold" grpId="1" nodeType="withEffect">
                                  <p:stCondLst>
                                    <p:cond delay="5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250"/>
                                        <p:tgtEl>
                                          <p:spTgt spid="35"/>
                                        </p:tgtEl>
                                      </p:cBhvr>
                                    </p:animEffect>
                                  </p:childTnLst>
                                </p:cTn>
                              </p:par>
                              <p:par>
                                <p:cTn id="122" presetID="0" presetClass="path" presetSubtype="0" repeatCount="indefinite" fill="hold" grpId="0" nodeType="withEffect">
                                  <p:stCondLst>
                                    <p:cond delay="500"/>
                                  </p:stCondLst>
                                  <p:childTnLst>
                                    <p:animMotion origin="layout" path="M 4.16667E-7 4.07407E-6 C 0.08945 -0.00973 0.21016 -0.03195 0.3099 -0.02223 C 0.40911 -0.01297 0.50977 0.05115 0.59648 0.0574 C 0.68307 0.06365 0.76419 0.01551 0.82956 0.01481 C 0.89505 0.01412 0.94714 0.05949 0.98971 0.05324 C 1.03216 0.04629 1.0513 0.04189 1.0806 0.03657 " pathEditMode="relative" rAng="0" ptsTypes="AAAAAA">
                                      <p:cBhvr>
                                        <p:cTn id="123" dur="3750" fill="hold"/>
                                        <p:tgtEl>
                                          <p:spTgt spid="35"/>
                                        </p:tgtEl>
                                        <p:attrNameLst>
                                          <p:attrName>ppt_x</p:attrName>
                                          <p:attrName>ppt_y</p:attrName>
                                        </p:attrNameLst>
                                      </p:cBhvr>
                                      <p:rCtr x="54023" y="1644"/>
                                    </p:animMotion>
                                  </p:childTnLst>
                                </p:cTn>
                              </p:par>
                              <p:par>
                                <p:cTn id="124" presetID="10" presetClass="entr" presetSubtype="0" fill="hold" grpId="1" nodeType="withEffect">
                                  <p:stCondLst>
                                    <p:cond delay="75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250"/>
                                        <p:tgtEl>
                                          <p:spTgt spid="36"/>
                                        </p:tgtEl>
                                      </p:cBhvr>
                                    </p:animEffect>
                                  </p:childTnLst>
                                </p:cTn>
                              </p:par>
                              <p:par>
                                <p:cTn id="127" presetID="0" presetClass="path" presetSubtype="0" repeatCount="indefinite" fill="hold" grpId="0" nodeType="withEffect">
                                  <p:stCondLst>
                                    <p:cond delay="750"/>
                                  </p:stCondLst>
                                  <p:childTnLst>
                                    <p:animMotion origin="layout" path="M -1.875E-6 -4.44444E-6 C 0.11524 0.01042 0.20156 -0.08148 0.30287 -0.07731 C 0.4043 -0.07384 0.51914 0.01112 0.60781 0.02362 C 0.69636 0.03565 0.77227 -0.00463 0.83451 -0.00416 C 0.89675 -0.00347 0.93854 0.03241 0.98125 0.02639 C 1.02357 0.01945 1.05495 0.01135 1.07904 -0.00069 " pathEditMode="relative" rAng="0" ptsTypes="AAAAAA">
                                      <p:cBhvr>
                                        <p:cTn id="128" dur="3750" fill="hold"/>
                                        <p:tgtEl>
                                          <p:spTgt spid="36"/>
                                        </p:tgtEl>
                                        <p:attrNameLst>
                                          <p:attrName>ppt_x</p:attrName>
                                          <p:attrName>ppt_y</p:attrName>
                                        </p:attrNameLst>
                                      </p:cBhvr>
                                      <p:rCtr x="53945" y="-2546"/>
                                    </p:animMotion>
                                  </p:childTnLst>
                                </p:cTn>
                              </p:par>
                              <p:par>
                                <p:cTn id="129" presetID="10" presetClass="entr" presetSubtype="0" fill="hold" grpId="1" nodeType="withEffect">
                                  <p:stCondLst>
                                    <p:cond delay="100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250"/>
                                        <p:tgtEl>
                                          <p:spTgt spid="37"/>
                                        </p:tgtEl>
                                      </p:cBhvr>
                                    </p:animEffect>
                                  </p:childTnLst>
                                </p:cTn>
                              </p:par>
                              <p:par>
                                <p:cTn id="132" presetID="0" presetClass="path" presetSubtype="0" repeatCount="indefinite" fill="hold" grpId="0" nodeType="withEffect">
                                  <p:stCondLst>
                                    <p:cond delay="1000"/>
                                  </p:stCondLst>
                                  <p:childTnLst>
                                    <p:animMotion origin="layout" path="M -8.33333E-7 4.44444E-6 C 0.21419 0.00601 0.22214 0.07685 0.32669 0.08032 C 0.43125 0.08402 0.53607 0.02152 0.62708 0.02083 C 0.7181 0.02013 0.81016 0.07407 0.87318 0.07569 C 0.9362 0.07754 0.96471 0.03217 1.00495 0.03171 C 1.04466 0.03125 1.08086 0.04791 1.10872 0.05601 " pathEditMode="relative" rAng="0" ptsTypes="AAAAAA">
                                      <p:cBhvr>
                                        <p:cTn id="133" dur="3750" fill="hold"/>
                                        <p:tgtEl>
                                          <p:spTgt spid="37"/>
                                        </p:tgtEl>
                                        <p:attrNameLst>
                                          <p:attrName>ppt_x</p:attrName>
                                          <p:attrName>ppt_y</p:attrName>
                                        </p:attrNameLst>
                                      </p:cBhvr>
                                      <p:rCtr x="55430" y="4005"/>
                                    </p:animMotion>
                                  </p:childTnLst>
                                </p:cTn>
                              </p:par>
                              <p:par>
                                <p:cTn id="134" presetID="10" presetClass="entr" presetSubtype="0" fill="hold" grpId="1" nodeType="withEffect">
                                  <p:stCondLst>
                                    <p:cond delay="1250"/>
                                  </p:stCondLst>
                                  <p:childTnLst>
                                    <p:set>
                                      <p:cBhvr>
                                        <p:cTn id="135" dur="1" fill="hold">
                                          <p:stCondLst>
                                            <p:cond delay="0"/>
                                          </p:stCondLst>
                                        </p:cTn>
                                        <p:tgtEl>
                                          <p:spTgt spid="38"/>
                                        </p:tgtEl>
                                        <p:attrNameLst>
                                          <p:attrName>style.visibility</p:attrName>
                                        </p:attrNameLst>
                                      </p:cBhvr>
                                      <p:to>
                                        <p:strVal val="visible"/>
                                      </p:to>
                                    </p:set>
                                    <p:animEffect transition="in" filter="fade">
                                      <p:cBhvr>
                                        <p:cTn id="136" dur="250"/>
                                        <p:tgtEl>
                                          <p:spTgt spid="38"/>
                                        </p:tgtEl>
                                      </p:cBhvr>
                                    </p:animEffect>
                                  </p:childTnLst>
                                </p:cTn>
                              </p:par>
                              <p:par>
                                <p:cTn id="137" presetID="0" presetClass="path" presetSubtype="0" repeatCount="indefinite" fill="hold" grpId="0" nodeType="withEffect">
                                  <p:stCondLst>
                                    <p:cond delay="1250"/>
                                  </p:stCondLst>
                                  <p:childTnLst>
                                    <p:animMotion origin="layout" path="M -8.33333E-7 1.85185E-6 C 0.20586 0.03588 0.26133 0.11991 0.34857 0.12037 C 0.43568 0.12037 0.51576 0.09143 0.55612 0.07523 C 0.59649 0.05879 0.64649 0.03588 0.70755 0.03611 C 0.76823 0.0368 0.88099 0.07801 0.92122 0.07731 C 0.96081 0.07708 1.07357 0.07569 1.10872 0.05555 " pathEditMode="relative" rAng="0" ptsTypes="AAAAAA">
                                      <p:cBhvr>
                                        <p:cTn id="138" dur="3750" fill="hold"/>
                                        <p:tgtEl>
                                          <p:spTgt spid="38"/>
                                        </p:tgtEl>
                                        <p:attrNameLst>
                                          <p:attrName>ppt_x</p:attrName>
                                          <p:attrName>ppt_y</p:attrName>
                                        </p:attrNameLst>
                                      </p:cBhvr>
                                      <p:rCtr x="55430" y="6019"/>
                                    </p:animMotion>
                                  </p:childTnLst>
                                </p:cTn>
                              </p:par>
                              <p:par>
                                <p:cTn id="139" presetID="10" presetClass="entr" presetSubtype="0" fill="hold" grpId="1" nodeType="withEffect">
                                  <p:stCondLst>
                                    <p:cond delay="1500"/>
                                  </p:stCondLst>
                                  <p:childTnLst>
                                    <p:set>
                                      <p:cBhvr>
                                        <p:cTn id="140" dur="1" fill="hold">
                                          <p:stCondLst>
                                            <p:cond delay="0"/>
                                          </p:stCondLst>
                                        </p:cTn>
                                        <p:tgtEl>
                                          <p:spTgt spid="39"/>
                                        </p:tgtEl>
                                        <p:attrNameLst>
                                          <p:attrName>style.visibility</p:attrName>
                                        </p:attrNameLst>
                                      </p:cBhvr>
                                      <p:to>
                                        <p:strVal val="visible"/>
                                      </p:to>
                                    </p:set>
                                    <p:animEffect transition="in" filter="fade">
                                      <p:cBhvr>
                                        <p:cTn id="141" dur="250"/>
                                        <p:tgtEl>
                                          <p:spTgt spid="39"/>
                                        </p:tgtEl>
                                      </p:cBhvr>
                                    </p:animEffect>
                                  </p:childTnLst>
                                </p:cTn>
                              </p:par>
                              <p:par>
                                <p:cTn id="142" presetID="0" presetClass="path" presetSubtype="0" repeatCount="indefinite" fill="hold" grpId="0" nodeType="withEffect">
                                  <p:stCondLst>
                                    <p:cond delay="1500"/>
                                  </p:stCondLst>
                                  <p:childTnLst>
                                    <p:animMotion origin="layout" path="M -4.58333E-6 1.11111E-6 C 0.10209 -0.0206 0.21654 -0.05046 0.30769 -0.04329 C 0.39909 -0.03565 0.46875 0.03704 0.54714 0.04467 C 0.62566 0.05231 0.70756 0.00208 0.778 0.00255 C 0.84831 0.00278 0.92683 0.05393 0.96954 0.04745 C 1.01185 0.04097 1.06172 0.03079 1.08607 0.01875 " pathEditMode="relative" rAng="0" ptsTypes="AAAAAA">
                                      <p:cBhvr>
                                        <p:cTn id="143" dur="3750" fill="hold"/>
                                        <p:tgtEl>
                                          <p:spTgt spid="39"/>
                                        </p:tgtEl>
                                        <p:attrNameLst>
                                          <p:attrName>ppt_x</p:attrName>
                                          <p:attrName>ppt_y</p:attrName>
                                        </p:attrNameLst>
                                      </p:cBhvr>
                                      <p:rCtr x="54297" y="162"/>
                                    </p:animMotion>
                                  </p:childTnLst>
                                </p:cTn>
                              </p:par>
                              <p:par>
                                <p:cTn id="144" presetID="10" presetClass="entr" presetSubtype="0" fill="hold" grpId="1" nodeType="withEffect">
                                  <p:stCondLst>
                                    <p:cond delay="175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250"/>
                                        <p:tgtEl>
                                          <p:spTgt spid="40"/>
                                        </p:tgtEl>
                                      </p:cBhvr>
                                    </p:animEffect>
                                  </p:childTnLst>
                                </p:cTn>
                              </p:par>
                              <p:par>
                                <p:cTn id="147" presetID="0" presetClass="path" presetSubtype="0" repeatCount="indefinite" fill="hold" grpId="0" nodeType="withEffect">
                                  <p:stCondLst>
                                    <p:cond delay="1750"/>
                                  </p:stCondLst>
                                  <p:childTnLst>
                                    <p:animMotion origin="layout" path="M -3.33333E-6 -3.33333E-6 C 0.08946 -0.00949 0.23542 0.11343 0.33334 0.11482 C 0.43125 0.11574 0.52266 0.01158 0.5875 0.0088 C 0.65235 0.00556 0.71289 0.05764 0.77943 0.06158 C 0.84558 0.06528 0.94323 0.03843 0.98581 0.03195 C 1.02826 0.02523 1.05131 0.0419 1.0806 0.03681 " pathEditMode="relative" rAng="0" ptsTypes="AAAAAA">
                                      <p:cBhvr>
                                        <p:cTn id="148" dur="3750" fill="hold"/>
                                        <p:tgtEl>
                                          <p:spTgt spid="40"/>
                                        </p:tgtEl>
                                        <p:attrNameLst>
                                          <p:attrName>ppt_x</p:attrName>
                                          <p:attrName>ppt_y</p:attrName>
                                        </p:attrNameLst>
                                      </p:cBhvr>
                                      <p:rCtr x="54023" y="5694"/>
                                    </p:animMotion>
                                  </p:childTnLst>
                                </p:cTn>
                              </p:par>
                              <p:par>
                                <p:cTn id="149" presetID="10" presetClass="entr" presetSubtype="0" fill="hold" grpId="1" nodeType="withEffect">
                                  <p:stCondLst>
                                    <p:cond delay="200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250"/>
                                        <p:tgtEl>
                                          <p:spTgt spid="41"/>
                                        </p:tgtEl>
                                      </p:cBhvr>
                                    </p:animEffect>
                                  </p:childTnLst>
                                </p:cTn>
                              </p:par>
                              <p:par>
                                <p:cTn id="152" presetID="0" presetClass="path" presetSubtype="0" repeatCount="indefinite" fill="hold" grpId="0" nodeType="withEffect">
                                  <p:stCondLst>
                                    <p:cond delay="2000"/>
                                  </p:stCondLst>
                                  <p:childTnLst>
                                    <p:animMotion origin="layout" path="M 2.5E-6 -2.59259E-6 C 0.11523 0.01065 0.20664 -0.01528 0.30169 -0.0125 C 0.39557 -0.00949 0.47864 0.01528 0.56562 0.01736 C 0.65247 0.01945 0.7539 -0.00185 0.82317 -0.00046 C 0.89258 0.00093 0.93854 0.03264 0.98125 0.02616 C 1.02357 0.01945 1.05495 0.01158 1.07903 -0.00046 " pathEditMode="relative" rAng="0" ptsTypes="AAAAAA">
                                      <p:cBhvr>
                                        <p:cTn id="153" dur="3750" fill="hold"/>
                                        <p:tgtEl>
                                          <p:spTgt spid="41"/>
                                        </p:tgtEl>
                                        <p:attrNameLst>
                                          <p:attrName>ppt_x</p:attrName>
                                          <p:attrName>ppt_y</p:attrName>
                                        </p:attrNameLst>
                                      </p:cBhvr>
                                      <p:rCtr x="5394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465064" y="260771"/>
            <a:ext cx="1261884"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再修正</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C054349-8904-462C-8FA1-AF28EBFDD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16" y="1069670"/>
            <a:ext cx="7821015" cy="5082553"/>
          </a:xfrm>
          <a:prstGeom prst="rect">
            <a:avLst/>
          </a:prstGeom>
        </p:spPr>
      </p:pic>
    </p:spTree>
    <p:extLst>
      <p:ext uri="{BB962C8B-B14F-4D97-AF65-F5344CB8AC3E}">
        <p14:creationId xmlns:p14="http://schemas.microsoft.com/office/powerpoint/2010/main" val="219827973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208315" y="260771"/>
            <a:ext cx="3775393"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关于优化的进一步思考</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539C12BA-3C01-4B69-BDB0-10A225CC2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515" y="868848"/>
            <a:ext cx="7476969" cy="5523124"/>
          </a:xfrm>
          <a:prstGeom prst="rect">
            <a:avLst/>
          </a:prstGeom>
        </p:spPr>
      </p:pic>
    </p:spTree>
    <p:extLst>
      <p:ext uri="{BB962C8B-B14F-4D97-AF65-F5344CB8AC3E}">
        <p14:creationId xmlns:p14="http://schemas.microsoft.com/office/powerpoint/2010/main" val="36359972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B609BD76-16B0-49A8-80A6-E2238128FA4B}"/>
              </a:ext>
            </a:extLst>
          </p:cNvPr>
          <p:cNvSpPr/>
          <p:nvPr/>
        </p:nvSpPr>
        <p:spPr>
          <a:xfrm>
            <a:off x="294442" y="698251"/>
            <a:ext cx="11603115" cy="56065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208311" y="260771"/>
            <a:ext cx="3775393"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关于优化的进一步思考</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DBEEF68E-CC36-4461-BF3E-602BE0517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38" y="728015"/>
            <a:ext cx="3692531" cy="2592232"/>
          </a:xfrm>
          <a:prstGeom prst="rect">
            <a:avLst/>
          </a:prstGeom>
        </p:spPr>
      </p:pic>
      <p:pic>
        <p:nvPicPr>
          <p:cNvPr id="32" name="图片 31">
            <a:extLst>
              <a:ext uri="{FF2B5EF4-FFF2-40B4-BE49-F238E27FC236}">
                <a16:creationId xmlns:a16="http://schemas.microsoft.com/office/drawing/2014/main" id="{72FC190D-DA44-46DF-8DA2-5869281D2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0105" y="812872"/>
            <a:ext cx="3903168" cy="2553131"/>
          </a:xfrm>
          <a:prstGeom prst="rect">
            <a:avLst/>
          </a:prstGeom>
        </p:spPr>
      </p:pic>
      <p:pic>
        <p:nvPicPr>
          <p:cNvPr id="34" name="图片 33">
            <a:extLst>
              <a:ext uri="{FF2B5EF4-FFF2-40B4-BE49-F238E27FC236}">
                <a16:creationId xmlns:a16="http://schemas.microsoft.com/office/drawing/2014/main" id="{8049525F-4AD4-43BD-BD50-EAB5B49E0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709" y="3712093"/>
            <a:ext cx="3723108" cy="2530621"/>
          </a:xfrm>
          <a:prstGeom prst="rect">
            <a:avLst/>
          </a:prstGeom>
        </p:spPr>
      </p:pic>
      <p:pic>
        <p:nvPicPr>
          <p:cNvPr id="36" name="图片 35">
            <a:extLst>
              <a:ext uri="{FF2B5EF4-FFF2-40B4-BE49-F238E27FC236}">
                <a16:creationId xmlns:a16="http://schemas.microsoft.com/office/drawing/2014/main" id="{327F35CF-A4FB-4D6B-9F77-DC1AB5DFE0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9249" y="1770142"/>
            <a:ext cx="3816964" cy="2538555"/>
          </a:xfrm>
          <a:prstGeom prst="rect">
            <a:avLst/>
          </a:prstGeom>
        </p:spPr>
      </p:pic>
      <p:pic>
        <p:nvPicPr>
          <p:cNvPr id="38" name="图片 37">
            <a:extLst>
              <a:ext uri="{FF2B5EF4-FFF2-40B4-BE49-F238E27FC236}">
                <a16:creationId xmlns:a16="http://schemas.microsoft.com/office/drawing/2014/main" id="{37BB725E-2037-4402-8AAF-E1A96F5FB6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9192" y="3700839"/>
            <a:ext cx="3544993" cy="25531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540392" y="0"/>
            <a:ext cx="7111217" cy="7111217"/>
          </a:xfrm>
          <a:prstGeom prst="ellipse">
            <a:avLst/>
          </a:prstGeom>
          <a:noFill/>
          <a:ln>
            <a:solidFill>
              <a:srgbClr val="F3E1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16018" y="2307247"/>
            <a:ext cx="5959965" cy="1200329"/>
          </a:xfrm>
          <a:prstGeom prst="rect">
            <a:avLst/>
          </a:prstGeom>
          <a:noFill/>
        </p:spPr>
        <p:txBody>
          <a:bodyPr wrap="none" rtlCol="0">
            <a:spAutoFit/>
          </a:bodyPr>
          <a:lstStyle/>
          <a:p>
            <a:pPr algn="ctr"/>
            <a:r>
              <a:rPr lang="en-US" altLang="zh-CN" sz="7200" b="1" dirty="0">
                <a:solidFill>
                  <a:srgbClr val="FBF670"/>
                </a:solidFill>
                <a:latin typeface="微软雅黑" panose="020B0503020204020204" pitchFamily="34" charset="-122"/>
                <a:ea typeface="微软雅黑" panose="020B0503020204020204" pitchFamily="34" charset="-122"/>
              </a:rPr>
              <a:t>THANK YOU</a:t>
            </a:r>
            <a:endParaRPr lang="zh-CN" altLang="en-US" sz="7200" b="1" dirty="0">
              <a:solidFill>
                <a:srgbClr val="FBF67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396893" y="3016562"/>
            <a:ext cx="7707772" cy="824876"/>
            <a:chOff x="2396893" y="3016562"/>
            <a:chExt cx="7707772" cy="824876"/>
          </a:xfrm>
        </p:grpSpPr>
        <p:grpSp>
          <p:nvGrpSpPr>
            <p:cNvPr id="2" name="组合 1"/>
            <p:cNvGrpSpPr/>
            <p:nvPr/>
          </p:nvGrpSpPr>
          <p:grpSpPr>
            <a:xfrm>
              <a:off x="2396893" y="3254143"/>
              <a:ext cx="349715" cy="349715"/>
              <a:chOff x="7805961" y="1643576"/>
              <a:chExt cx="349715" cy="349715"/>
            </a:xfrm>
          </p:grpSpPr>
          <p:sp>
            <p:nvSpPr>
              <p:cNvPr id="7" name="椭圆 6"/>
              <p:cNvSpPr/>
              <p:nvPr/>
            </p:nvSpPr>
            <p:spPr>
              <a:xfrm>
                <a:off x="7805961" y="1643576"/>
                <a:ext cx="349715" cy="349715"/>
              </a:xfrm>
              <a:prstGeom prst="ellipse">
                <a:avLst/>
              </a:prstGeom>
              <a:noFill/>
              <a:ln w="34925">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890818" y="1728433"/>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9279789" y="3016562"/>
              <a:ext cx="824876" cy="824876"/>
            </a:xfrm>
            <a:prstGeom prst="ellipse">
              <a:avLst/>
            </a:prstGeom>
            <a:noFill/>
            <a:ln w="9525">
              <a:gradFill>
                <a:gsLst>
                  <a:gs pos="0">
                    <a:srgbClr val="FBF670">
                      <a:alpha val="80000"/>
                    </a:srgbClr>
                  </a:gs>
                  <a:gs pos="100000">
                    <a:srgbClr val="DEAE22">
                      <a:alpha val="80000"/>
                    </a:srgbClr>
                  </a:gs>
                </a:gsLst>
                <a:lin ang="72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Group 12"/>
          <p:cNvGrpSpPr>
            <a:grpSpLocks noChangeAspect="1"/>
          </p:cNvGrpSpPr>
          <p:nvPr/>
        </p:nvGrpSpPr>
        <p:grpSpPr bwMode="auto">
          <a:xfrm flipV="1">
            <a:off x="3440178" y="3436460"/>
            <a:ext cx="5311644" cy="422559"/>
            <a:chOff x="1576" y="2383"/>
            <a:chExt cx="4299" cy="342"/>
          </a:xfrm>
          <a:solidFill>
            <a:schemeClr val="bg1"/>
          </a:solidFill>
        </p:grpSpPr>
        <p:sp>
          <p:nvSpPr>
            <p:cNvPr id="13" name="Freeform 13"/>
            <p:cNvSpPr>
              <a:spLocks noEditPoints="1"/>
            </p:cNvSpPr>
            <p:nvPr/>
          </p:nvSpPr>
          <p:spPr bwMode="auto">
            <a:xfrm>
              <a:off x="3101" y="2383"/>
              <a:ext cx="1250" cy="301"/>
            </a:xfrm>
            <a:custGeom>
              <a:avLst/>
              <a:gdLst>
                <a:gd name="T0" fmla="*/ 11 w 365"/>
                <a:gd name="T1" fmla="*/ 39 h 85"/>
                <a:gd name="T2" fmla="*/ 23 w 365"/>
                <a:gd name="T3" fmla="*/ 62 h 85"/>
                <a:gd name="T4" fmla="*/ 122 w 365"/>
                <a:gd name="T5" fmla="*/ 57 h 85"/>
                <a:gd name="T6" fmla="*/ 132 w 365"/>
                <a:gd name="T7" fmla="*/ 12 h 85"/>
                <a:gd name="T8" fmla="*/ 148 w 365"/>
                <a:gd name="T9" fmla="*/ 31 h 85"/>
                <a:gd name="T10" fmla="*/ 140 w 365"/>
                <a:gd name="T11" fmla="*/ 24 h 85"/>
                <a:gd name="T12" fmla="*/ 137 w 365"/>
                <a:gd name="T13" fmla="*/ 41 h 85"/>
                <a:gd name="T14" fmla="*/ 123 w 365"/>
                <a:gd name="T15" fmla="*/ 35 h 85"/>
                <a:gd name="T16" fmla="*/ 145 w 365"/>
                <a:gd name="T17" fmla="*/ 50 h 85"/>
                <a:gd name="T18" fmla="*/ 103 w 365"/>
                <a:gd name="T19" fmla="*/ 20 h 85"/>
                <a:gd name="T20" fmla="*/ 83 w 365"/>
                <a:gd name="T21" fmla="*/ 9 h 85"/>
                <a:gd name="T22" fmla="*/ 77 w 365"/>
                <a:gd name="T23" fmla="*/ 22 h 85"/>
                <a:gd name="T24" fmla="*/ 116 w 365"/>
                <a:gd name="T25" fmla="*/ 28 h 85"/>
                <a:gd name="T26" fmla="*/ 153 w 365"/>
                <a:gd name="T27" fmla="*/ 53 h 85"/>
                <a:gd name="T28" fmla="*/ 183 w 365"/>
                <a:gd name="T29" fmla="*/ 9 h 85"/>
                <a:gd name="T30" fmla="*/ 212 w 365"/>
                <a:gd name="T31" fmla="*/ 53 h 85"/>
                <a:gd name="T32" fmla="*/ 249 w 365"/>
                <a:gd name="T33" fmla="*/ 28 h 85"/>
                <a:gd name="T34" fmla="*/ 288 w 365"/>
                <a:gd name="T35" fmla="*/ 22 h 85"/>
                <a:gd name="T36" fmla="*/ 282 w 365"/>
                <a:gd name="T37" fmla="*/ 9 h 85"/>
                <a:gd name="T38" fmla="*/ 263 w 365"/>
                <a:gd name="T39" fmla="*/ 20 h 85"/>
                <a:gd name="T40" fmla="*/ 220 w 365"/>
                <a:gd name="T41" fmla="*/ 50 h 85"/>
                <a:gd name="T42" fmla="*/ 242 w 365"/>
                <a:gd name="T43" fmla="*/ 35 h 85"/>
                <a:gd name="T44" fmla="*/ 228 w 365"/>
                <a:gd name="T45" fmla="*/ 41 h 85"/>
                <a:gd name="T46" fmla="*/ 225 w 365"/>
                <a:gd name="T47" fmla="*/ 24 h 85"/>
                <a:gd name="T48" fmla="*/ 217 w 365"/>
                <a:gd name="T49" fmla="*/ 31 h 85"/>
                <a:gd name="T50" fmla="*/ 233 w 365"/>
                <a:gd name="T51" fmla="*/ 12 h 85"/>
                <a:gd name="T52" fmla="*/ 244 w 365"/>
                <a:gd name="T53" fmla="*/ 57 h 85"/>
                <a:gd name="T54" fmla="*/ 342 w 365"/>
                <a:gd name="T55" fmla="*/ 62 h 85"/>
                <a:gd name="T56" fmla="*/ 354 w 365"/>
                <a:gd name="T57" fmla="*/ 39 h 85"/>
                <a:gd name="T58" fmla="*/ 349 w 365"/>
                <a:gd name="T59" fmla="*/ 52 h 85"/>
                <a:gd name="T60" fmla="*/ 351 w 365"/>
                <a:gd name="T61" fmla="*/ 50 h 85"/>
                <a:gd name="T62" fmla="*/ 358 w 365"/>
                <a:gd name="T63" fmla="*/ 38 h 85"/>
                <a:gd name="T64" fmla="*/ 349 w 365"/>
                <a:gd name="T65" fmla="*/ 62 h 85"/>
                <a:gd name="T66" fmla="*/ 297 w 365"/>
                <a:gd name="T67" fmla="*/ 62 h 85"/>
                <a:gd name="T68" fmla="*/ 295 w 365"/>
                <a:gd name="T69" fmla="*/ 52 h 85"/>
                <a:gd name="T70" fmla="*/ 288 w 365"/>
                <a:gd name="T71" fmla="*/ 49 h 85"/>
                <a:gd name="T72" fmla="*/ 298 w 365"/>
                <a:gd name="T73" fmla="*/ 35 h 85"/>
                <a:gd name="T74" fmla="*/ 223 w 365"/>
                <a:gd name="T75" fmla="*/ 59 h 85"/>
                <a:gd name="T76" fmla="*/ 183 w 365"/>
                <a:gd name="T77" fmla="*/ 85 h 85"/>
                <a:gd name="T78" fmla="*/ 142 w 365"/>
                <a:gd name="T79" fmla="*/ 59 h 85"/>
                <a:gd name="T80" fmla="*/ 67 w 365"/>
                <a:gd name="T81" fmla="*/ 35 h 85"/>
                <a:gd name="T82" fmla="*/ 77 w 365"/>
                <a:gd name="T83" fmla="*/ 49 h 85"/>
                <a:gd name="T84" fmla="*/ 70 w 365"/>
                <a:gd name="T85" fmla="*/ 52 h 85"/>
                <a:gd name="T86" fmla="*/ 68 w 365"/>
                <a:gd name="T87" fmla="*/ 62 h 85"/>
                <a:gd name="T88" fmla="*/ 16 w 365"/>
                <a:gd name="T89" fmla="*/ 62 h 85"/>
                <a:gd name="T90" fmla="*/ 7 w 365"/>
                <a:gd name="T91" fmla="*/ 38 h 85"/>
                <a:gd name="T92" fmla="*/ 14 w 365"/>
                <a:gd name="T93" fmla="*/ 50 h 85"/>
                <a:gd name="T94" fmla="*/ 17 w 365"/>
                <a:gd name="T95" fmla="*/ 52 h 85"/>
                <a:gd name="T96" fmla="*/ 183 w 365"/>
                <a:gd name="T97" fmla="*/ 31 h 85"/>
                <a:gd name="T98" fmla="*/ 183 w 365"/>
                <a:gd name="T99" fmla="*/ 31 h 85"/>
                <a:gd name="T100" fmla="*/ 151 w 365"/>
                <a:gd name="T101" fmla="*/ 56 h 85"/>
                <a:gd name="T102" fmla="*/ 214 w 365"/>
                <a:gd name="T103" fmla="*/ 56 h 85"/>
                <a:gd name="T104" fmla="*/ 183 w 365"/>
                <a:gd name="T105" fmla="*/ 82 h 85"/>
                <a:gd name="T106" fmla="*/ 183 w 365"/>
                <a:gd name="T107" fmla="*/ 8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5" h="85">
                  <a:moveTo>
                    <a:pt x="31" y="46"/>
                  </a:moveTo>
                  <a:cubicBezTo>
                    <a:pt x="31" y="37"/>
                    <a:pt x="17" y="33"/>
                    <a:pt x="11" y="39"/>
                  </a:cubicBezTo>
                  <a:cubicBezTo>
                    <a:pt x="11" y="39"/>
                    <a:pt x="11" y="39"/>
                    <a:pt x="11" y="39"/>
                  </a:cubicBezTo>
                  <a:cubicBezTo>
                    <a:pt x="4" y="47"/>
                    <a:pt x="11" y="62"/>
                    <a:pt x="23" y="62"/>
                  </a:cubicBezTo>
                  <a:cubicBezTo>
                    <a:pt x="40" y="61"/>
                    <a:pt x="43" y="36"/>
                    <a:pt x="65" y="32"/>
                  </a:cubicBezTo>
                  <a:cubicBezTo>
                    <a:pt x="83" y="28"/>
                    <a:pt x="104" y="54"/>
                    <a:pt x="122" y="57"/>
                  </a:cubicBezTo>
                  <a:cubicBezTo>
                    <a:pt x="134" y="59"/>
                    <a:pt x="148" y="58"/>
                    <a:pt x="155" y="48"/>
                  </a:cubicBezTo>
                  <a:cubicBezTo>
                    <a:pt x="168" y="32"/>
                    <a:pt x="151" y="6"/>
                    <a:pt x="132" y="12"/>
                  </a:cubicBezTo>
                  <a:cubicBezTo>
                    <a:pt x="114" y="18"/>
                    <a:pt x="110" y="51"/>
                    <a:pt x="135" y="52"/>
                  </a:cubicBezTo>
                  <a:cubicBezTo>
                    <a:pt x="145" y="52"/>
                    <a:pt x="154" y="40"/>
                    <a:pt x="148" y="31"/>
                  </a:cubicBezTo>
                  <a:cubicBezTo>
                    <a:pt x="146" y="27"/>
                    <a:pt x="143" y="24"/>
                    <a:pt x="140" y="24"/>
                  </a:cubicBezTo>
                  <a:cubicBezTo>
                    <a:pt x="140" y="24"/>
                    <a:pt x="140" y="24"/>
                    <a:pt x="140" y="24"/>
                  </a:cubicBezTo>
                  <a:cubicBezTo>
                    <a:pt x="131" y="21"/>
                    <a:pt x="126" y="28"/>
                    <a:pt x="127" y="34"/>
                  </a:cubicBezTo>
                  <a:cubicBezTo>
                    <a:pt x="127" y="39"/>
                    <a:pt x="132" y="44"/>
                    <a:pt x="137" y="41"/>
                  </a:cubicBezTo>
                  <a:cubicBezTo>
                    <a:pt x="142" y="39"/>
                    <a:pt x="137" y="33"/>
                    <a:pt x="142" y="33"/>
                  </a:cubicBezTo>
                  <a:cubicBezTo>
                    <a:pt x="145" y="47"/>
                    <a:pt x="124" y="45"/>
                    <a:pt x="123" y="35"/>
                  </a:cubicBezTo>
                  <a:cubicBezTo>
                    <a:pt x="123" y="28"/>
                    <a:pt x="127" y="23"/>
                    <a:pt x="133" y="21"/>
                  </a:cubicBezTo>
                  <a:cubicBezTo>
                    <a:pt x="149" y="17"/>
                    <a:pt x="163" y="41"/>
                    <a:pt x="145" y="50"/>
                  </a:cubicBezTo>
                  <a:cubicBezTo>
                    <a:pt x="133" y="56"/>
                    <a:pt x="116" y="51"/>
                    <a:pt x="115" y="34"/>
                  </a:cubicBezTo>
                  <a:cubicBezTo>
                    <a:pt x="115" y="28"/>
                    <a:pt x="110" y="20"/>
                    <a:pt x="103" y="20"/>
                  </a:cubicBezTo>
                  <a:cubicBezTo>
                    <a:pt x="94" y="19"/>
                    <a:pt x="85" y="30"/>
                    <a:pt x="76" y="24"/>
                  </a:cubicBezTo>
                  <a:cubicBezTo>
                    <a:pt x="66" y="18"/>
                    <a:pt x="76" y="6"/>
                    <a:pt x="83" y="9"/>
                  </a:cubicBezTo>
                  <a:cubicBezTo>
                    <a:pt x="86" y="11"/>
                    <a:pt x="88" y="14"/>
                    <a:pt x="85" y="16"/>
                  </a:cubicBezTo>
                  <a:cubicBezTo>
                    <a:pt x="82" y="8"/>
                    <a:pt x="71" y="17"/>
                    <a:pt x="77" y="22"/>
                  </a:cubicBezTo>
                  <a:cubicBezTo>
                    <a:pt x="88" y="29"/>
                    <a:pt x="103" y="10"/>
                    <a:pt x="114" y="24"/>
                  </a:cubicBezTo>
                  <a:cubicBezTo>
                    <a:pt x="115" y="25"/>
                    <a:pt x="116" y="26"/>
                    <a:pt x="116" y="28"/>
                  </a:cubicBezTo>
                  <a:cubicBezTo>
                    <a:pt x="124" y="0"/>
                    <a:pt x="162" y="4"/>
                    <a:pt x="163" y="31"/>
                  </a:cubicBezTo>
                  <a:cubicBezTo>
                    <a:pt x="163" y="40"/>
                    <a:pt x="159" y="48"/>
                    <a:pt x="153" y="53"/>
                  </a:cubicBezTo>
                  <a:cubicBezTo>
                    <a:pt x="164" y="48"/>
                    <a:pt x="174" y="42"/>
                    <a:pt x="182" y="32"/>
                  </a:cubicBezTo>
                  <a:cubicBezTo>
                    <a:pt x="176" y="24"/>
                    <a:pt x="172" y="16"/>
                    <a:pt x="183" y="9"/>
                  </a:cubicBezTo>
                  <a:cubicBezTo>
                    <a:pt x="193" y="16"/>
                    <a:pt x="190" y="24"/>
                    <a:pt x="183" y="32"/>
                  </a:cubicBezTo>
                  <a:cubicBezTo>
                    <a:pt x="192" y="42"/>
                    <a:pt x="201" y="48"/>
                    <a:pt x="212" y="53"/>
                  </a:cubicBezTo>
                  <a:cubicBezTo>
                    <a:pt x="206" y="48"/>
                    <a:pt x="202" y="40"/>
                    <a:pt x="202" y="31"/>
                  </a:cubicBezTo>
                  <a:cubicBezTo>
                    <a:pt x="204" y="4"/>
                    <a:pt x="242" y="0"/>
                    <a:pt x="249" y="28"/>
                  </a:cubicBezTo>
                  <a:cubicBezTo>
                    <a:pt x="250" y="26"/>
                    <a:pt x="250" y="25"/>
                    <a:pt x="251" y="24"/>
                  </a:cubicBezTo>
                  <a:cubicBezTo>
                    <a:pt x="262" y="10"/>
                    <a:pt x="278" y="29"/>
                    <a:pt x="288" y="22"/>
                  </a:cubicBezTo>
                  <a:cubicBezTo>
                    <a:pt x="295" y="17"/>
                    <a:pt x="283" y="8"/>
                    <a:pt x="280" y="16"/>
                  </a:cubicBezTo>
                  <a:cubicBezTo>
                    <a:pt x="277" y="14"/>
                    <a:pt x="279" y="11"/>
                    <a:pt x="282" y="9"/>
                  </a:cubicBezTo>
                  <a:cubicBezTo>
                    <a:pt x="289" y="6"/>
                    <a:pt x="299" y="18"/>
                    <a:pt x="289" y="24"/>
                  </a:cubicBezTo>
                  <a:cubicBezTo>
                    <a:pt x="280" y="30"/>
                    <a:pt x="271" y="19"/>
                    <a:pt x="263" y="20"/>
                  </a:cubicBezTo>
                  <a:cubicBezTo>
                    <a:pt x="255" y="20"/>
                    <a:pt x="250" y="28"/>
                    <a:pt x="250" y="34"/>
                  </a:cubicBezTo>
                  <a:cubicBezTo>
                    <a:pt x="249" y="51"/>
                    <a:pt x="232" y="56"/>
                    <a:pt x="220" y="50"/>
                  </a:cubicBezTo>
                  <a:cubicBezTo>
                    <a:pt x="202" y="41"/>
                    <a:pt x="216" y="17"/>
                    <a:pt x="233" y="21"/>
                  </a:cubicBezTo>
                  <a:cubicBezTo>
                    <a:pt x="238" y="23"/>
                    <a:pt x="242" y="28"/>
                    <a:pt x="242" y="35"/>
                  </a:cubicBezTo>
                  <a:cubicBezTo>
                    <a:pt x="241" y="45"/>
                    <a:pt x="221" y="47"/>
                    <a:pt x="224" y="33"/>
                  </a:cubicBezTo>
                  <a:cubicBezTo>
                    <a:pt x="228" y="33"/>
                    <a:pt x="224" y="39"/>
                    <a:pt x="228" y="41"/>
                  </a:cubicBezTo>
                  <a:cubicBezTo>
                    <a:pt x="234" y="44"/>
                    <a:pt x="238" y="39"/>
                    <a:pt x="239" y="34"/>
                  </a:cubicBezTo>
                  <a:cubicBezTo>
                    <a:pt x="239" y="28"/>
                    <a:pt x="234" y="21"/>
                    <a:pt x="225" y="24"/>
                  </a:cubicBezTo>
                  <a:cubicBezTo>
                    <a:pt x="225" y="24"/>
                    <a:pt x="225" y="24"/>
                    <a:pt x="225" y="24"/>
                  </a:cubicBezTo>
                  <a:cubicBezTo>
                    <a:pt x="222" y="24"/>
                    <a:pt x="219" y="27"/>
                    <a:pt x="217" y="31"/>
                  </a:cubicBezTo>
                  <a:cubicBezTo>
                    <a:pt x="211" y="40"/>
                    <a:pt x="220" y="52"/>
                    <a:pt x="230" y="52"/>
                  </a:cubicBezTo>
                  <a:cubicBezTo>
                    <a:pt x="255" y="51"/>
                    <a:pt x="251" y="18"/>
                    <a:pt x="233" y="12"/>
                  </a:cubicBezTo>
                  <a:cubicBezTo>
                    <a:pt x="214" y="6"/>
                    <a:pt x="197" y="32"/>
                    <a:pt x="210" y="48"/>
                  </a:cubicBezTo>
                  <a:cubicBezTo>
                    <a:pt x="218" y="58"/>
                    <a:pt x="232" y="59"/>
                    <a:pt x="244" y="57"/>
                  </a:cubicBezTo>
                  <a:cubicBezTo>
                    <a:pt x="261" y="54"/>
                    <a:pt x="282" y="28"/>
                    <a:pt x="300" y="32"/>
                  </a:cubicBezTo>
                  <a:cubicBezTo>
                    <a:pt x="322" y="36"/>
                    <a:pt x="325" y="61"/>
                    <a:pt x="342" y="62"/>
                  </a:cubicBezTo>
                  <a:cubicBezTo>
                    <a:pt x="355" y="62"/>
                    <a:pt x="361" y="47"/>
                    <a:pt x="354" y="39"/>
                  </a:cubicBezTo>
                  <a:cubicBezTo>
                    <a:pt x="354" y="39"/>
                    <a:pt x="354" y="39"/>
                    <a:pt x="354" y="39"/>
                  </a:cubicBezTo>
                  <a:cubicBezTo>
                    <a:pt x="349" y="33"/>
                    <a:pt x="335" y="37"/>
                    <a:pt x="334" y="46"/>
                  </a:cubicBezTo>
                  <a:cubicBezTo>
                    <a:pt x="334" y="55"/>
                    <a:pt x="345" y="56"/>
                    <a:pt x="349" y="52"/>
                  </a:cubicBezTo>
                  <a:cubicBezTo>
                    <a:pt x="351" y="49"/>
                    <a:pt x="346" y="47"/>
                    <a:pt x="347" y="44"/>
                  </a:cubicBezTo>
                  <a:cubicBezTo>
                    <a:pt x="351" y="44"/>
                    <a:pt x="351" y="49"/>
                    <a:pt x="351" y="50"/>
                  </a:cubicBezTo>
                  <a:cubicBezTo>
                    <a:pt x="349" y="56"/>
                    <a:pt x="341" y="58"/>
                    <a:pt x="336" y="54"/>
                  </a:cubicBezTo>
                  <a:cubicBezTo>
                    <a:pt x="320" y="41"/>
                    <a:pt x="347" y="26"/>
                    <a:pt x="358" y="38"/>
                  </a:cubicBezTo>
                  <a:cubicBezTo>
                    <a:pt x="358" y="38"/>
                    <a:pt x="358" y="38"/>
                    <a:pt x="358" y="38"/>
                  </a:cubicBezTo>
                  <a:cubicBezTo>
                    <a:pt x="365" y="45"/>
                    <a:pt x="360" y="59"/>
                    <a:pt x="349" y="62"/>
                  </a:cubicBezTo>
                  <a:cubicBezTo>
                    <a:pt x="333" y="68"/>
                    <a:pt x="323" y="51"/>
                    <a:pt x="313" y="43"/>
                  </a:cubicBezTo>
                  <a:cubicBezTo>
                    <a:pt x="318" y="53"/>
                    <a:pt x="307" y="64"/>
                    <a:pt x="297" y="62"/>
                  </a:cubicBezTo>
                  <a:cubicBezTo>
                    <a:pt x="283" y="59"/>
                    <a:pt x="286" y="41"/>
                    <a:pt x="297" y="41"/>
                  </a:cubicBezTo>
                  <a:cubicBezTo>
                    <a:pt x="312" y="41"/>
                    <a:pt x="307" y="60"/>
                    <a:pt x="295" y="52"/>
                  </a:cubicBezTo>
                  <a:cubicBezTo>
                    <a:pt x="297" y="48"/>
                    <a:pt x="302" y="55"/>
                    <a:pt x="304" y="50"/>
                  </a:cubicBezTo>
                  <a:cubicBezTo>
                    <a:pt x="306" y="42"/>
                    <a:pt x="290" y="40"/>
                    <a:pt x="288" y="49"/>
                  </a:cubicBezTo>
                  <a:cubicBezTo>
                    <a:pt x="286" y="62"/>
                    <a:pt x="312" y="61"/>
                    <a:pt x="312" y="48"/>
                  </a:cubicBezTo>
                  <a:cubicBezTo>
                    <a:pt x="312" y="40"/>
                    <a:pt x="305" y="37"/>
                    <a:pt x="298" y="35"/>
                  </a:cubicBezTo>
                  <a:cubicBezTo>
                    <a:pt x="289" y="33"/>
                    <a:pt x="279" y="40"/>
                    <a:pt x="269" y="47"/>
                  </a:cubicBezTo>
                  <a:cubicBezTo>
                    <a:pt x="253" y="57"/>
                    <a:pt x="242" y="63"/>
                    <a:pt x="223" y="59"/>
                  </a:cubicBezTo>
                  <a:cubicBezTo>
                    <a:pt x="215" y="57"/>
                    <a:pt x="193" y="61"/>
                    <a:pt x="183" y="67"/>
                  </a:cubicBezTo>
                  <a:cubicBezTo>
                    <a:pt x="189" y="72"/>
                    <a:pt x="191" y="78"/>
                    <a:pt x="183" y="85"/>
                  </a:cubicBezTo>
                  <a:cubicBezTo>
                    <a:pt x="174" y="78"/>
                    <a:pt x="176" y="72"/>
                    <a:pt x="182" y="67"/>
                  </a:cubicBezTo>
                  <a:cubicBezTo>
                    <a:pt x="172" y="61"/>
                    <a:pt x="151" y="57"/>
                    <a:pt x="142" y="59"/>
                  </a:cubicBezTo>
                  <a:cubicBezTo>
                    <a:pt x="123" y="63"/>
                    <a:pt x="112" y="57"/>
                    <a:pt x="96" y="47"/>
                  </a:cubicBezTo>
                  <a:cubicBezTo>
                    <a:pt x="86" y="40"/>
                    <a:pt x="76" y="33"/>
                    <a:pt x="67" y="35"/>
                  </a:cubicBezTo>
                  <a:cubicBezTo>
                    <a:pt x="60" y="37"/>
                    <a:pt x="53" y="40"/>
                    <a:pt x="53" y="48"/>
                  </a:cubicBezTo>
                  <a:cubicBezTo>
                    <a:pt x="53" y="61"/>
                    <a:pt x="80" y="62"/>
                    <a:pt x="77" y="49"/>
                  </a:cubicBezTo>
                  <a:cubicBezTo>
                    <a:pt x="75" y="40"/>
                    <a:pt x="60" y="42"/>
                    <a:pt x="62" y="50"/>
                  </a:cubicBezTo>
                  <a:cubicBezTo>
                    <a:pt x="63" y="55"/>
                    <a:pt x="68" y="48"/>
                    <a:pt x="70" y="52"/>
                  </a:cubicBezTo>
                  <a:cubicBezTo>
                    <a:pt x="59" y="60"/>
                    <a:pt x="53" y="41"/>
                    <a:pt x="68" y="41"/>
                  </a:cubicBezTo>
                  <a:cubicBezTo>
                    <a:pt x="79" y="41"/>
                    <a:pt x="82" y="59"/>
                    <a:pt x="68" y="62"/>
                  </a:cubicBezTo>
                  <a:cubicBezTo>
                    <a:pt x="58" y="64"/>
                    <a:pt x="47" y="53"/>
                    <a:pt x="52" y="43"/>
                  </a:cubicBezTo>
                  <a:cubicBezTo>
                    <a:pt x="43" y="51"/>
                    <a:pt x="32" y="68"/>
                    <a:pt x="16" y="62"/>
                  </a:cubicBezTo>
                  <a:cubicBezTo>
                    <a:pt x="6" y="59"/>
                    <a:pt x="0" y="45"/>
                    <a:pt x="7" y="38"/>
                  </a:cubicBezTo>
                  <a:cubicBezTo>
                    <a:pt x="7" y="38"/>
                    <a:pt x="7" y="38"/>
                    <a:pt x="7" y="38"/>
                  </a:cubicBezTo>
                  <a:cubicBezTo>
                    <a:pt x="19" y="26"/>
                    <a:pt x="46" y="41"/>
                    <a:pt x="29" y="54"/>
                  </a:cubicBezTo>
                  <a:cubicBezTo>
                    <a:pt x="24" y="58"/>
                    <a:pt x="16" y="56"/>
                    <a:pt x="14" y="50"/>
                  </a:cubicBezTo>
                  <a:cubicBezTo>
                    <a:pt x="14" y="49"/>
                    <a:pt x="14" y="44"/>
                    <a:pt x="18" y="44"/>
                  </a:cubicBezTo>
                  <a:cubicBezTo>
                    <a:pt x="20" y="47"/>
                    <a:pt x="14" y="49"/>
                    <a:pt x="17" y="52"/>
                  </a:cubicBezTo>
                  <a:cubicBezTo>
                    <a:pt x="20" y="56"/>
                    <a:pt x="31" y="55"/>
                    <a:pt x="31" y="46"/>
                  </a:cubicBezTo>
                  <a:close/>
                  <a:moveTo>
                    <a:pt x="183" y="31"/>
                  </a:moveTo>
                  <a:cubicBezTo>
                    <a:pt x="188" y="24"/>
                    <a:pt x="191" y="17"/>
                    <a:pt x="183" y="11"/>
                  </a:cubicBezTo>
                  <a:cubicBezTo>
                    <a:pt x="174" y="17"/>
                    <a:pt x="177" y="24"/>
                    <a:pt x="183" y="31"/>
                  </a:cubicBezTo>
                  <a:close/>
                  <a:moveTo>
                    <a:pt x="183" y="32"/>
                  </a:moveTo>
                  <a:cubicBezTo>
                    <a:pt x="173" y="44"/>
                    <a:pt x="164" y="52"/>
                    <a:pt x="151" y="56"/>
                  </a:cubicBezTo>
                  <a:cubicBezTo>
                    <a:pt x="160" y="57"/>
                    <a:pt x="175" y="61"/>
                    <a:pt x="183" y="67"/>
                  </a:cubicBezTo>
                  <a:cubicBezTo>
                    <a:pt x="191" y="61"/>
                    <a:pt x="205" y="57"/>
                    <a:pt x="214" y="56"/>
                  </a:cubicBezTo>
                  <a:cubicBezTo>
                    <a:pt x="202" y="52"/>
                    <a:pt x="192" y="44"/>
                    <a:pt x="183" y="32"/>
                  </a:cubicBezTo>
                  <a:close/>
                  <a:moveTo>
                    <a:pt x="183" y="82"/>
                  </a:moveTo>
                  <a:cubicBezTo>
                    <a:pt x="189" y="77"/>
                    <a:pt x="188" y="72"/>
                    <a:pt x="183" y="68"/>
                  </a:cubicBezTo>
                  <a:cubicBezTo>
                    <a:pt x="177" y="72"/>
                    <a:pt x="176" y="77"/>
                    <a:pt x="183" y="82"/>
                  </a:cubicBez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4" name="Freeform 14"/>
            <p:cNvSpPr/>
            <p:nvPr/>
          </p:nvSpPr>
          <p:spPr bwMode="auto">
            <a:xfrm>
              <a:off x="1576" y="2566"/>
              <a:ext cx="1161" cy="17"/>
            </a:xfrm>
            <a:custGeom>
              <a:avLst/>
              <a:gdLst>
                <a:gd name="T0" fmla="*/ 1161 w 1161"/>
                <a:gd name="T1" fmla="*/ 17 h 17"/>
                <a:gd name="T2" fmla="*/ 0 w 1161"/>
                <a:gd name="T3" fmla="*/ 17 h 17"/>
                <a:gd name="T4" fmla="*/ 11 w 1161"/>
                <a:gd name="T5" fmla="*/ 11 h 17"/>
                <a:gd name="T6" fmla="*/ 0 w 1161"/>
                <a:gd name="T7" fmla="*/ 0 h 17"/>
                <a:gd name="T8" fmla="*/ 1150 w 1161"/>
                <a:gd name="T9" fmla="*/ 0 h 17"/>
                <a:gd name="T10" fmla="*/ 1161 w 1161"/>
                <a:gd name="T11" fmla="*/ 17 h 17"/>
                <a:gd name="T12" fmla="*/ 1161 w 116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61" h="17">
                  <a:moveTo>
                    <a:pt x="1161" y="17"/>
                  </a:moveTo>
                  <a:lnTo>
                    <a:pt x="0" y="17"/>
                  </a:lnTo>
                  <a:lnTo>
                    <a:pt x="11" y="11"/>
                  </a:lnTo>
                  <a:lnTo>
                    <a:pt x="0" y="0"/>
                  </a:lnTo>
                  <a:lnTo>
                    <a:pt x="1150" y="0"/>
                  </a:lnTo>
                  <a:lnTo>
                    <a:pt x="1161" y="17"/>
                  </a:lnTo>
                  <a:lnTo>
                    <a:pt x="1161" y="17"/>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Freeform 15"/>
            <p:cNvSpPr/>
            <p:nvPr/>
          </p:nvSpPr>
          <p:spPr bwMode="auto">
            <a:xfrm>
              <a:off x="4713" y="2566"/>
              <a:ext cx="1162" cy="17"/>
            </a:xfrm>
            <a:custGeom>
              <a:avLst/>
              <a:gdLst>
                <a:gd name="T0" fmla="*/ 0 w 1162"/>
                <a:gd name="T1" fmla="*/ 17 h 17"/>
                <a:gd name="T2" fmla="*/ 1162 w 1162"/>
                <a:gd name="T3" fmla="*/ 17 h 17"/>
                <a:gd name="T4" fmla="*/ 1151 w 1162"/>
                <a:gd name="T5" fmla="*/ 11 h 17"/>
                <a:gd name="T6" fmla="*/ 1162 w 1162"/>
                <a:gd name="T7" fmla="*/ 0 h 17"/>
                <a:gd name="T8" fmla="*/ 11 w 1162"/>
                <a:gd name="T9" fmla="*/ 0 h 17"/>
                <a:gd name="T10" fmla="*/ 0 w 1162"/>
                <a:gd name="T11" fmla="*/ 17 h 17"/>
                <a:gd name="T12" fmla="*/ 0 w 1162"/>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62" h="17">
                  <a:moveTo>
                    <a:pt x="0" y="17"/>
                  </a:moveTo>
                  <a:lnTo>
                    <a:pt x="1162" y="17"/>
                  </a:lnTo>
                  <a:lnTo>
                    <a:pt x="1151" y="11"/>
                  </a:lnTo>
                  <a:lnTo>
                    <a:pt x="1162" y="0"/>
                  </a:lnTo>
                  <a:lnTo>
                    <a:pt x="11" y="0"/>
                  </a:lnTo>
                  <a:lnTo>
                    <a:pt x="0" y="17"/>
                  </a:lnTo>
                  <a:lnTo>
                    <a:pt x="0" y="17"/>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 name="Freeform 16"/>
            <p:cNvSpPr/>
            <p:nvPr/>
          </p:nvSpPr>
          <p:spPr bwMode="auto">
            <a:xfrm>
              <a:off x="1581" y="2697"/>
              <a:ext cx="2103" cy="28"/>
            </a:xfrm>
            <a:custGeom>
              <a:avLst/>
              <a:gdLst>
                <a:gd name="T0" fmla="*/ 2103 w 2103"/>
                <a:gd name="T1" fmla="*/ 28 h 28"/>
                <a:gd name="T2" fmla="*/ 0 w 2103"/>
                <a:gd name="T3" fmla="*/ 28 h 28"/>
                <a:gd name="T4" fmla="*/ 11 w 2103"/>
                <a:gd name="T5" fmla="*/ 11 h 28"/>
                <a:gd name="T6" fmla="*/ 0 w 2103"/>
                <a:gd name="T7" fmla="*/ 0 h 28"/>
                <a:gd name="T8" fmla="*/ 2086 w 2103"/>
                <a:gd name="T9" fmla="*/ 0 h 28"/>
                <a:gd name="T10" fmla="*/ 2103 w 2103"/>
                <a:gd name="T11" fmla="*/ 28 h 28"/>
                <a:gd name="T12" fmla="*/ 2103 w 210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103" h="28">
                  <a:moveTo>
                    <a:pt x="2103" y="28"/>
                  </a:moveTo>
                  <a:lnTo>
                    <a:pt x="0" y="28"/>
                  </a:lnTo>
                  <a:lnTo>
                    <a:pt x="11" y="11"/>
                  </a:lnTo>
                  <a:lnTo>
                    <a:pt x="0" y="0"/>
                  </a:lnTo>
                  <a:lnTo>
                    <a:pt x="2086" y="0"/>
                  </a:lnTo>
                  <a:lnTo>
                    <a:pt x="2103" y="28"/>
                  </a:lnTo>
                  <a:lnTo>
                    <a:pt x="2103" y="2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Freeform 17"/>
            <p:cNvSpPr/>
            <p:nvPr/>
          </p:nvSpPr>
          <p:spPr bwMode="auto">
            <a:xfrm>
              <a:off x="3767" y="2697"/>
              <a:ext cx="2108" cy="28"/>
            </a:xfrm>
            <a:custGeom>
              <a:avLst/>
              <a:gdLst>
                <a:gd name="T0" fmla="*/ 0 w 2108"/>
                <a:gd name="T1" fmla="*/ 28 h 28"/>
                <a:gd name="T2" fmla="*/ 2108 w 2108"/>
                <a:gd name="T3" fmla="*/ 28 h 28"/>
                <a:gd name="T4" fmla="*/ 2091 w 2108"/>
                <a:gd name="T5" fmla="*/ 11 h 28"/>
                <a:gd name="T6" fmla="*/ 2108 w 2108"/>
                <a:gd name="T7" fmla="*/ 0 h 28"/>
                <a:gd name="T8" fmla="*/ 16 w 2108"/>
                <a:gd name="T9" fmla="*/ 0 h 28"/>
                <a:gd name="T10" fmla="*/ 0 w 2108"/>
                <a:gd name="T11" fmla="*/ 28 h 28"/>
                <a:gd name="T12" fmla="*/ 0 w 210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108" h="28">
                  <a:moveTo>
                    <a:pt x="0" y="28"/>
                  </a:moveTo>
                  <a:lnTo>
                    <a:pt x="2108" y="28"/>
                  </a:lnTo>
                  <a:lnTo>
                    <a:pt x="2091" y="11"/>
                  </a:lnTo>
                  <a:lnTo>
                    <a:pt x="2108" y="0"/>
                  </a:lnTo>
                  <a:lnTo>
                    <a:pt x="16" y="0"/>
                  </a:lnTo>
                  <a:lnTo>
                    <a:pt x="0" y="28"/>
                  </a:lnTo>
                  <a:lnTo>
                    <a:pt x="0" y="2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360"/>
                                          </p:val>
                                        </p:tav>
                                        <p:tav tm="100000">
                                          <p:val>
                                            <p:fltVal val="0"/>
                                          </p:val>
                                        </p:tav>
                                      </p:tavLst>
                                    </p:anim>
                                    <p:animEffect transition="in" filter="fade">
                                      <p:cBhvr>
                                        <p:cTn id="10" dur="1000"/>
                                        <p:tgtEl>
                                          <p:spTgt spid="6"/>
                                        </p:tgtEl>
                                      </p:cBhvr>
                                    </p:animEffect>
                                  </p:childTnLst>
                                </p:cTn>
                              </p:par>
                              <p:par>
                                <p:cTn id="11" presetID="21" presetClass="entr" presetSubtype="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2)">
                                      <p:cBhvr>
                                        <p:cTn id="13" dur="1000"/>
                                        <p:tgtEl>
                                          <p:spTgt spid="3"/>
                                        </p:tgtEl>
                                      </p:cBhvr>
                                    </p:animEffect>
                                  </p:childTnLst>
                                </p:cTn>
                              </p:par>
                            </p:childTnLst>
                          </p:cTn>
                        </p:par>
                        <p:par>
                          <p:cTn id="14" fill="hold">
                            <p:stCondLst>
                              <p:cond delay="1000"/>
                            </p:stCondLst>
                            <p:childTnLst>
                              <p:par>
                                <p:cTn id="15" presetID="50" presetClass="entr" presetSubtype="0" decel="100000"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ppt_w+.3"/>
                                          </p:val>
                                        </p:tav>
                                        <p:tav tm="100000">
                                          <p:val>
                                            <p:strVal val="#ppt_w"/>
                                          </p:val>
                                        </p:tav>
                                      </p:tavLst>
                                    </p:anim>
                                    <p:anim calcmode="lin" valueType="num">
                                      <p:cBhvr>
                                        <p:cTn id="18" dur="500" fill="hold"/>
                                        <p:tgtEl>
                                          <p:spTgt spid="9"/>
                                        </p:tgtEl>
                                        <p:attrNameLst>
                                          <p:attrName>ppt_h</p:attrName>
                                        </p:attrNameLst>
                                      </p:cBhvr>
                                      <p:tavLst>
                                        <p:tav tm="0">
                                          <p:val>
                                            <p:strVal val="#ppt_h"/>
                                          </p:val>
                                        </p:tav>
                                        <p:tav tm="100000">
                                          <p:val>
                                            <p:strVal val="#ppt_h"/>
                                          </p:val>
                                        </p:tav>
                                      </p:tavLst>
                                    </p:anim>
                                    <p:animEffect transition="in" filter="fade">
                                      <p:cBhvr>
                                        <p:cTn id="19" dur="500"/>
                                        <p:tgtEl>
                                          <p:spTgt spid="9"/>
                                        </p:tgtEl>
                                      </p:cBhvr>
                                    </p:animEffect>
                                  </p:childTnLst>
                                </p:cTn>
                              </p:par>
                              <p:par>
                                <p:cTn id="20" presetID="42" presetClass="path" presetSubtype="0" accel="50000" decel="50000" fill="hold" grpId="1" nodeType="withEffect">
                                  <p:stCondLst>
                                    <p:cond delay="0"/>
                                  </p:stCondLst>
                                  <p:iterate type="lt">
                                    <p:tmPct val="10000"/>
                                  </p:iterate>
                                  <p:childTnLst>
                                    <p:animMotion origin="layout" path="M 0 0.05741 L 0 -0.02801 " pathEditMode="relative" rAng="0" ptsTypes="AA">
                                      <p:cBhvr>
                                        <p:cTn id="21" dur="500" fill="hold"/>
                                        <p:tgtEl>
                                          <p:spTgt spid="9"/>
                                        </p:tgtEl>
                                        <p:attrNameLst>
                                          <p:attrName>ppt_x</p:attrName>
                                          <p:attrName>ppt_y</p:attrName>
                                        </p:attrNameLst>
                                      </p:cBhvr>
                                      <p:rCtr x="0" y="-4282"/>
                                    </p:animMotion>
                                  </p:childTnLst>
                                </p:cTn>
                              </p:par>
                              <p:par>
                                <p:cTn id="22" presetID="42" presetClass="path" presetSubtype="0" accel="50000" decel="50000" fill="hold" grpId="2" nodeType="withEffect">
                                  <p:stCondLst>
                                    <p:cond delay="0"/>
                                  </p:stCondLst>
                                  <p:iterate type="lt">
                                    <p:tmPct val="10000"/>
                                  </p:iterate>
                                  <p:childTnLst>
                                    <p:animMotion origin="layout" path="M 0 -0.02801 L 8.33333E-7 2.22222E-6 " pathEditMode="relative" rAng="0" ptsTypes="AA">
                                      <p:cBhvr>
                                        <p:cTn id="23" dur="500" fill="hold"/>
                                        <p:tgtEl>
                                          <p:spTgt spid="9"/>
                                        </p:tgtEl>
                                        <p:attrNameLst>
                                          <p:attrName>ppt_x</p:attrName>
                                          <p:attrName>ppt_y</p:attrName>
                                        </p:attrNameLst>
                                      </p:cBhvr>
                                      <p:rCtr x="-26" y="1389"/>
                                    </p:animMotion>
                                  </p:childTnLst>
                                </p:cTn>
                              </p:par>
                              <p:par>
                                <p:cTn id="24" presetID="16" presetClass="entr" presetSubtype="37"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outVertical)">
                                      <p:cBhvr>
                                        <p:cTn id="26"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9" grpId="1"/>
      <p:bldP spid="9"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465065" y="260771"/>
            <a:ext cx="1261884"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流程图</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69DB85E-8FBF-4377-AA6D-3F709D51A1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24" r="4494" b="6174"/>
          <a:stretch/>
        </p:blipFill>
        <p:spPr>
          <a:xfrm>
            <a:off x="871086" y="728013"/>
            <a:ext cx="10530839" cy="6122913"/>
          </a:xfrm>
          <a:prstGeom prst="rect">
            <a:avLst/>
          </a:prstGeom>
        </p:spPr>
      </p:pic>
    </p:spTree>
    <p:extLst>
      <p:ext uri="{BB962C8B-B14F-4D97-AF65-F5344CB8AC3E}">
        <p14:creationId xmlns:p14="http://schemas.microsoft.com/office/powerpoint/2010/main" val="146530610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a:spLocks noChangeAspect="1"/>
          </p:cNvSpPr>
          <p:nvPr/>
        </p:nvSpPr>
        <p:spPr>
          <a:xfrm>
            <a:off x="-14068" y="-12959"/>
            <a:ext cx="6102008" cy="4143595"/>
          </a:xfrm>
          <a:custGeom>
            <a:avLst/>
            <a:gdLst>
              <a:gd name="connsiteX0" fmla="*/ 0 w 6102008"/>
              <a:gd name="connsiteY0" fmla="*/ 0 h 4143595"/>
              <a:gd name="connsiteX1" fmla="*/ 5954466 w 6102008"/>
              <a:gd name="connsiteY1" fmla="*/ 0 h 4143595"/>
              <a:gd name="connsiteX2" fmla="*/ 5958833 w 6102008"/>
              <a:gd name="connsiteY2" fmla="*/ 11932 h 4143595"/>
              <a:gd name="connsiteX3" fmla="*/ 6102008 w 6102008"/>
              <a:gd name="connsiteY3" fmla="*/ 958948 h 4143595"/>
              <a:gd name="connsiteX4" fmla="*/ 2917361 w 6102008"/>
              <a:gd name="connsiteY4" fmla="*/ 4143595 h 4143595"/>
              <a:gd name="connsiteX5" fmla="*/ 117084 w 6102008"/>
              <a:gd name="connsiteY5" fmla="*/ 2476940 h 4143595"/>
              <a:gd name="connsiteX6" fmla="*/ 0 w 6102008"/>
              <a:gd name="connsiteY6" fmla="*/ 2233889 h 414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2008" h="4143595">
                <a:moveTo>
                  <a:pt x="0" y="0"/>
                </a:moveTo>
                <a:lnTo>
                  <a:pt x="5954466" y="0"/>
                </a:lnTo>
                <a:lnTo>
                  <a:pt x="5958833" y="11932"/>
                </a:lnTo>
                <a:cubicBezTo>
                  <a:pt x="6051882" y="311094"/>
                  <a:pt x="6102008" y="629167"/>
                  <a:pt x="6102008" y="958948"/>
                </a:cubicBezTo>
                <a:cubicBezTo>
                  <a:pt x="6102008" y="2717780"/>
                  <a:pt x="4676193" y="4143595"/>
                  <a:pt x="2917361" y="4143595"/>
                </a:cubicBezTo>
                <a:cubicBezTo>
                  <a:pt x="1708164" y="4143595"/>
                  <a:pt x="656370" y="3469675"/>
                  <a:pt x="117084" y="2476940"/>
                </a:cubicBezTo>
                <a:lnTo>
                  <a:pt x="0" y="2233889"/>
                </a:lnTo>
                <a:close/>
              </a:path>
            </a:pathLst>
          </a:custGeom>
          <a:noFill/>
          <a:ln w="9525">
            <a:gradFill>
              <a:gsLst>
                <a:gs pos="0">
                  <a:srgbClr val="FBF670"/>
                </a:gs>
                <a:gs pos="100000">
                  <a:srgbClr val="DEAE22"/>
                </a:gs>
              </a:gsLst>
              <a:lin ang="72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925912" y="354631"/>
            <a:ext cx="7427888" cy="7427888"/>
          </a:xfrm>
          <a:prstGeom prst="ellipse">
            <a:avLst/>
          </a:prstGeom>
          <a:noFill/>
          <a:ln w="9525">
            <a:gradFill>
              <a:gsLst>
                <a:gs pos="0">
                  <a:srgbClr val="FBF670">
                    <a:alpha val="80000"/>
                  </a:srgbClr>
                </a:gs>
                <a:gs pos="100000">
                  <a:srgbClr val="DEAE22">
                    <a:alpha val="80000"/>
                  </a:srgbClr>
                </a:gs>
              </a:gsLst>
              <a:lin ang="72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715065" y="-558596"/>
            <a:ext cx="0" cy="23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554276" y="1784252"/>
            <a:ext cx="349715" cy="349715"/>
            <a:chOff x="2554276" y="1784252"/>
            <a:chExt cx="349715" cy="349715"/>
          </a:xfrm>
        </p:grpSpPr>
        <p:sp>
          <p:nvSpPr>
            <p:cNvPr id="25" name="椭圆 24"/>
            <p:cNvSpPr/>
            <p:nvPr/>
          </p:nvSpPr>
          <p:spPr>
            <a:xfrm>
              <a:off x="2554276" y="1784252"/>
              <a:ext cx="349715" cy="349715"/>
            </a:xfrm>
            <a:prstGeom prst="ellipse">
              <a:avLst/>
            </a:prstGeom>
            <a:noFill/>
            <a:ln w="34925">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639133" y="1869109"/>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1485821" y="2259629"/>
            <a:ext cx="2500428" cy="584775"/>
          </a:xfrm>
          <a:prstGeom prst="rect">
            <a:avLst/>
          </a:prstGeom>
          <a:noFill/>
          <a:effectLst/>
        </p:spPr>
        <p:txBody>
          <a:bodyPr wrap="none" rtlCol="0">
            <a:spAutoFit/>
          </a:bodyPr>
          <a:lstStyle/>
          <a:p>
            <a:pPr algn="ctr"/>
            <a:r>
              <a:rPr lang="en-US" altLang="zh-CN" sz="32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CONCENTS</a:t>
            </a:r>
            <a:endParaRPr lang="zh-CN" altLang="en-US"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6426340" y="2151997"/>
            <a:ext cx="1848848" cy="461665"/>
            <a:chOff x="6398166" y="2314230"/>
            <a:chExt cx="1848848" cy="461665"/>
          </a:xfrm>
        </p:grpSpPr>
        <p:sp>
          <p:nvSpPr>
            <p:cNvPr id="34" name="文本框 33"/>
            <p:cNvSpPr txBox="1"/>
            <p:nvPr/>
          </p:nvSpPr>
          <p:spPr>
            <a:xfrm>
              <a:off x="6831242" y="2314230"/>
              <a:ext cx="1415772" cy="461665"/>
            </a:xfrm>
            <a:prstGeom prst="rect">
              <a:avLst/>
            </a:prstGeom>
            <a:noFill/>
          </p:spPr>
          <p:txBody>
            <a:bodyPr wrap="none" rtlCol="0">
              <a:spAutoFit/>
            </a:bodyPr>
            <a:lstStyle/>
            <a:p>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变量简介</a:t>
              </a:r>
            </a:p>
          </p:txBody>
        </p:sp>
        <p:sp>
          <p:nvSpPr>
            <p:cNvPr id="38" name="椭圆 37"/>
            <p:cNvSpPr>
              <a:spLocks noChangeAspect="1"/>
            </p:cNvSpPr>
            <p:nvPr/>
          </p:nvSpPr>
          <p:spPr>
            <a:xfrm>
              <a:off x="6398166" y="245506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426340" y="2770808"/>
            <a:ext cx="2738431" cy="461665"/>
            <a:chOff x="6398166" y="3114583"/>
            <a:chExt cx="2738431" cy="461665"/>
          </a:xfrm>
        </p:grpSpPr>
        <p:sp>
          <p:nvSpPr>
            <p:cNvPr id="36" name="文本框 35"/>
            <p:cNvSpPr txBox="1"/>
            <p:nvPr/>
          </p:nvSpPr>
          <p:spPr>
            <a:xfrm>
              <a:off x="6797495" y="3114583"/>
              <a:ext cx="2339102" cy="461665"/>
            </a:xfrm>
            <a:prstGeom prst="rect">
              <a:avLst/>
            </a:prstGeom>
            <a:noFill/>
          </p:spPr>
          <p:txBody>
            <a:bodyPr wrap="none" rtlCol="0">
              <a:spAutoFit/>
            </a:bodyPr>
            <a:lstStyle/>
            <a:p>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模型建立及评估</a:t>
              </a:r>
            </a:p>
          </p:txBody>
        </p:sp>
        <p:sp>
          <p:nvSpPr>
            <p:cNvPr id="39" name="椭圆 38"/>
            <p:cNvSpPr>
              <a:spLocks noChangeAspect="1"/>
            </p:cNvSpPr>
            <p:nvPr/>
          </p:nvSpPr>
          <p:spPr>
            <a:xfrm>
              <a:off x="6398166" y="3255415"/>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426340" y="3331400"/>
            <a:ext cx="3411330" cy="461665"/>
            <a:chOff x="6398166" y="3914936"/>
            <a:chExt cx="3411330" cy="461665"/>
          </a:xfrm>
        </p:grpSpPr>
        <p:sp>
          <p:nvSpPr>
            <p:cNvPr id="35" name="文本框 34"/>
            <p:cNvSpPr txBox="1"/>
            <p:nvPr/>
          </p:nvSpPr>
          <p:spPr>
            <a:xfrm>
              <a:off x="6818100" y="3914936"/>
              <a:ext cx="2991396" cy="461665"/>
            </a:xfrm>
            <a:prstGeom prst="rect">
              <a:avLst/>
            </a:prstGeom>
            <a:noFill/>
          </p:spPr>
          <p:txBody>
            <a:bodyPr wrap="none" rtlCol="0">
              <a:spAutoFit/>
            </a:bodyPr>
            <a:lstStyle/>
            <a:p>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混淆矩阵及</a:t>
              </a:r>
              <a:r>
                <a:rPr lang="en-US" altLang="zh-CN"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ROC</a:t>
              </a:r>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曲线</a:t>
              </a:r>
            </a:p>
          </p:txBody>
        </p:sp>
        <p:sp>
          <p:nvSpPr>
            <p:cNvPr id="40" name="椭圆 39"/>
            <p:cNvSpPr>
              <a:spLocks noChangeAspect="1"/>
            </p:cNvSpPr>
            <p:nvPr/>
          </p:nvSpPr>
          <p:spPr>
            <a:xfrm>
              <a:off x="6398166" y="4055768"/>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391049" y="3919156"/>
            <a:ext cx="3795070" cy="461665"/>
            <a:chOff x="6398166" y="4715289"/>
            <a:chExt cx="3795070" cy="461665"/>
          </a:xfrm>
        </p:grpSpPr>
        <p:sp>
          <p:nvSpPr>
            <p:cNvPr id="37" name="文本框 36"/>
            <p:cNvSpPr txBox="1"/>
            <p:nvPr/>
          </p:nvSpPr>
          <p:spPr>
            <a:xfrm>
              <a:off x="6797755" y="4715289"/>
              <a:ext cx="3395481" cy="461665"/>
            </a:xfrm>
            <a:prstGeom prst="rect">
              <a:avLst/>
            </a:prstGeom>
            <a:noFill/>
          </p:spPr>
          <p:txBody>
            <a:bodyPr wrap="none" rtlCol="0">
              <a:spAutoFit/>
            </a:bodyPr>
            <a:lstStyle/>
            <a:p>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递归特征消除</a:t>
              </a:r>
              <a:r>
                <a:rPr lang="en-US" altLang="zh-CN"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a:t>
              </a:r>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模型优化</a:t>
              </a:r>
            </a:p>
          </p:txBody>
        </p:sp>
        <p:sp>
          <p:nvSpPr>
            <p:cNvPr id="41" name="椭圆 40"/>
            <p:cNvSpPr>
              <a:spLocks noChangeAspect="1"/>
            </p:cNvSpPr>
            <p:nvPr/>
          </p:nvSpPr>
          <p:spPr>
            <a:xfrm>
              <a:off x="6398166" y="4856121"/>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419223" y="4487134"/>
            <a:ext cx="2738691" cy="461665"/>
            <a:chOff x="6398166" y="5515641"/>
            <a:chExt cx="2738691" cy="461665"/>
          </a:xfrm>
        </p:grpSpPr>
        <p:sp>
          <p:nvSpPr>
            <p:cNvPr id="20" name="文本框 19"/>
            <p:cNvSpPr txBox="1"/>
            <p:nvPr/>
          </p:nvSpPr>
          <p:spPr>
            <a:xfrm>
              <a:off x="6797755" y="5515641"/>
              <a:ext cx="2339102" cy="461665"/>
            </a:xfrm>
            <a:prstGeom prst="rect">
              <a:avLst/>
            </a:prstGeom>
            <a:noFill/>
          </p:spPr>
          <p:txBody>
            <a:bodyPr wrap="none" rtlCol="0">
              <a:spAutoFit/>
            </a:bodyPr>
            <a:lstStyle/>
            <a:p>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优化模型再评估</a:t>
              </a:r>
            </a:p>
          </p:txBody>
        </p:sp>
        <p:sp>
          <p:nvSpPr>
            <p:cNvPr id="21" name="椭圆 20"/>
            <p:cNvSpPr>
              <a:spLocks noChangeAspect="1"/>
            </p:cNvSpPr>
            <p:nvPr/>
          </p:nvSpPr>
          <p:spPr>
            <a:xfrm>
              <a:off x="6398166" y="5656473"/>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A716F819-40B9-44D4-8F07-532022819F0D}"/>
              </a:ext>
            </a:extLst>
          </p:cNvPr>
          <p:cNvGrpSpPr/>
          <p:nvPr/>
        </p:nvGrpSpPr>
        <p:grpSpPr>
          <a:xfrm>
            <a:off x="6415179" y="5028392"/>
            <a:ext cx="2123138" cy="461665"/>
            <a:chOff x="6398166" y="4715289"/>
            <a:chExt cx="2123138" cy="461665"/>
          </a:xfrm>
        </p:grpSpPr>
        <p:sp>
          <p:nvSpPr>
            <p:cNvPr id="27" name="文本框 26">
              <a:extLst>
                <a:ext uri="{FF2B5EF4-FFF2-40B4-BE49-F238E27FC236}">
                  <a16:creationId xmlns:a16="http://schemas.microsoft.com/office/drawing/2014/main" id="{D063E364-6B0B-4CB1-AD20-479B9803B766}"/>
                </a:ext>
              </a:extLst>
            </p:cNvPr>
            <p:cNvSpPr txBox="1"/>
            <p:nvPr/>
          </p:nvSpPr>
          <p:spPr>
            <a:xfrm>
              <a:off x="6797755" y="4715289"/>
              <a:ext cx="1723549" cy="461665"/>
            </a:xfrm>
            <a:prstGeom prst="rect">
              <a:avLst/>
            </a:prstGeom>
            <a:noFill/>
          </p:spPr>
          <p:txBody>
            <a:bodyPr wrap="none" rtlCol="0">
              <a:spAutoFit/>
            </a:bodyPr>
            <a:lstStyle/>
            <a:p>
              <a:r>
                <a:rPr lang="zh-CN" altLang="en-US" sz="2400"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cs typeface="Kartika" panose="02020503030404060203" pitchFamily="18" charset="0"/>
                </a:rPr>
                <a:t>模型再思考</a:t>
              </a:r>
            </a:p>
          </p:txBody>
        </p:sp>
        <p:sp>
          <p:nvSpPr>
            <p:cNvPr id="28" name="椭圆 27">
              <a:extLst>
                <a:ext uri="{FF2B5EF4-FFF2-40B4-BE49-F238E27FC236}">
                  <a16:creationId xmlns:a16="http://schemas.microsoft.com/office/drawing/2014/main" id="{D333E3AA-DBFA-4722-9191-02848B41A5BF}"/>
                </a:ext>
              </a:extLst>
            </p:cNvPr>
            <p:cNvSpPr>
              <a:spLocks noChangeAspect="1"/>
            </p:cNvSpPr>
            <p:nvPr/>
          </p:nvSpPr>
          <p:spPr>
            <a:xfrm>
              <a:off x="6398166" y="4856121"/>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 presetClass="entr" presetSubtype="1"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par>
                                <p:cTn id="12" presetID="21" presetClass="entr" presetSubtype="1" fill="hold" grpId="0" nodeType="withEffect">
                                  <p:stCondLst>
                                    <p:cond delay="200"/>
                                  </p:stCondLst>
                                  <p:childTnLst>
                                    <p:set>
                                      <p:cBhvr>
                                        <p:cTn id="13" dur="1" fill="hold">
                                          <p:stCondLst>
                                            <p:cond delay="0"/>
                                          </p:stCondLst>
                                        </p:cTn>
                                        <p:tgtEl>
                                          <p:spTgt spid="19"/>
                                        </p:tgtEl>
                                        <p:attrNameLst>
                                          <p:attrName>style.visibility</p:attrName>
                                        </p:attrNameLst>
                                      </p:cBhvr>
                                      <p:to>
                                        <p:strVal val="visible"/>
                                      </p:to>
                                    </p:set>
                                    <p:animEffect transition="in" filter="wheel(1)">
                                      <p:cBhvr>
                                        <p:cTn id="14" dur="1000"/>
                                        <p:tgtEl>
                                          <p:spTgt spid="19"/>
                                        </p:tgtEl>
                                      </p:cBhvr>
                                    </p:animEffect>
                                  </p:childTnLst>
                                </p:cTn>
                              </p:par>
                              <p:par>
                                <p:cTn id="15" presetID="16" presetClass="entr" presetSubtype="37" fill="hold" grpId="0" nodeType="withEffect">
                                  <p:stCondLst>
                                    <p:cond delay="30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500"/>
                                        <p:tgtEl>
                                          <p:spTgt spid="33"/>
                                        </p:tgtEl>
                                      </p:cBhvr>
                                    </p:animEffect>
                                  </p:childTnLst>
                                </p:cTn>
                              </p:par>
                              <p:par>
                                <p:cTn id="18" presetID="21" presetClass="entr" presetSubtype="1" fill="hold" grpId="0" nodeType="withEffect">
                                  <p:stCondLst>
                                    <p:cond delay="400"/>
                                  </p:stCondLst>
                                  <p:childTnLst>
                                    <p:set>
                                      <p:cBhvr>
                                        <p:cTn id="19" dur="1" fill="hold">
                                          <p:stCondLst>
                                            <p:cond delay="0"/>
                                          </p:stCondLst>
                                        </p:cTn>
                                        <p:tgtEl>
                                          <p:spTgt spid="14"/>
                                        </p:tgtEl>
                                        <p:attrNameLst>
                                          <p:attrName>style.visibility</p:attrName>
                                        </p:attrNameLst>
                                      </p:cBhvr>
                                      <p:to>
                                        <p:strVal val="visible"/>
                                      </p:to>
                                    </p:set>
                                    <p:animEffect transition="in" filter="wheel(1)">
                                      <p:cBhvr>
                                        <p:cTn id="20" dur="1000"/>
                                        <p:tgtEl>
                                          <p:spTgt spid="14"/>
                                        </p:tgtEl>
                                      </p:cBhvr>
                                    </p:animEffect>
                                  </p:childTnLst>
                                </p:cTn>
                              </p:par>
                            </p:childTnLst>
                          </p:cTn>
                        </p:par>
                        <p:par>
                          <p:cTn id="21" fill="hold">
                            <p:stCondLst>
                              <p:cond delay="1400"/>
                            </p:stCondLst>
                            <p:childTnLst>
                              <p:par>
                                <p:cTn id="22" presetID="50" presetClass="entr" presetSubtype="0" decel="100000" fill="hold" nodeType="after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strVal val="#ppt_w+.3"/>
                                          </p:val>
                                        </p:tav>
                                        <p:tav tm="100000">
                                          <p:val>
                                            <p:strVal val="#ppt_w"/>
                                          </p:val>
                                        </p:tav>
                                      </p:tavLst>
                                    </p:anim>
                                    <p:anim calcmode="lin" valueType="num">
                                      <p:cBhvr>
                                        <p:cTn id="25" dur="500" fill="hold"/>
                                        <p:tgtEl>
                                          <p:spTgt spid="2"/>
                                        </p:tgtEl>
                                        <p:attrNameLst>
                                          <p:attrName>ppt_h</p:attrName>
                                        </p:attrNameLst>
                                      </p:cBhvr>
                                      <p:tavLst>
                                        <p:tav tm="0">
                                          <p:val>
                                            <p:strVal val="#ppt_h"/>
                                          </p:val>
                                        </p:tav>
                                        <p:tav tm="100000">
                                          <p:val>
                                            <p:strVal val="#ppt_h"/>
                                          </p:val>
                                        </p:tav>
                                      </p:tavLst>
                                    </p:anim>
                                    <p:animEffect transition="in" filter="fade">
                                      <p:cBhvr>
                                        <p:cTn id="26" dur="500"/>
                                        <p:tgtEl>
                                          <p:spTgt spid="2"/>
                                        </p:tgtEl>
                                      </p:cBhvr>
                                    </p:animEffect>
                                  </p:childTnLst>
                                </p:cTn>
                              </p:par>
                              <p:par>
                                <p:cTn id="27" presetID="42" presetClass="path" presetSubtype="0" accel="50000" decel="50000" fill="hold" nodeType="withEffect">
                                  <p:stCondLst>
                                    <p:cond delay="0"/>
                                  </p:stCondLst>
                                  <p:iterate type="lt">
                                    <p:tmPct val="10000"/>
                                  </p:iterate>
                                  <p:childTnLst>
                                    <p:animMotion origin="layout" path="M 0 0.05741 L 0 -0.02801 " pathEditMode="relative" rAng="0" ptsTypes="AA">
                                      <p:cBhvr>
                                        <p:cTn id="28" dur="500" fill="hold"/>
                                        <p:tgtEl>
                                          <p:spTgt spid="2"/>
                                        </p:tgtEl>
                                        <p:attrNameLst>
                                          <p:attrName>ppt_x</p:attrName>
                                          <p:attrName>ppt_y</p:attrName>
                                        </p:attrNameLst>
                                      </p:cBhvr>
                                      <p:rCtr x="0" y="-4282"/>
                                    </p:animMotion>
                                  </p:childTnLst>
                                </p:cTn>
                              </p:par>
                              <p:par>
                                <p:cTn id="29" presetID="42" presetClass="path" presetSubtype="0" accel="50000" decel="50000" fill="hold" nodeType="withEffect">
                                  <p:stCondLst>
                                    <p:cond delay="0"/>
                                  </p:stCondLst>
                                  <p:iterate type="lt">
                                    <p:tmPct val="10000"/>
                                  </p:iterate>
                                  <p:childTnLst>
                                    <p:animMotion origin="layout" path="M 0 -0.02801 L 8.33333E-7 2.22222E-6 " pathEditMode="relative" rAng="0" ptsTypes="AA">
                                      <p:cBhvr>
                                        <p:cTn id="30" dur="500" fill="hold"/>
                                        <p:tgtEl>
                                          <p:spTgt spid="2"/>
                                        </p:tgtEl>
                                        <p:attrNameLst>
                                          <p:attrName>ppt_x</p:attrName>
                                          <p:attrName>ppt_y</p:attrName>
                                        </p:attrNameLst>
                                      </p:cBhvr>
                                      <p:rCtr x="-26" y="1389"/>
                                    </p:animMotion>
                                  </p:childTnLst>
                                </p:cTn>
                              </p:par>
                              <p:par>
                                <p:cTn id="31" presetID="50" presetClass="entr" presetSubtype="0" decel="100000" fill="hold" nodeType="withEffect">
                                  <p:stCondLst>
                                    <p:cond delay="100"/>
                                  </p:stCondLst>
                                  <p:iterate type="lt">
                                    <p:tmPct val="10000"/>
                                  </p:iterate>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strVal val="#ppt_w+.3"/>
                                          </p:val>
                                        </p:tav>
                                        <p:tav tm="100000">
                                          <p:val>
                                            <p:strVal val="#ppt_w"/>
                                          </p:val>
                                        </p:tav>
                                      </p:tavLst>
                                    </p:anim>
                                    <p:anim calcmode="lin" valueType="num">
                                      <p:cBhvr>
                                        <p:cTn id="34" dur="500" fill="hold"/>
                                        <p:tgtEl>
                                          <p:spTgt spid="6"/>
                                        </p:tgtEl>
                                        <p:attrNameLst>
                                          <p:attrName>ppt_h</p:attrName>
                                        </p:attrNameLst>
                                      </p:cBhvr>
                                      <p:tavLst>
                                        <p:tav tm="0">
                                          <p:val>
                                            <p:strVal val="#ppt_h"/>
                                          </p:val>
                                        </p:tav>
                                        <p:tav tm="100000">
                                          <p:val>
                                            <p:strVal val="#ppt_h"/>
                                          </p:val>
                                        </p:tav>
                                      </p:tavLst>
                                    </p:anim>
                                    <p:animEffect transition="in" filter="fade">
                                      <p:cBhvr>
                                        <p:cTn id="35" dur="500"/>
                                        <p:tgtEl>
                                          <p:spTgt spid="6"/>
                                        </p:tgtEl>
                                      </p:cBhvr>
                                    </p:animEffect>
                                  </p:childTnLst>
                                </p:cTn>
                              </p:par>
                              <p:par>
                                <p:cTn id="36" presetID="42" presetClass="path" presetSubtype="0" accel="50000" decel="50000" fill="hold" nodeType="withEffect">
                                  <p:stCondLst>
                                    <p:cond delay="100"/>
                                  </p:stCondLst>
                                  <p:iterate type="lt">
                                    <p:tmPct val="10000"/>
                                  </p:iterate>
                                  <p:childTnLst>
                                    <p:animMotion origin="layout" path="M 0 0.05741 L 0 -0.02801 " pathEditMode="relative" rAng="0" ptsTypes="AA">
                                      <p:cBhvr>
                                        <p:cTn id="37" dur="500" fill="hold"/>
                                        <p:tgtEl>
                                          <p:spTgt spid="6"/>
                                        </p:tgtEl>
                                        <p:attrNameLst>
                                          <p:attrName>ppt_x</p:attrName>
                                          <p:attrName>ppt_y</p:attrName>
                                        </p:attrNameLst>
                                      </p:cBhvr>
                                      <p:rCtr x="0" y="-4282"/>
                                    </p:animMotion>
                                  </p:childTnLst>
                                </p:cTn>
                              </p:par>
                              <p:par>
                                <p:cTn id="38" presetID="42" presetClass="path" presetSubtype="0" accel="50000" decel="50000" fill="hold" nodeType="withEffect">
                                  <p:stCondLst>
                                    <p:cond delay="100"/>
                                  </p:stCondLst>
                                  <p:iterate type="lt">
                                    <p:tmPct val="10000"/>
                                  </p:iterate>
                                  <p:childTnLst>
                                    <p:animMotion origin="layout" path="M 0 -0.02801 L 8.33333E-7 2.22222E-6 " pathEditMode="relative" rAng="0" ptsTypes="AA">
                                      <p:cBhvr>
                                        <p:cTn id="39" dur="500" fill="hold"/>
                                        <p:tgtEl>
                                          <p:spTgt spid="6"/>
                                        </p:tgtEl>
                                        <p:attrNameLst>
                                          <p:attrName>ppt_x</p:attrName>
                                          <p:attrName>ppt_y</p:attrName>
                                        </p:attrNameLst>
                                      </p:cBhvr>
                                      <p:rCtr x="-26" y="1389"/>
                                    </p:animMotion>
                                  </p:childTnLst>
                                </p:cTn>
                              </p:par>
                              <p:par>
                                <p:cTn id="40" presetID="50" presetClass="entr" presetSubtype="0" decel="100000" fill="hold" nodeType="withEffect">
                                  <p:stCondLst>
                                    <p:cond delay="200"/>
                                  </p:stCondLst>
                                  <p:iterate type="lt">
                                    <p:tmPct val="10000"/>
                                  </p:iterate>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strVal val="#ppt_w+.3"/>
                                          </p:val>
                                        </p:tav>
                                        <p:tav tm="100000">
                                          <p:val>
                                            <p:strVal val="#ppt_w"/>
                                          </p:val>
                                        </p:tav>
                                      </p:tavLst>
                                    </p:anim>
                                    <p:anim calcmode="lin" valueType="num">
                                      <p:cBhvr>
                                        <p:cTn id="43" dur="500" fill="hold"/>
                                        <p:tgtEl>
                                          <p:spTgt spid="8"/>
                                        </p:tgtEl>
                                        <p:attrNameLst>
                                          <p:attrName>ppt_h</p:attrName>
                                        </p:attrNameLst>
                                      </p:cBhvr>
                                      <p:tavLst>
                                        <p:tav tm="0">
                                          <p:val>
                                            <p:strVal val="#ppt_h"/>
                                          </p:val>
                                        </p:tav>
                                        <p:tav tm="100000">
                                          <p:val>
                                            <p:strVal val="#ppt_h"/>
                                          </p:val>
                                        </p:tav>
                                      </p:tavLst>
                                    </p:anim>
                                    <p:animEffect transition="in" filter="fade">
                                      <p:cBhvr>
                                        <p:cTn id="44" dur="500"/>
                                        <p:tgtEl>
                                          <p:spTgt spid="8"/>
                                        </p:tgtEl>
                                      </p:cBhvr>
                                    </p:animEffect>
                                  </p:childTnLst>
                                </p:cTn>
                              </p:par>
                              <p:par>
                                <p:cTn id="45" presetID="42" presetClass="path" presetSubtype="0" accel="50000" decel="50000" fill="hold" nodeType="withEffect">
                                  <p:stCondLst>
                                    <p:cond delay="200"/>
                                  </p:stCondLst>
                                  <p:iterate type="lt">
                                    <p:tmPct val="10000"/>
                                  </p:iterate>
                                  <p:childTnLst>
                                    <p:animMotion origin="layout" path="M 0 0.05741 L 0 -0.02801 " pathEditMode="relative" rAng="0" ptsTypes="AA">
                                      <p:cBhvr>
                                        <p:cTn id="46" dur="500" fill="hold"/>
                                        <p:tgtEl>
                                          <p:spTgt spid="8"/>
                                        </p:tgtEl>
                                        <p:attrNameLst>
                                          <p:attrName>ppt_x</p:attrName>
                                          <p:attrName>ppt_y</p:attrName>
                                        </p:attrNameLst>
                                      </p:cBhvr>
                                      <p:rCtr x="0" y="-4282"/>
                                    </p:animMotion>
                                  </p:childTnLst>
                                </p:cTn>
                              </p:par>
                              <p:par>
                                <p:cTn id="47" presetID="42" presetClass="path" presetSubtype="0" accel="50000" decel="50000" fill="hold" nodeType="withEffect">
                                  <p:stCondLst>
                                    <p:cond delay="200"/>
                                  </p:stCondLst>
                                  <p:iterate type="lt">
                                    <p:tmPct val="10000"/>
                                  </p:iterate>
                                  <p:childTnLst>
                                    <p:animMotion origin="layout" path="M 0 -0.02801 L 8.33333E-7 2.22222E-6 " pathEditMode="relative" rAng="0" ptsTypes="AA">
                                      <p:cBhvr>
                                        <p:cTn id="48" dur="500" fill="hold"/>
                                        <p:tgtEl>
                                          <p:spTgt spid="8"/>
                                        </p:tgtEl>
                                        <p:attrNameLst>
                                          <p:attrName>ppt_x</p:attrName>
                                          <p:attrName>ppt_y</p:attrName>
                                        </p:attrNameLst>
                                      </p:cBhvr>
                                      <p:rCtr x="-26" y="1389"/>
                                    </p:animMotion>
                                  </p:childTnLst>
                                </p:cTn>
                              </p:par>
                              <p:par>
                                <p:cTn id="49" presetID="50" presetClass="entr" presetSubtype="0" decel="100000" fill="hold" nodeType="withEffect">
                                  <p:stCondLst>
                                    <p:cond delay="300"/>
                                  </p:stCondLst>
                                  <p:iterate type="lt">
                                    <p:tmPct val="10000"/>
                                  </p:iterate>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strVal val="#ppt_w+.3"/>
                                          </p:val>
                                        </p:tav>
                                        <p:tav tm="100000">
                                          <p:val>
                                            <p:strVal val="#ppt_w"/>
                                          </p:val>
                                        </p:tav>
                                      </p:tavLst>
                                    </p:anim>
                                    <p:anim calcmode="lin" valueType="num">
                                      <p:cBhvr>
                                        <p:cTn id="52" dur="500" fill="hold"/>
                                        <p:tgtEl>
                                          <p:spTgt spid="9"/>
                                        </p:tgtEl>
                                        <p:attrNameLst>
                                          <p:attrName>ppt_h</p:attrName>
                                        </p:attrNameLst>
                                      </p:cBhvr>
                                      <p:tavLst>
                                        <p:tav tm="0">
                                          <p:val>
                                            <p:strVal val="#ppt_h"/>
                                          </p:val>
                                        </p:tav>
                                        <p:tav tm="100000">
                                          <p:val>
                                            <p:strVal val="#ppt_h"/>
                                          </p:val>
                                        </p:tav>
                                      </p:tavLst>
                                    </p:anim>
                                    <p:animEffect transition="in" filter="fade">
                                      <p:cBhvr>
                                        <p:cTn id="53" dur="500"/>
                                        <p:tgtEl>
                                          <p:spTgt spid="9"/>
                                        </p:tgtEl>
                                      </p:cBhvr>
                                    </p:animEffect>
                                  </p:childTnLst>
                                </p:cTn>
                              </p:par>
                              <p:par>
                                <p:cTn id="54" presetID="42" presetClass="path" presetSubtype="0" accel="50000" decel="50000" fill="hold" nodeType="withEffect">
                                  <p:stCondLst>
                                    <p:cond delay="300"/>
                                  </p:stCondLst>
                                  <p:iterate type="lt">
                                    <p:tmPct val="10000"/>
                                  </p:iterate>
                                  <p:childTnLst>
                                    <p:animMotion origin="layout" path="M 0 0.05741 L 0 -0.02801 " pathEditMode="relative" rAng="0" ptsTypes="AA">
                                      <p:cBhvr>
                                        <p:cTn id="55" dur="500" fill="hold"/>
                                        <p:tgtEl>
                                          <p:spTgt spid="9"/>
                                        </p:tgtEl>
                                        <p:attrNameLst>
                                          <p:attrName>ppt_x</p:attrName>
                                          <p:attrName>ppt_y</p:attrName>
                                        </p:attrNameLst>
                                      </p:cBhvr>
                                      <p:rCtr x="0" y="-4282"/>
                                    </p:animMotion>
                                  </p:childTnLst>
                                </p:cTn>
                              </p:par>
                              <p:par>
                                <p:cTn id="56" presetID="42" presetClass="path" presetSubtype="0" accel="50000" decel="50000" fill="hold" nodeType="withEffect">
                                  <p:stCondLst>
                                    <p:cond delay="300"/>
                                  </p:stCondLst>
                                  <p:iterate type="lt">
                                    <p:tmPct val="10000"/>
                                  </p:iterate>
                                  <p:childTnLst>
                                    <p:animMotion origin="layout" path="M 0 -0.02801 L 8.33333E-7 2.22222E-6 " pathEditMode="relative" rAng="0" ptsTypes="AA">
                                      <p:cBhvr>
                                        <p:cTn id="57" dur="500" fill="hold"/>
                                        <p:tgtEl>
                                          <p:spTgt spid="9"/>
                                        </p:tgtEl>
                                        <p:attrNameLst>
                                          <p:attrName>ppt_x</p:attrName>
                                          <p:attrName>ppt_y</p:attrName>
                                        </p:attrNameLst>
                                      </p:cBhvr>
                                      <p:rCtr x="-26" y="1389"/>
                                    </p:animMotion>
                                  </p:childTnLst>
                                </p:cTn>
                              </p:par>
                              <p:par>
                                <p:cTn id="58" presetID="50" presetClass="entr" presetSubtype="0" decel="100000" fill="hold" nodeType="withEffect">
                                  <p:stCondLst>
                                    <p:cond delay="400"/>
                                  </p:stCondLst>
                                  <p:iterate type="lt">
                                    <p:tmPct val="10000"/>
                                  </p:iterate>
                                  <p:childTnLst>
                                    <p:set>
                                      <p:cBhvr>
                                        <p:cTn id="59" dur="1" fill="hold">
                                          <p:stCondLst>
                                            <p:cond delay="0"/>
                                          </p:stCondLst>
                                        </p:cTn>
                                        <p:tgtEl>
                                          <p:spTgt spid="10"/>
                                        </p:tgtEl>
                                        <p:attrNameLst>
                                          <p:attrName>style.visibility</p:attrName>
                                        </p:attrNameLst>
                                      </p:cBhvr>
                                      <p:to>
                                        <p:strVal val="visible"/>
                                      </p:to>
                                    </p:set>
                                    <p:anim calcmode="lin" valueType="num">
                                      <p:cBhvr>
                                        <p:cTn id="60" dur="500" fill="hold"/>
                                        <p:tgtEl>
                                          <p:spTgt spid="10"/>
                                        </p:tgtEl>
                                        <p:attrNameLst>
                                          <p:attrName>ppt_w</p:attrName>
                                        </p:attrNameLst>
                                      </p:cBhvr>
                                      <p:tavLst>
                                        <p:tav tm="0">
                                          <p:val>
                                            <p:strVal val="#ppt_w+.3"/>
                                          </p:val>
                                        </p:tav>
                                        <p:tav tm="100000">
                                          <p:val>
                                            <p:strVal val="#ppt_w"/>
                                          </p:val>
                                        </p:tav>
                                      </p:tavLst>
                                    </p:anim>
                                    <p:anim calcmode="lin" valueType="num">
                                      <p:cBhvr>
                                        <p:cTn id="61" dur="500" fill="hold"/>
                                        <p:tgtEl>
                                          <p:spTgt spid="10"/>
                                        </p:tgtEl>
                                        <p:attrNameLst>
                                          <p:attrName>ppt_h</p:attrName>
                                        </p:attrNameLst>
                                      </p:cBhvr>
                                      <p:tavLst>
                                        <p:tav tm="0">
                                          <p:val>
                                            <p:strVal val="#ppt_h"/>
                                          </p:val>
                                        </p:tav>
                                        <p:tav tm="100000">
                                          <p:val>
                                            <p:strVal val="#ppt_h"/>
                                          </p:val>
                                        </p:tav>
                                      </p:tavLst>
                                    </p:anim>
                                    <p:animEffect transition="in" filter="fade">
                                      <p:cBhvr>
                                        <p:cTn id="62" dur="500"/>
                                        <p:tgtEl>
                                          <p:spTgt spid="10"/>
                                        </p:tgtEl>
                                      </p:cBhvr>
                                    </p:animEffect>
                                  </p:childTnLst>
                                </p:cTn>
                              </p:par>
                              <p:par>
                                <p:cTn id="63" presetID="42" presetClass="path" presetSubtype="0" accel="50000" decel="50000" fill="hold" nodeType="withEffect">
                                  <p:stCondLst>
                                    <p:cond delay="400"/>
                                  </p:stCondLst>
                                  <p:iterate type="lt">
                                    <p:tmPct val="10000"/>
                                  </p:iterate>
                                  <p:childTnLst>
                                    <p:animMotion origin="layout" path="M 0 0.05741 L 0 -0.02801 " pathEditMode="relative" rAng="0" ptsTypes="AA">
                                      <p:cBhvr>
                                        <p:cTn id="64" dur="500" fill="hold"/>
                                        <p:tgtEl>
                                          <p:spTgt spid="10"/>
                                        </p:tgtEl>
                                        <p:attrNameLst>
                                          <p:attrName>ppt_x</p:attrName>
                                          <p:attrName>ppt_y</p:attrName>
                                        </p:attrNameLst>
                                      </p:cBhvr>
                                      <p:rCtr x="0" y="-4282"/>
                                    </p:animMotion>
                                  </p:childTnLst>
                                </p:cTn>
                              </p:par>
                              <p:par>
                                <p:cTn id="65" presetID="42" presetClass="path" presetSubtype="0" accel="50000" decel="50000" fill="hold" nodeType="withEffect">
                                  <p:stCondLst>
                                    <p:cond delay="400"/>
                                  </p:stCondLst>
                                  <p:iterate type="lt">
                                    <p:tmPct val="10000"/>
                                  </p:iterate>
                                  <p:childTnLst>
                                    <p:animMotion origin="layout" path="M 0 -0.02801 L 8.33333E-7 2.22222E-6 " pathEditMode="relative" rAng="0" ptsTypes="AA">
                                      <p:cBhvr>
                                        <p:cTn id="66" dur="500" fill="hold"/>
                                        <p:tgtEl>
                                          <p:spTgt spid="10"/>
                                        </p:tgtEl>
                                        <p:attrNameLst>
                                          <p:attrName>ppt_x</p:attrName>
                                          <p:attrName>ppt_y</p:attrName>
                                        </p:attrNameLst>
                                      </p:cBhvr>
                                      <p:rCtr x="-26" y="1389"/>
                                    </p:animMotion>
                                  </p:childTnLst>
                                </p:cTn>
                              </p:par>
                              <p:par>
                                <p:cTn id="67" presetID="50" presetClass="entr" presetSubtype="0" decel="100000" fill="hold" nodeType="withEffect">
                                  <p:stCondLst>
                                    <p:cond delay="30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p:cTn id="69" dur="500" fill="hold"/>
                                        <p:tgtEl>
                                          <p:spTgt spid="26"/>
                                        </p:tgtEl>
                                        <p:attrNameLst>
                                          <p:attrName>ppt_w</p:attrName>
                                        </p:attrNameLst>
                                      </p:cBhvr>
                                      <p:tavLst>
                                        <p:tav tm="0">
                                          <p:val>
                                            <p:strVal val="#ppt_w+.3"/>
                                          </p:val>
                                        </p:tav>
                                        <p:tav tm="100000">
                                          <p:val>
                                            <p:strVal val="#ppt_w"/>
                                          </p:val>
                                        </p:tav>
                                      </p:tavLst>
                                    </p:anim>
                                    <p:anim calcmode="lin" valueType="num">
                                      <p:cBhvr>
                                        <p:cTn id="70" dur="500" fill="hold"/>
                                        <p:tgtEl>
                                          <p:spTgt spid="26"/>
                                        </p:tgtEl>
                                        <p:attrNameLst>
                                          <p:attrName>ppt_h</p:attrName>
                                        </p:attrNameLst>
                                      </p:cBhvr>
                                      <p:tavLst>
                                        <p:tav tm="0">
                                          <p:val>
                                            <p:strVal val="#ppt_h"/>
                                          </p:val>
                                        </p:tav>
                                        <p:tav tm="100000">
                                          <p:val>
                                            <p:strVal val="#ppt_h"/>
                                          </p:val>
                                        </p:tav>
                                      </p:tavLst>
                                    </p:anim>
                                    <p:animEffect transition="in" filter="fade">
                                      <p:cBhvr>
                                        <p:cTn id="71" dur="500"/>
                                        <p:tgtEl>
                                          <p:spTgt spid="26"/>
                                        </p:tgtEl>
                                      </p:cBhvr>
                                    </p:animEffect>
                                  </p:childTnLst>
                                </p:cTn>
                              </p:par>
                              <p:par>
                                <p:cTn id="72" presetID="42" presetClass="path" presetSubtype="0" accel="50000" decel="50000" fill="hold" nodeType="withEffect">
                                  <p:stCondLst>
                                    <p:cond delay="300"/>
                                  </p:stCondLst>
                                  <p:iterate type="lt">
                                    <p:tmPct val="10000"/>
                                  </p:iterate>
                                  <p:childTnLst>
                                    <p:animMotion origin="layout" path="M 0 0.05741 L 0 -0.02801 " pathEditMode="relative" rAng="0" ptsTypes="AA">
                                      <p:cBhvr>
                                        <p:cTn id="73" dur="500" fill="hold"/>
                                        <p:tgtEl>
                                          <p:spTgt spid="26"/>
                                        </p:tgtEl>
                                        <p:attrNameLst>
                                          <p:attrName>ppt_x</p:attrName>
                                          <p:attrName>ppt_y</p:attrName>
                                        </p:attrNameLst>
                                      </p:cBhvr>
                                      <p:rCtr x="0" y="-4282"/>
                                    </p:animMotion>
                                  </p:childTnLst>
                                </p:cTn>
                              </p:par>
                              <p:par>
                                <p:cTn id="74" presetID="42" presetClass="path" presetSubtype="0" accel="50000" decel="50000" fill="hold" nodeType="withEffect">
                                  <p:stCondLst>
                                    <p:cond delay="300"/>
                                  </p:stCondLst>
                                  <p:iterate type="lt">
                                    <p:tmPct val="10000"/>
                                  </p:iterate>
                                  <p:childTnLst>
                                    <p:animMotion origin="layout" path="M 0 -0.02801 L 8.33333E-7 2.22222E-6 " pathEditMode="relative" rAng="0" ptsTypes="AA">
                                      <p:cBhvr>
                                        <p:cTn id="75" dur="500" fill="hold"/>
                                        <p:tgtEl>
                                          <p:spTgt spid="26"/>
                                        </p:tgtEl>
                                        <p:attrNameLst>
                                          <p:attrName>ppt_x</p:attrName>
                                          <p:attrName>ppt_y</p:attrName>
                                        </p:attrNameLst>
                                      </p:cBhvr>
                                      <p:rCtr x="-26"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416651" y="2647802"/>
            <a:ext cx="2877839" cy="769441"/>
          </a:xfrm>
          <a:prstGeom prst="rect">
            <a:avLst/>
          </a:prstGeom>
          <a:noFill/>
          <a:effectLst/>
        </p:spPr>
        <p:txBody>
          <a:bodyPr wrap="none" rtlCol="0">
            <a:spAutoFit/>
          </a:bodyPr>
          <a:lstStyle/>
          <a:p>
            <a:r>
              <a:rPr lang="en-US" altLang="zh-CN" sz="44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PART   01</a:t>
            </a:r>
            <a:endParaRPr lang="en-US" altLang="zh-CN" sz="36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810537" y="3276307"/>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045091" y="3475918"/>
            <a:ext cx="1620957" cy="523220"/>
          </a:xfrm>
          <a:prstGeom prst="rect">
            <a:avLst/>
          </a:prstGeom>
          <a:noFill/>
          <a:effectLst/>
        </p:spPr>
        <p:txBody>
          <a:bodyPr wrap="none" rtlCol="0">
            <a:spAutoFit/>
          </a:bodyPr>
          <a:lstStyle/>
          <a:p>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变量简介</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p:cNvSpPr/>
          <p:nvPr/>
        </p:nvSpPr>
        <p:spPr>
          <a:xfrm>
            <a:off x="7527036" y="5665375"/>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37972" y="3133444"/>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893822" y="4356386"/>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69114" y="4823850"/>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291702" y="5120856"/>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267428" y="3665824"/>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362259" y="5984367"/>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479360" y="647649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92707" y="4326436"/>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228493" y="5194930"/>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745768" y="3950897"/>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764110" y="4018311"/>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71823" y="5191617"/>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043549" y="6260710"/>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43155" y="5578878"/>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360631" y="5537604"/>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511582" y="1174121"/>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476893" y="1642565"/>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64643" y="798582"/>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382985" y="865996"/>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277123" y="1639252"/>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77074" y="2174945"/>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375755" y="149311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522306" y="1985239"/>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10" presetClass="entr" presetSubtype="0" fill="hold" grpId="1"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par>
                                <p:cTn id="37" presetID="0" presetClass="path" presetSubtype="0" repeatCount="indefinite" fill="hold" grpId="0" nodeType="withEffect">
                                  <p:stCondLst>
                                    <p:cond delay="0"/>
                                  </p:stCondLst>
                                  <p:childTnLst>
                                    <p:animMotion origin="layout" path="M -2.5E-6 0 C 0.18282 0.00093 0.1961 0.12685 0.29584 0.12361 C 0.39545 0.11968 0.51576 0.03519 0.60339 0.02708 C 0.69089 0.01921 0.75847 0.07384 0.82097 0.07546 C 0.8836 0.07731 0.93672 0.04444 0.97917 0.03796 C 1.02201 0.03125 1.05065 0.03819 1.07982 0.04468 " pathEditMode="relative" rAng="0" ptsTypes="AAAAAA">
                                      <p:cBhvr>
                                        <p:cTn id="38" dur="4000" fill="hold"/>
                                        <p:tgtEl>
                                          <p:spTgt spid="13"/>
                                        </p:tgtEl>
                                        <p:attrNameLst>
                                          <p:attrName>ppt_x</p:attrName>
                                          <p:attrName>ppt_y</p:attrName>
                                        </p:attrNameLst>
                                      </p:cBhvr>
                                      <p:rCtr x="53984" y="6181"/>
                                    </p:animMotion>
                                  </p:childTnLst>
                                </p:cTn>
                              </p:par>
                              <p:par>
                                <p:cTn id="39" presetID="10" presetClass="entr" presetSubtype="0" fill="hold" grpId="1" nodeType="withEffect">
                                  <p:stCondLst>
                                    <p:cond delay="2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0" presetClass="path" presetSubtype="0" repeatCount="indefinite" fill="hold" grpId="0" nodeType="withEffect">
                                  <p:stCondLst>
                                    <p:cond delay="250"/>
                                  </p:stCondLst>
                                  <p:childTnLst>
                                    <p:animMotion origin="layout" path="M 4.79167E-6 2.96296E-6 C 0.08945 -0.00973 0.21015 -0.03195 0.30989 -0.02223 C 0.40911 -0.01297 0.50976 0.05115 0.59648 0.0574 C 0.68307 0.06365 0.76419 0.01551 0.82955 0.01481 C 0.89505 0.01412 0.94713 0.05949 0.98971 0.05324 C 1.03216 0.04629 1.0513 0.0419 1.08059 0.03657 " pathEditMode="relative" rAng="0" ptsTypes="AAAAAA">
                                      <p:cBhvr>
                                        <p:cTn id="43" dur="4000" fill="hold"/>
                                        <p:tgtEl>
                                          <p:spTgt spid="14"/>
                                        </p:tgtEl>
                                        <p:attrNameLst>
                                          <p:attrName>ppt_x</p:attrName>
                                          <p:attrName>ppt_y</p:attrName>
                                        </p:attrNameLst>
                                      </p:cBhvr>
                                      <p:rCtr x="54023" y="1644"/>
                                    </p:animMotion>
                                  </p:childTnLst>
                                </p:cTn>
                              </p:par>
                              <p:par>
                                <p:cTn id="44" presetID="10" presetClass="entr" presetSubtype="0" fill="hold" grpId="1" nodeType="with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50"/>
                                        <p:tgtEl>
                                          <p:spTgt spid="15"/>
                                        </p:tgtEl>
                                      </p:cBhvr>
                                    </p:animEffect>
                                  </p:childTnLst>
                                </p:cTn>
                              </p:par>
                              <p:par>
                                <p:cTn id="47" presetID="0" presetClass="path" presetSubtype="0" repeatCount="indefinite" fill="hold" grpId="0" nodeType="withEffect">
                                  <p:stCondLst>
                                    <p:cond delay="500"/>
                                  </p:stCondLst>
                                  <p:childTnLst>
                                    <p:animMotion origin="layout" path="M -2.5E-6 -4.44444E-6 C 0.11524 0.01042 0.20157 -0.08055 0.30287 -0.07685 C 0.4043 -0.07314 0.51914 0.01112 0.60782 0.02362 C 0.69636 0.03565 0.77227 -0.00439 0.83451 -0.0037 C 0.89675 -0.00347 0.93854 0.03241 0.98125 0.02639 C 1.02357 0.01945 1.05495 0.01135 1.07904 -0.00069 " pathEditMode="relative" rAng="0" ptsTypes="AAAAAA">
                                      <p:cBhvr>
                                        <p:cTn id="48" dur="4000" fill="hold"/>
                                        <p:tgtEl>
                                          <p:spTgt spid="15"/>
                                        </p:tgtEl>
                                        <p:attrNameLst>
                                          <p:attrName>ppt_x</p:attrName>
                                          <p:attrName>ppt_y</p:attrName>
                                        </p:attrNameLst>
                                      </p:cBhvr>
                                      <p:rCtr x="53945" y="-2523"/>
                                    </p:animMotion>
                                  </p:childTnLst>
                                </p:cTn>
                              </p:par>
                              <p:par>
                                <p:cTn id="49" presetID="10" presetClass="entr" presetSubtype="0" fill="hold" grpId="1" nodeType="withEffect">
                                  <p:stCondLst>
                                    <p:cond delay="75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250"/>
                                        <p:tgtEl>
                                          <p:spTgt spid="16"/>
                                        </p:tgtEl>
                                      </p:cBhvr>
                                    </p:animEffect>
                                  </p:childTnLst>
                                </p:cTn>
                              </p:par>
                              <p:par>
                                <p:cTn id="52" presetID="0" presetClass="path" presetSubtype="0" repeatCount="indefinite" fill="hold" grpId="0" nodeType="withEffect">
                                  <p:stCondLst>
                                    <p:cond delay="750"/>
                                  </p:stCondLst>
                                  <p:childTnLst>
                                    <p:animMotion origin="layout" path="M 1.04167E-6 1.11111E-6 C 0.21419 0.00602 0.22213 0.07685 0.32669 0.08032 C 0.43125 0.08403 0.53607 0.02153 0.62708 0.02083 C 0.7181 0.02014 0.81016 0.07407 0.87318 0.07569 C 0.9362 0.07755 0.96471 0.03217 1.00495 0.03171 C 1.04466 0.03125 1.08086 0.04792 1.10872 0.05602 " pathEditMode="relative" rAng="0" ptsTypes="AAAAAA">
                                      <p:cBhvr>
                                        <p:cTn id="53" dur="4000" fill="hold"/>
                                        <p:tgtEl>
                                          <p:spTgt spid="16"/>
                                        </p:tgtEl>
                                        <p:attrNameLst>
                                          <p:attrName>ppt_x</p:attrName>
                                          <p:attrName>ppt_y</p:attrName>
                                        </p:attrNameLst>
                                      </p:cBhvr>
                                      <p:rCtr x="55430" y="4005"/>
                                    </p:animMotion>
                                  </p:childTnLst>
                                </p:cTn>
                              </p:par>
                              <p:par>
                                <p:cTn id="54" presetID="10" presetClass="entr" presetSubtype="0" fill="hold" grpId="1" nodeType="withEffect">
                                  <p:stCondLst>
                                    <p:cond delay="10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250"/>
                                        <p:tgtEl>
                                          <p:spTgt spid="17"/>
                                        </p:tgtEl>
                                      </p:cBhvr>
                                    </p:animEffect>
                                  </p:childTnLst>
                                </p:cTn>
                              </p:par>
                              <p:par>
                                <p:cTn id="57" presetID="0" presetClass="path" presetSubtype="0" repeatCount="indefinite" fill="hold" grpId="0" nodeType="withEffect">
                                  <p:stCondLst>
                                    <p:cond delay="1000"/>
                                  </p:stCondLst>
                                  <p:childTnLst>
                                    <p:animMotion origin="layout" path="M -1.45833E-6 2.96296E-6 C 0.20586 0.03588 0.26133 0.1199 0.34857 0.12037 C 0.43568 0.12037 0.51576 0.09143 0.55612 0.07523 C 0.59649 0.05879 0.64649 0.03588 0.70755 0.03611 C 0.76823 0.0368 0.88099 0.07801 0.92123 0.07731 C 0.96081 0.07708 1.07357 0.07569 1.10873 0.05555 " pathEditMode="relative" rAng="0" ptsTypes="AAAAAA">
                                      <p:cBhvr>
                                        <p:cTn id="58" dur="3750" fill="hold"/>
                                        <p:tgtEl>
                                          <p:spTgt spid="17"/>
                                        </p:tgtEl>
                                        <p:attrNameLst>
                                          <p:attrName>ppt_x</p:attrName>
                                          <p:attrName>ppt_y</p:attrName>
                                        </p:attrNameLst>
                                      </p:cBhvr>
                                      <p:rCtr x="55430" y="6019"/>
                                    </p:animMotion>
                                  </p:childTnLst>
                                </p:cTn>
                              </p:par>
                              <p:par>
                                <p:cTn id="59" presetID="10" presetClass="entr" presetSubtype="0" fill="hold" grpId="1" nodeType="withEffect">
                                  <p:stCondLst>
                                    <p:cond delay="125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50"/>
                                        <p:tgtEl>
                                          <p:spTgt spid="19"/>
                                        </p:tgtEl>
                                      </p:cBhvr>
                                    </p:animEffect>
                                  </p:childTnLst>
                                </p:cTn>
                              </p:par>
                              <p:par>
                                <p:cTn id="62" presetID="0" presetClass="path" presetSubtype="0" repeatCount="indefinite" fill="hold" grpId="0" nodeType="withEffect">
                                  <p:stCondLst>
                                    <p:cond delay="1250"/>
                                  </p:stCondLst>
                                  <p:childTnLst>
                                    <p:animMotion origin="layout" path="M 8.33333E-7 0 C 0.10208 -0.0206 0.21654 -0.05046 0.30768 -0.04329 C 0.39909 -0.03565 0.46875 0.03704 0.54713 0.04468 C 0.62565 0.05231 0.70755 0.00208 0.77799 0.00255 C 0.84831 0.00278 0.92682 0.05394 0.96953 0.04745 C 1.01185 0.04097 1.06172 0.03079 1.08607 0.01875 " pathEditMode="relative" rAng="0" ptsTypes="AAAAAA">
                                      <p:cBhvr>
                                        <p:cTn id="63" dur="3750" fill="hold"/>
                                        <p:tgtEl>
                                          <p:spTgt spid="19"/>
                                        </p:tgtEl>
                                        <p:attrNameLst>
                                          <p:attrName>ppt_x</p:attrName>
                                          <p:attrName>ppt_y</p:attrName>
                                        </p:attrNameLst>
                                      </p:cBhvr>
                                      <p:rCtr x="54297" y="162"/>
                                    </p:animMotion>
                                  </p:childTnLst>
                                </p:cTn>
                              </p:par>
                              <p:par>
                                <p:cTn id="64" presetID="10" presetClass="entr" presetSubtype="0" fill="hold" grpId="1" nodeType="withEffect">
                                  <p:stCondLst>
                                    <p:cond delay="15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250"/>
                                        <p:tgtEl>
                                          <p:spTgt spid="22"/>
                                        </p:tgtEl>
                                      </p:cBhvr>
                                    </p:animEffect>
                                  </p:childTnLst>
                                </p:cTn>
                              </p:par>
                              <p:par>
                                <p:cTn id="67" presetID="0" presetClass="path" presetSubtype="0" repeatCount="indefinite" fill="hold" grpId="0" nodeType="withEffect">
                                  <p:stCondLst>
                                    <p:cond delay="1500"/>
                                  </p:stCondLst>
                                  <p:childTnLst>
                                    <p:animMotion origin="layout" path="M 4.79167E-6 -4.44444E-6 C 0.08945 -0.00949 0.23541 0.11343 0.33333 0.11482 C 0.43125 0.11598 0.52265 0.01158 0.5875 0.0088 C 0.65234 0.00556 0.71289 0.05764 0.77942 0.06158 C 0.84557 0.06528 0.94322 0.03843 0.9858 0.03195 C 1.02825 0.02524 1.0513 0.0419 1.08059 0.03681 " pathEditMode="relative" rAng="0" ptsTypes="AAAAAA">
                                      <p:cBhvr>
                                        <p:cTn id="68" dur="3750" fill="hold"/>
                                        <p:tgtEl>
                                          <p:spTgt spid="22"/>
                                        </p:tgtEl>
                                        <p:attrNameLst>
                                          <p:attrName>ppt_x</p:attrName>
                                          <p:attrName>ppt_y</p:attrName>
                                        </p:attrNameLst>
                                      </p:cBhvr>
                                      <p:rCtr x="54023" y="5694"/>
                                    </p:animMotion>
                                  </p:childTnLst>
                                </p:cTn>
                              </p:par>
                              <p:par>
                                <p:cTn id="69" presetID="10" presetClass="entr" presetSubtype="0" fill="hold" grpId="1" nodeType="withEffect">
                                  <p:stCondLst>
                                    <p:cond delay="175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250"/>
                                        <p:tgtEl>
                                          <p:spTgt spid="24"/>
                                        </p:tgtEl>
                                      </p:cBhvr>
                                    </p:animEffect>
                                  </p:childTnLst>
                                </p:cTn>
                              </p:par>
                              <p:par>
                                <p:cTn id="72" presetID="0" presetClass="path" presetSubtype="0" repeatCount="indefinite" fill="hold" grpId="0" nodeType="withEffect">
                                  <p:stCondLst>
                                    <p:cond delay="1750"/>
                                  </p:stCondLst>
                                  <p:childTnLst>
                                    <p:animMotion origin="layout" path="M 3.125E-6 -3.7037E-6 C 0.11523 0.01065 0.20664 -0.01527 0.30169 -0.0125 C 0.39557 -0.00949 0.47864 0.01528 0.56562 0.01736 C 0.65247 0.01945 0.7539 -0.00185 0.82317 -0.00046 C 0.89258 0.00093 0.93854 0.03264 0.98125 0.02616 C 1.02356 0.01945 1.05494 0.01158 1.07903 -0.00046 " pathEditMode="relative" rAng="0" ptsTypes="AAAAAA">
                                      <p:cBhvr>
                                        <p:cTn id="73" dur="3750" fill="hold"/>
                                        <p:tgtEl>
                                          <p:spTgt spid="24"/>
                                        </p:tgtEl>
                                        <p:attrNameLst>
                                          <p:attrName>ppt_x</p:attrName>
                                          <p:attrName>ppt_y</p:attrName>
                                        </p:attrNameLst>
                                      </p:cBhvr>
                                      <p:rCtr x="53945" y="694"/>
                                    </p:animMotion>
                                  </p:childTnLst>
                                </p:cTn>
                              </p:par>
                              <p:par>
                                <p:cTn id="74" presetID="10" presetClass="entr" presetSubtype="0" fill="hold" grpId="1" nodeType="withEffect">
                                  <p:stCondLst>
                                    <p:cond delay="20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250"/>
                                        <p:tgtEl>
                                          <p:spTgt spid="25"/>
                                        </p:tgtEl>
                                      </p:cBhvr>
                                    </p:animEffect>
                                  </p:childTnLst>
                                </p:cTn>
                              </p:par>
                              <p:par>
                                <p:cTn id="77" presetID="0" presetClass="path" presetSubtype="0" repeatCount="indefinite" fill="hold" grpId="0" nodeType="withEffect">
                                  <p:stCondLst>
                                    <p:cond delay="2000"/>
                                  </p:stCondLst>
                                  <p:childTnLst>
                                    <p:animMotion origin="layout" path="M -4.375E-6 -1.11111E-6 C 0.18282 0.00093 0.1961 0.12685 0.29584 0.12361 C 0.39545 0.11968 0.51576 0.03519 0.60339 0.02708 C 0.69089 0.01921 0.75847 0.07384 0.82097 0.07546 C 0.8836 0.07732 0.93672 0.04445 0.97917 0.03796 C 1.02201 0.03125 1.05066 0.0382 1.07982 0.04468 " pathEditMode="relative" rAng="0" ptsTypes="AAAAAA">
                                      <p:cBhvr>
                                        <p:cTn id="78" dur="3750" fill="hold"/>
                                        <p:tgtEl>
                                          <p:spTgt spid="25"/>
                                        </p:tgtEl>
                                        <p:attrNameLst>
                                          <p:attrName>ppt_x</p:attrName>
                                          <p:attrName>ppt_y</p:attrName>
                                        </p:attrNameLst>
                                      </p:cBhvr>
                                      <p:rCtr x="53984" y="6181"/>
                                    </p:animMotion>
                                  </p:childTnLst>
                                </p:cTn>
                              </p:par>
                              <p:par>
                                <p:cTn id="79" presetID="10" presetClass="entr" presetSubtype="0" fill="hold" grpId="1" nodeType="withEffect">
                                  <p:stCondLst>
                                    <p:cond delay="225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250"/>
                                        <p:tgtEl>
                                          <p:spTgt spid="26"/>
                                        </p:tgtEl>
                                      </p:cBhvr>
                                    </p:animEffect>
                                  </p:childTnLst>
                                </p:cTn>
                              </p:par>
                              <p:par>
                                <p:cTn id="82" presetID="0" presetClass="path" presetSubtype="0" repeatCount="indefinite" fill="hold" grpId="0" nodeType="withEffect">
                                  <p:stCondLst>
                                    <p:cond delay="2250"/>
                                  </p:stCondLst>
                                  <p:childTnLst>
                                    <p:animMotion origin="layout" path="M 4.16667E-7 -1.48148E-6 C 0.08945 -0.00972 0.21016 -0.03194 0.3099 -0.02222 C 0.40911 -0.01296 0.50977 0.05116 0.59648 0.05741 C 0.68307 0.06366 0.76419 0.01551 0.82956 0.01482 C 0.89505 0.01412 0.94714 0.05949 0.98971 0.05324 C 1.03216 0.0463 1.0513 0.0419 1.0806 0.03658 " pathEditMode="relative" rAng="0" ptsTypes="AAAAAA">
                                      <p:cBhvr>
                                        <p:cTn id="83" dur="3750" fill="hold"/>
                                        <p:tgtEl>
                                          <p:spTgt spid="26"/>
                                        </p:tgtEl>
                                        <p:attrNameLst>
                                          <p:attrName>ppt_x</p:attrName>
                                          <p:attrName>ppt_y</p:attrName>
                                        </p:attrNameLst>
                                      </p:cBhvr>
                                      <p:rCtr x="54023" y="1644"/>
                                    </p:animMotion>
                                  </p:childTnLst>
                                </p:cTn>
                              </p:par>
                              <p:par>
                                <p:cTn id="84" presetID="10" presetClass="entr" presetSubtype="0" fill="hold" grpId="1" nodeType="withEffect">
                                  <p:stCondLst>
                                    <p:cond delay="250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250"/>
                                        <p:tgtEl>
                                          <p:spTgt spid="27"/>
                                        </p:tgtEl>
                                      </p:cBhvr>
                                    </p:animEffect>
                                  </p:childTnLst>
                                </p:cTn>
                              </p:par>
                              <p:par>
                                <p:cTn id="87" presetID="0" presetClass="path" presetSubtype="0" repeatCount="indefinite" fill="hold" grpId="0" nodeType="withEffect">
                                  <p:stCondLst>
                                    <p:cond delay="2500"/>
                                  </p:stCondLst>
                                  <p:childTnLst>
                                    <p:animMotion origin="layout" path="M -3.125E-6 3.33333E-6 C 0.11524 0.01041 0.20157 -0.08056 0.30287 -0.07686 C 0.4043 -0.07315 0.51914 0.01111 0.60782 0.02361 C 0.69636 0.03564 0.77227 -0.0044 0.83451 -0.00371 C 0.89675 -0.00348 0.93854 0.0324 0.98125 0.02639 C 1.02357 0.01944 1.05495 0.01134 1.07904 -0.0007 " pathEditMode="relative" rAng="0" ptsTypes="AAAAAA">
                                      <p:cBhvr>
                                        <p:cTn id="88" dur="3750" fill="hold"/>
                                        <p:tgtEl>
                                          <p:spTgt spid="27"/>
                                        </p:tgtEl>
                                        <p:attrNameLst>
                                          <p:attrName>ppt_x</p:attrName>
                                          <p:attrName>ppt_y</p:attrName>
                                        </p:attrNameLst>
                                      </p:cBhvr>
                                      <p:rCtr x="53945" y="-2523"/>
                                    </p:animMotion>
                                  </p:childTnLst>
                                </p:cTn>
                              </p:par>
                              <p:par>
                                <p:cTn id="89" presetID="10" presetClass="entr" presetSubtype="0" fill="hold" grpId="1" nodeType="withEffect">
                                  <p:stCondLst>
                                    <p:cond delay="275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250"/>
                                        <p:tgtEl>
                                          <p:spTgt spid="29"/>
                                        </p:tgtEl>
                                      </p:cBhvr>
                                    </p:animEffect>
                                  </p:childTnLst>
                                </p:cTn>
                              </p:par>
                              <p:par>
                                <p:cTn id="92" presetID="0" presetClass="path" presetSubtype="0" repeatCount="indefinite" fill="hold" grpId="0" nodeType="withEffect">
                                  <p:stCondLst>
                                    <p:cond delay="2750"/>
                                  </p:stCondLst>
                                  <p:childTnLst>
                                    <p:animMotion origin="layout" path="M -2.08333E-6 3.7037E-6 C 0.21419 0.00601 0.22214 0.07685 0.32669 0.08032 C 0.43125 0.08402 0.53607 0.02152 0.62709 0.02083 C 0.7181 0.02014 0.81016 0.07407 0.87318 0.07569 C 0.9362 0.07754 0.96472 0.03217 1.00495 0.03171 C 1.04466 0.03125 1.08086 0.04791 1.10873 0.05601 " pathEditMode="relative" rAng="0" ptsTypes="AAAAAA">
                                      <p:cBhvr>
                                        <p:cTn id="93" dur="3750" fill="hold"/>
                                        <p:tgtEl>
                                          <p:spTgt spid="29"/>
                                        </p:tgtEl>
                                        <p:attrNameLst>
                                          <p:attrName>ppt_x</p:attrName>
                                          <p:attrName>ppt_y</p:attrName>
                                        </p:attrNameLst>
                                      </p:cBhvr>
                                      <p:rCtr x="55430" y="4005"/>
                                    </p:animMotion>
                                  </p:childTnLst>
                                </p:cTn>
                              </p:par>
                              <p:par>
                                <p:cTn id="94" presetID="10" presetClass="entr" presetSubtype="0" fill="hold" grpId="1" nodeType="withEffect">
                                  <p:stCondLst>
                                    <p:cond delay="300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250"/>
                                        <p:tgtEl>
                                          <p:spTgt spid="30"/>
                                        </p:tgtEl>
                                      </p:cBhvr>
                                    </p:animEffect>
                                  </p:childTnLst>
                                </p:cTn>
                              </p:par>
                              <p:par>
                                <p:cTn id="97" presetID="0" presetClass="path" presetSubtype="0" repeatCount="indefinite" fill="hold" grpId="0" nodeType="withEffect">
                                  <p:stCondLst>
                                    <p:cond delay="3000"/>
                                  </p:stCondLst>
                                  <p:childTnLst>
                                    <p:animMotion origin="layout" path="M 4.16667E-6 -3.7037E-6 C 0.20586 0.03588 0.26132 0.11991 0.34856 0.12037 C 0.43567 0.12037 0.51575 0.09144 0.55612 0.07524 C 0.59648 0.0588 0.64648 0.03588 0.70755 0.03611 C 0.76823 0.03681 0.88099 0.07801 0.92122 0.07732 C 0.9608 0.07709 1.07356 0.0757 1.10872 0.05556 " pathEditMode="relative" rAng="0" ptsTypes="AAAAAA">
                                      <p:cBhvr>
                                        <p:cTn id="98" dur="3750" fill="hold"/>
                                        <p:tgtEl>
                                          <p:spTgt spid="30"/>
                                        </p:tgtEl>
                                        <p:attrNameLst>
                                          <p:attrName>ppt_x</p:attrName>
                                          <p:attrName>ppt_y</p:attrName>
                                        </p:attrNameLst>
                                      </p:cBhvr>
                                      <p:rCtr x="55430" y="6019"/>
                                    </p:animMotion>
                                  </p:childTnLst>
                                </p:cTn>
                              </p:par>
                              <p:par>
                                <p:cTn id="99" presetID="10" presetClass="entr" presetSubtype="0" fill="hold" grpId="1" nodeType="withEffect">
                                  <p:stCondLst>
                                    <p:cond delay="325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250"/>
                                        <p:tgtEl>
                                          <p:spTgt spid="31"/>
                                        </p:tgtEl>
                                      </p:cBhvr>
                                    </p:animEffect>
                                  </p:childTnLst>
                                </p:cTn>
                              </p:par>
                              <p:par>
                                <p:cTn id="102" presetID="0" presetClass="path" presetSubtype="0" repeatCount="indefinite" fill="hold" grpId="0" nodeType="withEffect">
                                  <p:stCondLst>
                                    <p:cond delay="3250"/>
                                  </p:stCondLst>
                                  <p:childTnLst>
                                    <p:animMotion origin="layout" path="M -3.33333E-6 -2.22222E-6 C 0.10209 -0.0206 0.21654 -0.05046 0.30769 -0.04328 C 0.39909 -0.03565 0.46875 0.03704 0.54714 0.04468 C 0.62565 0.05232 0.70756 0.00209 0.778 0.00255 C 0.84831 0.00278 0.92683 0.05394 0.96953 0.04746 C 1.01185 0.04097 1.06172 0.03079 1.08607 0.01875 " pathEditMode="relative" rAng="0" ptsTypes="AAAAAA">
                                      <p:cBhvr>
                                        <p:cTn id="103" dur="3750" fill="hold"/>
                                        <p:tgtEl>
                                          <p:spTgt spid="31"/>
                                        </p:tgtEl>
                                        <p:attrNameLst>
                                          <p:attrName>ppt_x</p:attrName>
                                          <p:attrName>ppt_y</p:attrName>
                                        </p:attrNameLst>
                                      </p:cBhvr>
                                      <p:rCtr x="54297" y="162"/>
                                    </p:animMotion>
                                  </p:childTnLst>
                                </p:cTn>
                              </p:par>
                              <p:par>
                                <p:cTn id="104" presetID="10" presetClass="entr" presetSubtype="0" fill="hold" grpId="1" nodeType="withEffect">
                                  <p:stCondLst>
                                    <p:cond delay="35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250"/>
                                        <p:tgtEl>
                                          <p:spTgt spid="32"/>
                                        </p:tgtEl>
                                      </p:cBhvr>
                                    </p:animEffect>
                                  </p:childTnLst>
                                </p:cTn>
                              </p:par>
                              <p:par>
                                <p:cTn id="107" presetID="0" presetClass="path" presetSubtype="0" repeatCount="indefinite" fill="hold" grpId="0" nodeType="withEffect">
                                  <p:stCondLst>
                                    <p:cond delay="3500"/>
                                  </p:stCondLst>
                                  <p:childTnLst>
                                    <p:animMotion origin="layout" path="M -3.33333E-6 4.81481E-6 C 0.08946 -0.0095 0.23542 0.11342 0.33334 0.11481 C 0.43125 0.11597 0.52266 0.01157 0.5875 0.00879 C 0.65235 0.00555 0.71289 0.05763 0.77943 0.06157 C 0.84558 0.06527 0.94323 0.03842 0.98581 0.03194 C 1.02826 0.02523 1.05131 0.04189 1.0806 0.0368 " pathEditMode="relative" rAng="0" ptsTypes="AAAAAA">
                                      <p:cBhvr>
                                        <p:cTn id="108" dur="3750" fill="hold"/>
                                        <p:tgtEl>
                                          <p:spTgt spid="32"/>
                                        </p:tgtEl>
                                        <p:attrNameLst>
                                          <p:attrName>ppt_x</p:attrName>
                                          <p:attrName>ppt_y</p:attrName>
                                        </p:attrNameLst>
                                      </p:cBhvr>
                                      <p:rCtr x="54023" y="5694"/>
                                    </p:animMotion>
                                  </p:childTnLst>
                                </p:cTn>
                              </p:par>
                              <p:par>
                                <p:cTn id="109" presetID="10" presetClass="entr" presetSubtype="0" fill="hold" grpId="1" nodeType="withEffect">
                                  <p:stCondLst>
                                    <p:cond delay="375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250"/>
                                        <p:tgtEl>
                                          <p:spTgt spid="33"/>
                                        </p:tgtEl>
                                      </p:cBhvr>
                                    </p:animEffect>
                                  </p:childTnLst>
                                </p:cTn>
                              </p:par>
                              <p:par>
                                <p:cTn id="112" presetID="0" presetClass="path" presetSubtype="0" repeatCount="indefinite" fill="hold" grpId="0" nodeType="withEffect">
                                  <p:stCondLst>
                                    <p:cond delay="3750"/>
                                  </p:stCondLst>
                                  <p:childTnLst>
                                    <p:animMotion origin="layout" path="M 1.25E-6 3.33333E-6 C 0.11523 0.01064 0.20664 -0.01528 0.30169 -0.0125 C 0.39557 -0.00949 0.47864 0.01527 0.56562 0.01736 C 0.65247 0.01944 0.75391 -0.00186 0.82318 -0.00047 C 0.89258 0.00092 0.93854 0.03264 0.98125 0.02615 C 1.02357 0.01944 1.05495 0.01157 1.07904 -0.00047 " pathEditMode="relative" rAng="0" ptsTypes="AAAAAA">
                                      <p:cBhvr>
                                        <p:cTn id="113" dur="3750" fill="hold"/>
                                        <p:tgtEl>
                                          <p:spTgt spid="33"/>
                                        </p:tgtEl>
                                        <p:attrNameLst>
                                          <p:attrName>ppt_x</p:attrName>
                                          <p:attrName>ppt_y</p:attrName>
                                        </p:attrNameLst>
                                      </p:cBhvr>
                                      <p:rCtr x="53945" y="694"/>
                                    </p:animMotion>
                                  </p:childTnLst>
                                </p:cTn>
                              </p:par>
                              <p:par>
                                <p:cTn id="114" presetID="10" presetClass="entr" presetSubtype="0" fill="hold" grpId="1" nodeType="withEffect">
                                  <p:stCondLst>
                                    <p:cond delay="25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250"/>
                                        <p:tgtEl>
                                          <p:spTgt spid="34"/>
                                        </p:tgtEl>
                                      </p:cBhvr>
                                    </p:animEffect>
                                  </p:childTnLst>
                                </p:cTn>
                              </p:par>
                              <p:par>
                                <p:cTn id="117" presetID="0" presetClass="path" presetSubtype="0" repeatCount="indefinite" fill="hold" grpId="0" nodeType="withEffect">
                                  <p:stCondLst>
                                    <p:cond delay="250"/>
                                  </p:stCondLst>
                                  <p:childTnLst>
                                    <p:animMotion origin="layout" path="M -3.125E-6 1.11111E-6 C 0.18282 0.00092 0.1961 0.12685 0.29584 0.12361 C 0.39545 0.11967 0.51576 0.03518 0.60339 0.02708 C 0.69089 0.01921 0.75847 0.07384 0.82097 0.07546 C 0.8836 0.07731 0.93672 0.04444 0.97917 0.03796 C 1.02201 0.03125 1.05065 0.03819 1.07982 0.04467 " pathEditMode="relative" rAng="0" ptsTypes="AAAAAA">
                                      <p:cBhvr>
                                        <p:cTn id="118" dur="3750" fill="hold"/>
                                        <p:tgtEl>
                                          <p:spTgt spid="34"/>
                                        </p:tgtEl>
                                        <p:attrNameLst>
                                          <p:attrName>ppt_x</p:attrName>
                                          <p:attrName>ppt_y</p:attrName>
                                        </p:attrNameLst>
                                      </p:cBhvr>
                                      <p:rCtr x="53984" y="6181"/>
                                    </p:animMotion>
                                  </p:childTnLst>
                                </p:cTn>
                              </p:par>
                              <p:par>
                                <p:cTn id="119" presetID="10" presetClass="entr" presetSubtype="0" fill="hold" grpId="1" nodeType="withEffect">
                                  <p:stCondLst>
                                    <p:cond delay="5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250"/>
                                        <p:tgtEl>
                                          <p:spTgt spid="35"/>
                                        </p:tgtEl>
                                      </p:cBhvr>
                                    </p:animEffect>
                                  </p:childTnLst>
                                </p:cTn>
                              </p:par>
                              <p:par>
                                <p:cTn id="122" presetID="0" presetClass="path" presetSubtype="0" repeatCount="indefinite" fill="hold" grpId="0" nodeType="withEffect">
                                  <p:stCondLst>
                                    <p:cond delay="500"/>
                                  </p:stCondLst>
                                  <p:childTnLst>
                                    <p:animMotion origin="layout" path="M 4.16667E-7 4.07407E-6 C 0.08945 -0.00973 0.21016 -0.03195 0.3099 -0.02223 C 0.40911 -0.01297 0.50977 0.05115 0.59648 0.0574 C 0.68307 0.06365 0.76419 0.01551 0.82956 0.01481 C 0.89505 0.01412 0.94714 0.05949 0.98971 0.05324 C 1.03216 0.04629 1.0513 0.04189 1.0806 0.03657 " pathEditMode="relative" rAng="0" ptsTypes="AAAAAA">
                                      <p:cBhvr>
                                        <p:cTn id="123" dur="3750" fill="hold"/>
                                        <p:tgtEl>
                                          <p:spTgt spid="35"/>
                                        </p:tgtEl>
                                        <p:attrNameLst>
                                          <p:attrName>ppt_x</p:attrName>
                                          <p:attrName>ppt_y</p:attrName>
                                        </p:attrNameLst>
                                      </p:cBhvr>
                                      <p:rCtr x="54023" y="1644"/>
                                    </p:animMotion>
                                  </p:childTnLst>
                                </p:cTn>
                              </p:par>
                              <p:par>
                                <p:cTn id="124" presetID="10" presetClass="entr" presetSubtype="0" fill="hold" grpId="1" nodeType="withEffect">
                                  <p:stCondLst>
                                    <p:cond delay="75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250"/>
                                        <p:tgtEl>
                                          <p:spTgt spid="36"/>
                                        </p:tgtEl>
                                      </p:cBhvr>
                                    </p:animEffect>
                                  </p:childTnLst>
                                </p:cTn>
                              </p:par>
                              <p:par>
                                <p:cTn id="127" presetID="0" presetClass="path" presetSubtype="0" repeatCount="indefinite" fill="hold" grpId="0" nodeType="withEffect">
                                  <p:stCondLst>
                                    <p:cond delay="750"/>
                                  </p:stCondLst>
                                  <p:childTnLst>
                                    <p:animMotion origin="layout" path="M -1.875E-6 -4.44444E-6 C 0.11524 0.01042 0.20156 -0.08148 0.30287 -0.07731 C 0.4043 -0.07384 0.51914 0.01112 0.60781 0.02362 C 0.69636 0.03565 0.77227 -0.00463 0.83451 -0.00416 C 0.89675 -0.00347 0.93854 0.03241 0.98125 0.02639 C 1.02357 0.01945 1.05495 0.01135 1.07904 -0.00069 " pathEditMode="relative" rAng="0" ptsTypes="AAAAAA">
                                      <p:cBhvr>
                                        <p:cTn id="128" dur="3750" fill="hold"/>
                                        <p:tgtEl>
                                          <p:spTgt spid="36"/>
                                        </p:tgtEl>
                                        <p:attrNameLst>
                                          <p:attrName>ppt_x</p:attrName>
                                          <p:attrName>ppt_y</p:attrName>
                                        </p:attrNameLst>
                                      </p:cBhvr>
                                      <p:rCtr x="53945" y="-2546"/>
                                    </p:animMotion>
                                  </p:childTnLst>
                                </p:cTn>
                              </p:par>
                              <p:par>
                                <p:cTn id="129" presetID="10" presetClass="entr" presetSubtype="0" fill="hold" grpId="1" nodeType="withEffect">
                                  <p:stCondLst>
                                    <p:cond delay="100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250"/>
                                        <p:tgtEl>
                                          <p:spTgt spid="37"/>
                                        </p:tgtEl>
                                      </p:cBhvr>
                                    </p:animEffect>
                                  </p:childTnLst>
                                </p:cTn>
                              </p:par>
                              <p:par>
                                <p:cTn id="132" presetID="0" presetClass="path" presetSubtype="0" repeatCount="indefinite" fill="hold" grpId="0" nodeType="withEffect">
                                  <p:stCondLst>
                                    <p:cond delay="1000"/>
                                  </p:stCondLst>
                                  <p:childTnLst>
                                    <p:animMotion origin="layout" path="M -8.33333E-7 4.44444E-6 C 0.21419 0.00601 0.22214 0.07685 0.32669 0.08032 C 0.43125 0.08402 0.53607 0.02152 0.62708 0.02083 C 0.7181 0.02013 0.81016 0.07407 0.87318 0.07569 C 0.9362 0.07754 0.96471 0.03217 1.00495 0.03171 C 1.04466 0.03125 1.08086 0.04791 1.10872 0.05601 " pathEditMode="relative" rAng="0" ptsTypes="AAAAAA">
                                      <p:cBhvr>
                                        <p:cTn id="133" dur="3750" fill="hold"/>
                                        <p:tgtEl>
                                          <p:spTgt spid="37"/>
                                        </p:tgtEl>
                                        <p:attrNameLst>
                                          <p:attrName>ppt_x</p:attrName>
                                          <p:attrName>ppt_y</p:attrName>
                                        </p:attrNameLst>
                                      </p:cBhvr>
                                      <p:rCtr x="55430" y="4005"/>
                                    </p:animMotion>
                                  </p:childTnLst>
                                </p:cTn>
                              </p:par>
                              <p:par>
                                <p:cTn id="134" presetID="10" presetClass="entr" presetSubtype="0" fill="hold" grpId="1" nodeType="withEffect">
                                  <p:stCondLst>
                                    <p:cond delay="1250"/>
                                  </p:stCondLst>
                                  <p:childTnLst>
                                    <p:set>
                                      <p:cBhvr>
                                        <p:cTn id="135" dur="1" fill="hold">
                                          <p:stCondLst>
                                            <p:cond delay="0"/>
                                          </p:stCondLst>
                                        </p:cTn>
                                        <p:tgtEl>
                                          <p:spTgt spid="38"/>
                                        </p:tgtEl>
                                        <p:attrNameLst>
                                          <p:attrName>style.visibility</p:attrName>
                                        </p:attrNameLst>
                                      </p:cBhvr>
                                      <p:to>
                                        <p:strVal val="visible"/>
                                      </p:to>
                                    </p:set>
                                    <p:animEffect transition="in" filter="fade">
                                      <p:cBhvr>
                                        <p:cTn id="136" dur="250"/>
                                        <p:tgtEl>
                                          <p:spTgt spid="38"/>
                                        </p:tgtEl>
                                      </p:cBhvr>
                                    </p:animEffect>
                                  </p:childTnLst>
                                </p:cTn>
                              </p:par>
                              <p:par>
                                <p:cTn id="137" presetID="0" presetClass="path" presetSubtype="0" repeatCount="indefinite" fill="hold" grpId="0" nodeType="withEffect">
                                  <p:stCondLst>
                                    <p:cond delay="1250"/>
                                  </p:stCondLst>
                                  <p:childTnLst>
                                    <p:animMotion origin="layout" path="M -8.33333E-7 1.85185E-6 C 0.20586 0.03588 0.26133 0.11991 0.34857 0.12037 C 0.43568 0.12037 0.51576 0.09143 0.55612 0.07523 C 0.59649 0.05879 0.64649 0.03588 0.70755 0.03611 C 0.76823 0.0368 0.88099 0.07801 0.92122 0.07731 C 0.96081 0.07708 1.07357 0.07569 1.10872 0.05555 " pathEditMode="relative" rAng="0" ptsTypes="AAAAAA">
                                      <p:cBhvr>
                                        <p:cTn id="138" dur="3750" fill="hold"/>
                                        <p:tgtEl>
                                          <p:spTgt spid="38"/>
                                        </p:tgtEl>
                                        <p:attrNameLst>
                                          <p:attrName>ppt_x</p:attrName>
                                          <p:attrName>ppt_y</p:attrName>
                                        </p:attrNameLst>
                                      </p:cBhvr>
                                      <p:rCtr x="55430" y="6019"/>
                                    </p:animMotion>
                                  </p:childTnLst>
                                </p:cTn>
                              </p:par>
                              <p:par>
                                <p:cTn id="139" presetID="10" presetClass="entr" presetSubtype="0" fill="hold" grpId="1" nodeType="withEffect">
                                  <p:stCondLst>
                                    <p:cond delay="1500"/>
                                  </p:stCondLst>
                                  <p:childTnLst>
                                    <p:set>
                                      <p:cBhvr>
                                        <p:cTn id="140" dur="1" fill="hold">
                                          <p:stCondLst>
                                            <p:cond delay="0"/>
                                          </p:stCondLst>
                                        </p:cTn>
                                        <p:tgtEl>
                                          <p:spTgt spid="39"/>
                                        </p:tgtEl>
                                        <p:attrNameLst>
                                          <p:attrName>style.visibility</p:attrName>
                                        </p:attrNameLst>
                                      </p:cBhvr>
                                      <p:to>
                                        <p:strVal val="visible"/>
                                      </p:to>
                                    </p:set>
                                    <p:animEffect transition="in" filter="fade">
                                      <p:cBhvr>
                                        <p:cTn id="141" dur="250"/>
                                        <p:tgtEl>
                                          <p:spTgt spid="39"/>
                                        </p:tgtEl>
                                      </p:cBhvr>
                                    </p:animEffect>
                                  </p:childTnLst>
                                </p:cTn>
                              </p:par>
                              <p:par>
                                <p:cTn id="142" presetID="0" presetClass="path" presetSubtype="0" repeatCount="indefinite" fill="hold" grpId="0" nodeType="withEffect">
                                  <p:stCondLst>
                                    <p:cond delay="1500"/>
                                  </p:stCondLst>
                                  <p:childTnLst>
                                    <p:animMotion origin="layout" path="M -4.58333E-6 1.11111E-6 C 0.10209 -0.0206 0.21654 -0.05046 0.30769 -0.04329 C 0.39909 -0.03565 0.46875 0.03704 0.54714 0.04467 C 0.62566 0.05231 0.70756 0.00208 0.778 0.00255 C 0.84831 0.00278 0.92683 0.05393 0.96954 0.04745 C 1.01185 0.04097 1.06172 0.03079 1.08607 0.01875 " pathEditMode="relative" rAng="0" ptsTypes="AAAAAA">
                                      <p:cBhvr>
                                        <p:cTn id="143" dur="3750" fill="hold"/>
                                        <p:tgtEl>
                                          <p:spTgt spid="39"/>
                                        </p:tgtEl>
                                        <p:attrNameLst>
                                          <p:attrName>ppt_x</p:attrName>
                                          <p:attrName>ppt_y</p:attrName>
                                        </p:attrNameLst>
                                      </p:cBhvr>
                                      <p:rCtr x="54297" y="162"/>
                                    </p:animMotion>
                                  </p:childTnLst>
                                </p:cTn>
                              </p:par>
                              <p:par>
                                <p:cTn id="144" presetID="10" presetClass="entr" presetSubtype="0" fill="hold" grpId="1" nodeType="withEffect">
                                  <p:stCondLst>
                                    <p:cond delay="175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250"/>
                                        <p:tgtEl>
                                          <p:spTgt spid="40"/>
                                        </p:tgtEl>
                                      </p:cBhvr>
                                    </p:animEffect>
                                  </p:childTnLst>
                                </p:cTn>
                              </p:par>
                              <p:par>
                                <p:cTn id="147" presetID="0" presetClass="path" presetSubtype="0" repeatCount="indefinite" fill="hold" grpId="0" nodeType="withEffect">
                                  <p:stCondLst>
                                    <p:cond delay="1750"/>
                                  </p:stCondLst>
                                  <p:childTnLst>
                                    <p:animMotion origin="layout" path="M -3.33333E-6 -3.33333E-6 C 0.08946 -0.00949 0.23542 0.11343 0.33334 0.11482 C 0.43125 0.11574 0.52266 0.01158 0.5875 0.0088 C 0.65235 0.00556 0.71289 0.05764 0.77943 0.06158 C 0.84558 0.06528 0.94323 0.03843 0.98581 0.03195 C 1.02826 0.02523 1.05131 0.0419 1.0806 0.03681 " pathEditMode="relative" rAng="0" ptsTypes="AAAAAA">
                                      <p:cBhvr>
                                        <p:cTn id="148" dur="3750" fill="hold"/>
                                        <p:tgtEl>
                                          <p:spTgt spid="40"/>
                                        </p:tgtEl>
                                        <p:attrNameLst>
                                          <p:attrName>ppt_x</p:attrName>
                                          <p:attrName>ppt_y</p:attrName>
                                        </p:attrNameLst>
                                      </p:cBhvr>
                                      <p:rCtr x="54023" y="5694"/>
                                    </p:animMotion>
                                  </p:childTnLst>
                                </p:cTn>
                              </p:par>
                              <p:par>
                                <p:cTn id="149" presetID="10" presetClass="entr" presetSubtype="0" fill="hold" grpId="1" nodeType="withEffect">
                                  <p:stCondLst>
                                    <p:cond delay="200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250"/>
                                        <p:tgtEl>
                                          <p:spTgt spid="41"/>
                                        </p:tgtEl>
                                      </p:cBhvr>
                                    </p:animEffect>
                                  </p:childTnLst>
                                </p:cTn>
                              </p:par>
                              <p:par>
                                <p:cTn id="152" presetID="0" presetClass="path" presetSubtype="0" repeatCount="indefinite" fill="hold" grpId="0" nodeType="withEffect">
                                  <p:stCondLst>
                                    <p:cond delay="2000"/>
                                  </p:stCondLst>
                                  <p:childTnLst>
                                    <p:animMotion origin="layout" path="M 2.5E-6 -2.59259E-6 C 0.11523 0.01065 0.20664 -0.01528 0.30169 -0.0125 C 0.39557 -0.00949 0.47864 0.01528 0.56562 0.01736 C 0.65247 0.01945 0.7539 -0.00185 0.82317 -0.00046 C 0.89258 0.00093 0.93854 0.03264 0.98125 0.02616 C 1.02357 0.01945 1.05495 0.01158 1.07903 -0.00046 " pathEditMode="relative" rAng="0" ptsTypes="AAAAAA">
                                      <p:cBhvr>
                                        <p:cTn id="153" dur="3750" fill="hold"/>
                                        <p:tgtEl>
                                          <p:spTgt spid="41"/>
                                        </p:tgtEl>
                                        <p:attrNameLst>
                                          <p:attrName>ppt_x</p:attrName>
                                          <p:attrName>ppt_y</p:attrName>
                                        </p:attrNameLst>
                                      </p:cBhvr>
                                      <p:rCtr x="5394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105988" y="260771"/>
            <a:ext cx="1980029"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分析数据集</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F16DAD7-11BE-4B10-9368-01A6E8B03323}"/>
              </a:ext>
            </a:extLst>
          </p:cNvPr>
          <p:cNvSpPr txBox="1"/>
          <p:nvPr/>
        </p:nvSpPr>
        <p:spPr>
          <a:xfrm>
            <a:off x="901710" y="1626894"/>
            <a:ext cx="4892801" cy="5632311"/>
          </a:xfrm>
          <a:prstGeom prst="rect">
            <a:avLst/>
          </a:prstGeom>
          <a:noFill/>
        </p:spPr>
        <p:txBody>
          <a:bodyPr wrap="square" rtlCol="0">
            <a:spAutoFit/>
          </a:bodyPr>
          <a:lstStyle/>
          <a:p>
            <a:pPr marL="0" marR="0" algn="just">
              <a:spcBef>
                <a:spcPts val="0"/>
              </a:spcBef>
              <a:spcAft>
                <a:spcPts val="0"/>
              </a:spcAft>
            </a:pPr>
            <a:r>
              <a:rPr lang="en-US" altLang="zh-CN" kern="100" dirty="0">
                <a:solidFill>
                  <a:schemeClr val="bg1"/>
                </a:solidFill>
                <a:effectLst/>
                <a:latin typeface="+mj-ea"/>
                <a:ea typeface="+mj-ea"/>
                <a:cs typeface="Times New Roman" panose="02020603050405020304" pitchFamily="18" charset="0"/>
              </a:rPr>
              <a:t>· </a:t>
            </a:r>
            <a:r>
              <a:rPr lang="en-US" altLang="zh-CN" sz="1700" kern="100" dirty="0">
                <a:solidFill>
                  <a:schemeClr val="bg1"/>
                </a:solidFill>
                <a:effectLst/>
                <a:latin typeface="+mj-ea"/>
                <a:ea typeface="+mj-ea"/>
                <a:cs typeface="Times New Roman" panose="02020603050405020304" pitchFamily="18" charset="0"/>
              </a:rPr>
              <a:t>ID</a:t>
            </a: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LIMIT_BAL:</a:t>
            </a:r>
            <a:r>
              <a:rPr lang="zh-CN" altLang="en-US" sz="1700" kern="100" dirty="0">
                <a:solidFill>
                  <a:schemeClr val="bg1"/>
                </a:solidFill>
                <a:effectLst/>
                <a:latin typeface="+mj-ea"/>
                <a:ea typeface="+mj-ea"/>
                <a:cs typeface="Times New Roman" panose="02020603050405020304" pitchFamily="18" charset="0"/>
              </a:rPr>
              <a:t>信用额度的总数</a:t>
            </a:r>
            <a:endParaRPr lang="en-US" altLang="zh-CN" sz="1700" kern="100" dirty="0">
              <a:solidFill>
                <a:schemeClr val="bg1"/>
              </a:solidFill>
              <a:effectLst/>
              <a:latin typeface="+mj-ea"/>
              <a:ea typeface="+mj-ea"/>
              <a:cs typeface="Times New Roman" panose="02020603050405020304" pitchFamily="18" charset="0"/>
            </a:endParaRP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SEX</a:t>
            </a:r>
            <a:r>
              <a:rPr lang="zh-CN" altLang="en-US" sz="1700" kern="100" dirty="0">
                <a:solidFill>
                  <a:schemeClr val="bg1"/>
                </a:solidFill>
                <a:effectLst/>
                <a:latin typeface="+mj-ea"/>
                <a:ea typeface="+mj-ea"/>
                <a:cs typeface="Times New Roman" panose="02020603050405020304" pitchFamily="18" charset="0"/>
              </a:rPr>
              <a:t>：性别（</a:t>
            </a:r>
            <a:r>
              <a:rPr lang="en-US" altLang="zh-CN" sz="1700" kern="100" dirty="0">
                <a:solidFill>
                  <a:schemeClr val="bg1"/>
                </a:solidFill>
                <a:effectLst/>
                <a:latin typeface="+mj-ea"/>
                <a:ea typeface="+mj-ea"/>
                <a:cs typeface="Times New Roman" panose="02020603050405020304" pitchFamily="18" charset="0"/>
              </a:rPr>
              <a:t>1=</a:t>
            </a:r>
            <a:r>
              <a:rPr lang="zh-CN" altLang="en-US" sz="1700" kern="100" dirty="0">
                <a:solidFill>
                  <a:schemeClr val="bg1"/>
                </a:solidFill>
                <a:effectLst/>
                <a:latin typeface="+mj-ea"/>
                <a:ea typeface="+mj-ea"/>
                <a:cs typeface="Times New Roman" panose="02020603050405020304" pitchFamily="18" charset="0"/>
              </a:rPr>
              <a:t>男，</a:t>
            </a:r>
            <a:r>
              <a:rPr lang="en-US" altLang="zh-CN" sz="1700" kern="100" dirty="0">
                <a:solidFill>
                  <a:schemeClr val="bg1"/>
                </a:solidFill>
                <a:effectLst/>
                <a:latin typeface="+mj-ea"/>
                <a:ea typeface="+mj-ea"/>
                <a:cs typeface="Times New Roman" panose="02020603050405020304" pitchFamily="18" charset="0"/>
              </a:rPr>
              <a:t>2=</a:t>
            </a:r>
            <a:r>
              <a:rPr lang="zh-CN" altLang="en-US" sz="1700" kern="100" dirty="0">
                <a:solidFill>
                  <a:schemeClr val="bg1"/>
                </a:solidFill>
                <a:effectLst/>
                <a:latin typeface="+mj-ea"/>
                <a:ea typeface="+mj-ea"/>
                <a:cs typeface="Times New Roman" panose="02020603050405020304" pitchFamily="18" charset="0"/>
              </a:rPr>
              <a:t>女）</a:t>
            </a: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EDUCATION:</a:t>
            </a:r>
            <a:r>
              <a:rPr lang="zh-CN" altLang="en-US" sz="1700" kern="100" dirty="0">
                <a:solidFill>
                  <a:schemeClr val="bg1"/>
                </a:solidFill>
                <a:effectLst/>
                <a:latin typeface="+mj-ea"/>
                <a:ea typeface="+mj-ea"/>
                <a:cs typeface="Times New Roman" panose="02020603050405020304" pitchFamily="18" charset="0"/>
              </a:rPr>
              <a:t>（</a:t>
            </a:r>
            <a:r>
              <a:rPr lang="en-US" altLang="zh-CN" sz="1700" kern="100" dirty="0">
                <a:solidFill>
                  <a:schemeClr val="bg1"/>
                </a:solidFill>
                <a:effectLst/>
                <a:latin typeface="+mj-ea"/>
                <a:ea typeface="+mj-ea"/>
                <a:cs typeface="Times New Roman" panose="02020603050405020304" pitchFamily="18" charset="0"/>
              </a:rPr>
              <a:t>1=</a:t>
            </a:r>
            <a:r>
              <a:rPr lang="zh-CN" altLang="en-US" sz="1700" kern="100" dirty="0">
                <a:solidFill>
                  <a:schemeClr val="bg1"/>
                </a:solidFill>
                <a:effectLst/>
                <a:latin typeface="+mj-ea"/>
                <a:ea typeface="+mj-ea"/>
                <a:cs typeface="Times New Roman" panose="02020603050405020304" pitchFamily="18" charset="0"/>
              </a:rPr>
              <a:t>研究生，</a:t>
            </a:r>
            <a:r>
              <a:rPr lang="en-US" altLang="zh-CN" sz="1700" kern="100" dirty="0">
                <a:solidFill>
                  <a:schemeClr val="bg1"/>
                </a:solidFill>
                <a:effectLst/>
                <a:latin typeface="+mj-ea"/>
                <a:ea typeface="+mj-ea"/>
                <a:cs typeface="Times New Roman" panose="02020603050405020304" pitchFamily="18" charset="0"/>
              </a:rPr>
              <a:t>2=</a:t>
            </a:r>
            <a:r>
              <a:rPr lang="zh-CN" altLang="en-US" sz="1700" kern="100" dirty="0">
                <a:solidFill>
                  <a:schemeClr val="bg1"/>
                </a:solidFill>
                <a:effectLst/>
                <a:latin typeface="+mj-ea"/>
                <a:ea typeface="+mj-ea"/>
                <a:cs typeface="Times New Roman" panose="02020603050405020304" pitchFamily="18" charset="0"/>
              </a:rPr>
              <a:t>大学，</a:t>
            </a:r>
            <a:r>
              <a:rPr lang="en-US" altLang="zh-CN" sz="1700" kern="100" dirty="0">
                <a:solidFill>
                  <a:schemeClr val="bg1"/>
                </a:solidFill>
                <a:effectLst/>
                <a:latin typeface="+mj-ea"/>
                <a:ea typeface="+mj-ea"/>
                <a:cs typeface="Times New Roman" panose="02020603050405020304" pitchFamily="18" charset="0"/>
              </a:rPr>
              <a:t>3=</a:t>
            </a:r>
            <a:r>
              <a:rPr lang="zh-CN" altLang="en-US" sz="1700" kern="100" dirty="0">
                <a:solidFill>
                  <a:schemeClr val="bg1"/>
                </a:solidFill>
                <a:effectLst/>
                <a:latin typeface="+mj-ea"/>
                <a:ea typeface="+mj-ea"/>
                <a:cs typeface="Times New Roman" panose="02020603050405020304" pitchFamily="18" charset="0"/>
              </a:rPr>
              <a:t>高中，</a:t>
            </a:r>
            <a:r>
              <a:rPr lang="en-US" altLang="zh-CN" sz="1700" kern="100" dirty="0">
                <a:solidFill>
                  <a:schemeClr val="bg1"/>
                </a:solidFill>
                <a:effectLst/>
                <a:latin typeface="+mj-ea"/>
                <a:ea typeface="+mj-ea"/>
                <a:cs typeface="Times New Roman" panose="02020603050405020304" pitchFamily="18" charset="0"/>
              </a:rPr>
              <a:t>4=</a:t>
            </a:r>
            <a:r>
              <a:rPr lang="zh-CN" altLang="en-US" sz="1700" kern="100" dirty="0">
                <a:solidFill>
                  <a:schemeClr val="bg1"/>
                </a:solidFill>
                <a:effectLst/>
                <a:latin typeface="+mj-ea"/>
                <a:ea typeface="+mj-ea"/>
                <a:cs typeface="Times New Roman" panose="02020603050405020304" pitchFamily="18" charset="0"/>
              </a:rPr>
              <a:t>其他，</a:t>
            </a:r>
            <a:r>
              <a:rPr lang="en-US" altLang="zh-CN" sz="1700" kern="100" dirty="0">
                <a:solidFill>
                  <a:schemeClr val="bg1"/>
                </a:solidFill>
                <a:effectLst/>
                <a:latin typeface="+mj-ea"/>
                <a:ea typeface="+mj-ea"/>
                <a:cs typeface="Times New Roman" panose="02020603050405020304" pitchFamily="18" charset="0"/>
              </a:rPr>
              <a:t>5</a:t>
            </a:r>
            <a:r>
              <a:rPr lang="zh-CN" altLang="en-US" sz="1700" kern="100" dirty="0">
                <a:solidFill>
                  <a:schemeClr val="bg1"/>
                </a:solidFill>
                <a:effectLst/>
                <a:latin typeface="+mj-ea"/>
                <a:ea typeface="+mj-ea"/>
                <a:cs typeface="Times New Roman" panose="02020603050405020304" pitchFamily="18" charset="0"/>
              </a:rPr>
              <a:t>、</a:t>
            </a:r>
            <a:r>
              <a:rPr lang="en-US" altLang="zh-CN" sz="1700" kern="100" dirty="0">
                <a:solidFill>
                  <a:schemeClr val="bg1"/>
                </a:solidFill>
                <a:effectLst/>
                <a:latin typeface="+mj-ea"/>
                <a:ea typeface="+mj-ea"/>
                <a:cs typeface="Times New Roman" panose="02020603050405020304" pitchFamily="18" charset="0"/>
              </a:rPr>
              <a:t>6=</a:t>
            </a:r>
            <a:r>
              <a:rPr lang="zh-CN" altLang="en-US" sz="1700" kern="100" dirty="0">
                <a:solidFill>
                  <a:schemeClr val="bg1"/>
                </a:solidFill>
                <a:effectLst/>
                <a:latin typeface="+mj-ea"/>
                <a:ea typeface="+mj-ea"/>
                <a:cs typeface="Times New Roman" panose="02020603050405020304" pitchFamily="18" charset="0"/>
              </a:rPr>
              <a:t>未知）</a:t>
            </a: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MARRIAGE:</a:t>
            </a:r>
            <a:r>
              <a:rPr lang="zh-CN" altLang="en-US" sz="1700" kern="100" dirty="0">
                <a:solidFill>
                  <a:schemeClr val="bg1"/>
                </a:solidFill>
                <a:effectLst/>
                <a:latin typeface="+mj-ea"/>
                <a:ea typeface="+mj-ea"/>
                <a:cs typeface="Times New Roman" panose="02020603050405020304" pitchFamily="18" charset="0"/>
              </a:rPr>
              <a:t>婚姻状况（</a:t>
            </a:r>
            <a:r>
              <a:rPr lang="en-US" altLang="zh-CN" sz="1700" kern="100" dirty="0">
                <a:solidFill>
                  <a:schemeClr val="bg1"/>
                </a:solidFill>
                <a:effectLst/>
                <a:latin typeface="+mj-ea"/>
                <a:ea typeface="+mj-ea"/>
                <a:cs typeface="Times New Roman" panose="02020603050405020304" pitchFamily="18" charset="0"/>
              </a:rPr>
              <a:t>1=</a:t>
            </a:r>
            <a:r>
              <a:rPr lang="zh-CN" altLang="en-US" sz="1700" kern="100" dirty="0">
                <a:solidFill>
                  <a:schemeClr val="bg1"/>
                </a:solidFill>
                <a:effectLst/>
                <a:latin typeface="+mj-ea"/>
                <a:ea typeface="+mj-ea"/>
                <a:cs typeface="Times New Roman" panose="02020603050405020304" pitchFamily="18" charset="0"/>
              </a:rPr>
              <a:t>已婚，</a:t>
            </a:r>
            <a:r>
              <a:rPr lang="en-US" altLang="zh-CN" sz="1700" kern="100" dirty="0">
                <a:solidFill>
                  <a:schemeClr val="bg1"/>
                </a:solidFill>
                <a:effectLst/>
                <a:latin typeface="+mj-ea"/>
                <a:ea typeface="+mj-ea"/>
                <a:cs typeface="Times New Roman" panose="02020603050405020304" pitchFamily="18" charset="0"/>
              </a:rPr>
              <a:t>2=</a:t>
            </a:r>
            <a:r>
              <a:rPr lang="zh-CN" altLang="en-US" sz="1700" kern="100" dirty="0">
                <a:solidFill>
                  <a:schemeClr val="bg1"/>
                </a:solidFill>
                <a:effectLst/>
                <a:latin typeface="+mj-ea"/>
                <a:ea typeface="+mj-ea"/>
                <a:cs typeface="Times New Roman" panose="02020603050405020304" pitchFamily="18" charset="0"/>
              </a:rPr>
              <a:t>单身，</a:t>
            </a:r>
            <a:r>
              <a:rPr lang="en-US" altLang="zh-CN" sz="1700" kern="100" dirty="0">
                <a:solidFill>
                  <a:schemeClr val="bg1"/>
                </a:solidFill>
                <a:effectLst/>
                <a:latin typeface="+mj-ea"/>
                <a:ea typeface="+mj-ea"/>
                <a:cs typeface="Times New Roman" panose="02020603050405020304" pitchFamily="18" charset="0"/>
              </a:rPr>
              <a:t>3=</a:t>
            </a:r>
            <a:r>
              <a:rPr lang="zh-CN" altLang="en-US" sz="1700" kern="100" dirty="0">
                <a:solidFill>
                  <a:schemeClr val="bg1"/>
                </a:solidFill>
                <a:effectLst/>
                <a:latin typeface="+mj-ea"/>
                <a:ea typeface="+mj-ea"/>
                <a:cs typeface="Times New Roman" panose="02020603050405020304" pitchFamily="18" charset="0"/>
              </a:rPr>
              <a:t>其他）</a:t>
            </a: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AGE: </a:t>
            </a:r>
            <a:r>
              <a:rPr lang="zh-CN" altLang="en-US" sz="1700" kern="100" dirty="0">
                <a:solidFill>
                  <a:schemeClr val="bg1"/>
                </a:solidFill>
                <a:effectLst/>
                <a:latin typeface="+mj-ea"/>
                <a:ea typeface="+mj-ea"/>
                <a:cs typeface="Times New Roman" panose="02020603050405020304" pitchFamily="18" charset="0"/>
              </a:rPr>
              <a:t>年龄</a:t>
            </a: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PAY_0: 2005</a:t>
            </a:r>
            <a:r>
              <a:rPr lang="zh-CN" altLang="en-US" sz="1700" kern="100" dirty="0">
                <a:solidFill>
                  <a:schemeClr val="bg1"/>
                </a:solidFill>
                <a:effectLst/>
                <a:latin typeface="+mj-ea"/>
                <a:ea typeface="+mj-ea"/>
                <a:cs typeface="Times New Roman" panose="02020603050405020304" pitchFamily="18" charset="0"/>
              </a:rPr>
              <a:t>年</a:t>
            </a:r>
            <a:r>
              <a:rPr lang="en-US" altLang="zh-CN" sz="1700" kern="100" dirty="0">
                <a:solidFill>
                  <a:schemeClr val="bg1"/>
                </a:solidFill>
                <a:effectLst/>
                <a:latin typeface="+mj-ea"/>
                <a:ea typeface="+mj-ea"/>
                <a:cs typeface="Times New Roman" panose="02020603050405020304" pitchFamily="18" charset="0"/>
              </a:rPr>
              <a:t>9</a:t>
            </a:r>
            <a:r>
              <a:rPr lang="zh-CN" altLang="en-US" sz="1700" kern="100" dirty="0">
                <a:solidFill>
                  <a:schemeClr val="bg1"/>
                </a:solidFill>
                <a:effectLst/>
                <a:latin typeface="+mj-ea"/>
                <a:ea typeface="+mj-ea"/>
                <a:cs typeface="Times New Roman" panose="02020603050405020304" pitchFamily="18" charset="0"/>
              </a:rPr>
              <a:t>月偿还情况 </a:t>
            </a:r>
            <a:r>
              <a:rPr lang="en-US" altLang="zh-CN" sz="1700" kern="100" dirty="0">
                <a:solidFill>
                  <a:schemeClr val="bg1"/>
                </a:solidFill>
                <a:effectLst/>
                <a:latin typeface="+mj-ea"/>
                <a:ea typeface="+mj-ea"/>
                <a:cs typeface="Times New Roman" panose="02020603050405020304" pitchFamily="18" charset="0"/>
              </a:rPr>
              <a:t>(-1=</a:t>
            </a:r>
            <a:r>
              <a:rPr lang="zh-CN" altLang="en-US" sz="1700" kern="100" dirty="0">
                <a:solidFill>
                  <a:schemeClr val="bg1"/>
                </a:solidFill>
                <a:effectLst/>
                <a:latin typeface="+mj-ea"/>
                <a:ea typeface="+mj-ea"/>
                <a:cs typeface="Times New Roman" panose="02020603050405020304" pitchFamily="18" charset="0"/>
              </a:rPr>
              <a:t>按时支付</a:t>
            </a:r>
            <a:r>
              <a:rPr lang="en-US" altLang="zh-CN" sz="1700" kern="100" dirty="0">
                <a:solidFill>
                  <a:schemeClr val="bg1"/>
                </a:solidFill>
                <a:effectLst/>
                <a:latin typeface="+mj-ea"/>
                <a:ea typeface="+mj-ea"/>
                <a:cs typeface="Times New Roman" panose="02020603050405020304" pitchFamily="18" charset="0"/>
              </a:rPr>
              <a:t>, 1=</a:t>
            </a:r>
            <a:r>
              <a:rPr lang="zh-CN" altLang="en-US" sz="1700" kern="100" dirty="0">
                <a:solidFill>
                  <a:schemeClr val="bg1"/>
                </a:solidFill>
                <a:effectLst/>
                <a:latin typeface="+mj-ea"/>
                <a:ea typeface="+mj-ea"/>
                <a:cs typeface="Times New Roman" panose="02020603050405020304" pitchFamily="18" charset="0"/>
              </a:rPr>
              <a:t>晚付</a:t>
            </a:r>
            <a:r>
              <a:rPr lang="en-US" altLang="zh-CN" sz="1700" kern="100" dirty="0">
                <a:solidFill>
                  <a:schemeClr val="bg1"/>
                </a:solidFill>
                <a:effectLst/>
                <a:latin typeface="+mj-ea"/>
                <a:ea typeface="+mj-ea"/>
                <a:cs typeface="Times New Roman" panose="02020603050405020304" pitchFamily="18" charset="0"/>
              </a:rPr>
              <a:t>1</a:t>
            </a:r>
            <a:r>
              <a:rPr lang="zh-CN" altLang="en-US" sz="1700" kern="100" dirty="0">
                <a:solidFill>
                  <a:schemeClr val="bg1"/>
                </a:solidFill>
                <a:effectLst/>
                <a:latin typeface="+mj-ea"/>
                <a:ea typeface="+mj-ea"/>
                <a:cs typeface="Times New Roman" panose="02020603050405020304" pitchFamily="18" charset="0"/>
              </a:rPr>
              <a:t>个月</a:t>
            </a:r>
            <a:r>
              <a:rPr lang="en-US" altLang="zh-CN" sz="1700" kern="100" dirty="0">
                <a:solidFill>
                  <a:schemeClr val="bg1"/>
                </a:solidFill>
                <a:effectLst/>
                <a:latin typeface="+mj-ea"/>
                <a:ea typeface="+mj-ea"/>
                <a:cs typeface="Times New Roman" panose="02020603050405020304" pitchFamily="18" charset="0"/>
              </a:rPr>
              <a:t>, 2=</a:t>
            </a:r>
            <a:r>
              <a:rPr lang="zh-CN" altLang="en-US" sz="1700" kern="100" dirty="0">
                <a:solidFill>
                  <a:schemeClr val="bg1"/>
                </a:solidFill>
                <a:effectLst/>
                <a:latin typeface="+mj-ea"/>
                <a:ea typeface="+mj-ea"/>
                <a:cs typeface="Times New Roman" panose="02020603050405020304" pitchFamily="18" charset="0"/>
              </a:rPr>
              <a:t>晚付</a:t>
            </a:r>
            <a:r>
              <a:rPr lang="en-US" altLang="zh-CN" sz="1700" kern="100" dirty="0">
                <a:solidFill>
                  <a:schemeClr val="bg1"/>
                </a:solidFill>
                <a:effectLst/>
                <a:latin typeface="+mj-ea"/>
                <a:ea typeface="+mj-ea"/>
                <a:cs typeface="Times New Roman" panose="02020603050405020304" pitchFamily="18" charset="0"/>
              </a:rPr>
              <a:t>2</a:t>
            </a:r>
            <a:r>
              <a:rPr lang="zh-CN" altLang="en-US" sz="1700" kern="100" dirty="0">
                <a:solidFill>
                  <a:schemeClr val="bg1"/>
                </a:solidFill>
                <a:effectLst/>
                <a:latin typeface="+mj-ea"/>
                <a:ea typeface="+mj-ea"/>
                <a:cs typeface="Times New Roman" panose="02020603050405020304" pitchFamily="18" charset="0"/>
              </a:rPr>
              <a:t>个月</a:t>
            </a:r>
            <a:r>
              <a:rPr lang="en-US" altLang="zh-CN" sz="1700" kern="100" dirty="0">
                <a:solidFill>
                  <a:schemeClr val="bg1"/>
                </a:solidFill>
                <a:effectLst/>
                <a:latin typeface="+mj-ea"/>
                <a:ea typeface="+mj-ea"/>
                <a:cs typeface="Times New Roman" panose="02020603050405020304" pitchFamily="18" charset="0"/>
              </a:rPr>
              <a:t>, ...</a:t>
            </a:r>
            <a:r>
              <a:rPr lang="zh-CN" altLang="en-US" sz="1700" kern="100" dirty="0">
                <a:solidFill>
                  <a:schemeClr val="bg1"/>
                </a:solidFill>
                <a:effectLst/>
                <a:latin typeface="+mj-ea"/>
                <a:ea typeface="+mj-ea"/>
                <a:cs typeface="Times New Roman" panose="02020603050405020304" pitchFamily="18" charset="0"/>
              </a:rPr>
              <a:t>， </a:t>
            </a:r>
            <a:r>
              <a:rPr lang="en-US" altLang="zh-CN" sz="1700" kern="100" dirty="0">
                <a:solidFill>
                  <a:schemeClr val="bg1"/>
                </a:solidFill>
                <a:effectLst/>
                <a:latin typeface="+mj-ea"/>
                <a:ea typeface="+mj-ea"/>
                <a:cs typeface="Times New Roman" panose="02020603050405020304" pitchFamily="18" charset="0"/>
              </a:rPr>
              <a:t>9=</a:t>
            </a:r>
            <a:r>
              <a:rPr lang="zh-CN" altLang="en-US" sz="1700" kern="100" dirty="0">
                <a:solidFill>
                  <a:schemeClr val="bg1"/>
                </a:solidFill>
                <a:effectLst/>
                <a:latin typeface="+mj-ea"/>
                <a:ea typeface="+mj-ea"/>
                <a:cs typeface="Times New Roman" panose="02020603050405020304" pitchFamily="18" charset="0"/>
              </a:rPr>
              <a:t>晚付</a:t>
            </a:r>
            <a:r>
              <a:rPr lang="en-US" altLang="zh-CN" sz="1700" kern="100" dirty="0">
                <a:solidFill>
                  <a:schemeClr val="bg1"/>
                </a:solidFill>
                <a:effectLst/>
                <a:latin typeface="+mj-ea"/>
                <a:ea typeface="+mj-ea"/>
                <a:cs typeface="Times New Roman" panose="02020603050405020304" pitchFamily="18" charset="0"/>
              </a:rPr>
              <a:t>9</a:t>
            </a:r>
            <a:r>
              <a:rPr lang="zh-CN" altLang="en-US" sz="1700" kern="100" dirty="0">
                <a:solidFill>
                  <a:schemeClr val="bg1"/>
                </a:solidFill>
                <a:effectLst/>
                <a:latin typeface="+mj-ea"/>
                <a:ea typeface="+mj-ea"/>
                <a:cs typeface="Times New Roman" panose="02020603050405020304" pitchFamily="18" charset="0"/>
              </a:rPr>
              <a:t>个月及以上</a:t>
            </a:r>
            <a:r>
              <a:rPr lang="en-US" altLang="zh-CN" sz="1700" kern="100" dirty="0">
                <a:solidFill>
                  <a:schemeClr val="bg1"/>
                </a:solidFill>
                <a:effectLst/>
                <a:latin typeface="+mj-ea"/>
                <a:ea typeface="+mj-ea"/>
                <a:cs typeface="Times New Roman" panose="02020603050405020304" pitchFamily="18" charset="0"/>
              </a:rPr>
              <a:t>)</a:t>
            </a:r>
            <a:endParaRPr lang="zh-CN" altLang="en-US" sz="1700" kern="100" dirty="0">
              <a:solidFill>
                <a:schemeClr val="bg1"/>
              </a:solidFill>
              <a:effectLst/>
              <a:latin typeface="+mj-ea"/>
              <a:ea typeface="+mj-ea"/>
              <a:cs typeface="Times New Roman" panose="02020603050405020304" pitchFamily="18" charset="0"/>
            </a:endParaRP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PAY_2: 2005</a:t>
            </a:r>
            <a:r>
              <a:rPr lang="zh-CN" altLang="en-US" sz="1700" kern="100" dirty="0">
                <a:solidFill>
                  <a:schemeClr val="bg1"/>
                </a:solidFill>
                <a:effectLst/>
                <a:latin typeface="+mj-ea"/>
                <a:ea typeface="+mj-ea"/>
                <a:cs typeface="Times New Roman" panose="02020603050405020304" pitchFamily="18" charset="0"/>
              </a:rPr>
              <a:t>年</a:t>
            </a:r>
            <a:r>
              <a:rPr lang="en-US" altLang="zh-CN" sz="1700" kern="100" dirty="0">
                <a:solidFill>
                  <a:schemeClr val="bg1"/>
                </a:solidFill>
                <a:effectLst/>
                <a:latin typeface="+mj-ea"/>
                <a:ea typeface="+mj-ea"/>
                <a:cs typeface="Times New Roman" panose="02020603050405020304" pitchFamily="18" charset="0"/>
              </a:rPr>
              <a:t>8</a:t>
            </a:r>
            <a:r>
              <a:rPr lang="zh-CN" altLang="en-US" sz="1700" kern="100" dirty="0">
                <a:solidFill>
                  <a:schemeClr val="bg1"/>
                </a:solidFill>
                <a:effectLst/>
                <a:latin typeface="+mj-ea"/>
                <a:ea typeface="+mj-ea"/>
                <a:cs typeface="Times New Roman" panose="02020603050405020304" pitchFamily="18" charset="0"/>
              </a:rPr>
              <a:t>月偿还情况（同上）</a:t>
            </a: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PAY_3: 2005</a:t>
            </a:r>
            <a:r>
              <a:rPr lang="zh-CN" altLang="en-US" sz="1700" kern="100" dirty="0">
                <a:solidFill>
                  <a:schemeClr val="bg1"/>
                </a:solidFill>
                <a:effectLst/>
                <a:latin typeface="+mj-ea"/>
                <a:ea typeface="+mj-ea"/>
                <a:cs typeface="Times New Roman" panose="02020603050405020304" pitchFamily="18" charset="0"/>
              </a:rPr>
              <a:t>年</a:t>
            </a:r>
            <a:r>
              <a:rPr lang="en-US" altLang="zh-CN" sz="1700" kern="100" dirty="0">
                <a:solidFill>
                  <a:schemeClr val="bg1"/>
                </a:solidFill>
                <a:effectLst/>
                <a:latin typeface="+mj-ea"/>
                <a:ea typeface="+mj-ea"/>
                <a:cs typeface="Times New Roman" panose="02020603050405020304" pitchFamily="18" charset="0"/>
              </a:rPr>
              <a:t>7</a:t>
            </a:r>
            <a:r>
              <a:rPr lang="zh-CN" altLang="en-US" sz="1700" kern="100" dirty="0">
                <a:solidFill>
                  <a:schemeClr val="bg1"/>
                </a:solidFill>
                <a:effectLst/>
                <a:latin typeface="+mj-ea"/>
                <a:ea typeface="+mj-ea"/>
                <a:cs typeface="Times New Roman" panose="02020603050405020304" pitchFamily="18" charset="0"/>
              </a:rPr>
              <a:t>月偿还情况（同上）</a:t>
            </a: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PAY_4: 2005</a:t>
            </a:r>
            <a:r>
              <a:rPr lang="zh-CN" altLang="en-US" sz="1700" kern="100" dirty="0">
                <a:solidFill>
                  <a:schemeClr val="bg1"/>
                </a:solidFill>
                <a:effectLst/>
                <a:latin typeface="+mj-ea"/>
                <a:ea typeface="+mj-ea"/>
                <a:cs typeface="Times New Roman" panose="02020603050405020304" pitchFamily="18" charset="0"/>
              </a:rPr>
              <a:t>年</a:t>
            </a:r>
            <a:r>
              <a:rPr lang="en-US" altLang="zh-CN" sz="1700" kern="100" dirty="0">
                <a:solidFill>
                  <a:schemeClr val="bg1"/>
                </a:solidFill>
                <a:effectLst/>
                <a:latin typeface="+mj-ea"/>
                <a:ea typeface="+mj-ea"/>
                <a:cs typeface="Times New Roman" panose="02020603050405020304" pitchFamily="18" charset="0"/>
              </a:rPr>
              <a:t>6</a:t>
            </a:r>
            <a:r>
              <a:rPr lang="zh-CN" altLang="en-US" sz="1700" kern="100" dirty="0">
                <a:solidFill>
                  <a:schemeClr val="bg1"/>
                </a:solidFill>
                <a:effectLst/>
                <a:latin typeface="+mj-ea"/>
                <a:ea typeface="+mj-ea"/>
                <a:cs typeface="Times New Roman" panose="02020603050405020304" pitchFamily="18" charset="0"/>
              </a:rPr>
              <a:t>月偿还情况（同上）</a:t>
            </a:r>
          </a:p>
          <a:p>
            <a:pPr marL="0" marR="0" algn="just">
              <a:spcBef>
                <a:spcPts val="0"/>
              </a:spcBef>
              <a:spcAft>
                <a:spcPts val="0"/>
              </a:spcAft>
            </a:pPr>
            <a:r>
              <a:rPr lang="en-US" altLang="zh-CN" sz="1700" kern="100" dirty="0">
                <a:solidFill>
                  <a:schemeClr val="bg1"/>
                </a:solidFill>
                <a:effectLst/>
                <a:latin typeface="+mj-ea"/>
                <a:ea typeface="+mj-ea"/>
                <a:cs typeface="Times New Roman" panose="02020603050405020304" pitchFamily="18" charset="0"/>
              </a:rPr>
              <a:t>· PAY_5: 2005</a:t>
            </a:r>
            <a:r>
              <a:rPr lang="zh-CN" altLang="en-US" sz="1700" kern="100" dirty="0">
                <a:solidFill>
                  <a:schemeClr val="bg1"/>
                </a:solidFill>
                <a:effectLst/>
                <a:latin typeface="+mj-ea"/>
                <a:ea typeface="+mj-ea"/>
                <a:cs typeface="Times New Roman" panose="02020603050405020304" pitchFamily="18" charset="0"/>
              </a:rPr>
              <a:t>年</a:t>
            </a:r>
            <a:r>
              <a:rPr lang="en-US" altLang="zh-CN" sz="1700" kern="100" dirty="0">
                <a:solidFill>
                  <a:schemeClr val="bg1"/>
                </a:solidFill>
                <a:effectLst/>
                <a:latin typeface="+mj-ea"/>
                <a:ea typeface="+mj-ea"/>
                <a:cs typeface="Times New Roman" panose="02020603050405020304" pitchFamily="18" charset="0"/>
              </a:rPr>
              <a:t>5</a:t>
            </a:r>
            <a:r>
              <a:rPr lang="zh-CN" altLang="en-US" sz="1700" kern="100" dirty="0">
                <a:solidFill>
                  <a:schemeClr val="bg1"/>
                </a:solidFill>
                <a:effectLst/>
                <a:latin typeface="+mj-ea"/>
                <a:ea typeface="+mj-ea"/>
                <a:cs typeface="Times New Roman" panose="02020603050405020304" pitchFamily="18" charset="0"/>
              </a:rPr>
              <a:t>月偿还情况（同上）</a:t>
            </a:r>
          </a:p>
          <a:p>
            <a:pPr algn="just"/>
            <a:r>
              <a:rPr lang="en-US" altLang="zh-CN" sz="1700" kern="100" dirty="0">
                <a:solidFill>
                  <a:schemeClr val="bg1"/>
                </a:solidFill>
                <a:latin typeface="+mj-ea"/>
                <a:ea typeface="+mj-ea"/>
                <a:cs typeface="Times New Roman" panose="02020603050405020304" pitchFamily="18" charset="0"/>
              </a:rPr>
              <a:t>· PAY_6: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4</a:t>
            </a:r>
            <a:r>
              <a:rPr lang="zh-CN" altLang="en-US" sz="1700" kern="100" dirty="0">
                <a:solidFill>
                  <a:schemeClr val="bg1"/>
                </a:solidFill>
                <a:latin typeface="+mj-ea"/>
                <a:ea typeface="+mj-ea"/>
                <a:cs typeface="Times New Roman" panose="02020603050405020304" pitchFamily="18" charset="0"/>
              </a:rPr>
              <a:t>月偿还情况（同上）</a:t>
            </a:r>
            <a:endParaRPr lang="en-US" altLang="zh-CN" sz="1700" kern="100" dirty="0">
              <a:solidFill>
                <a:schemeClr val="bg1"/>
              </a:solidFill>
              <a:latin typeface="+mj-ea"/>
              <a:ea typeface="+mj-ea"/>
              <a:cs typeface="Times New Roman" panose="02020603050405020304" pitchFamily="18" charset="0"/>
            </a:endParaRPr>
          </a:p>
          <a:p>
            <a:pPr algn="just"/>
            <a:r>
              <a:rPr lang="en-US" altLang="zh-CN" sz="1700" kern="100" dirty="0">
                <a:solidFill>
                  <a:schemeClr val="bg1"/>
                </a:solidFill>
                <a:latin typeface="+mj-ea"/>
                <a:ea typeface="+mj-ea"/>
                <a:cs typeface="Times New Roman" panose="02020603050405020304" pitchFamily="18" charset="0"/>
              </a:rPr>
              <a:t>· BILL_AMT1: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9</a:t>
            </a:r>
            <a:r>
              <a:rPr lang="zh-CN" altLang="en-US" sz="1700" kern="100" dirty="0">
                <a:solidFill>
                  <a:schemeClr val="bg1"/>
                </a:solidFill>
                <a:latin typeface="+mj-ea"/>
                <a:ea typeface="+mj-ea"/>
                <a:cs typeface="Times New Roman" panose="02020603050405020304" pitchFamily="18" charset="0"/>
              </a:rPr>
              <a:t>月账单总额（新台币）</a:t>
            </a:r>
          </a:p>
          <a:p>
            <a:pPr algn="just"/>
            <a:r>
              <a:rPr lang="en-US" altLang="zh-CN" sz="1700" kern="100" dirty="0">
                <a:solidFill>
                  <a:schemeClr val="bg1"/>
                </a:solidFill>
                <a:latin typeface="+mj-ea"/>
                <a:ea typeface="+mj-ea"/>
                <a:cs typeface="Times New Roman" panose="02020603050405020304" pitchFamily="18" charset="0"/>
              </a:rPr>
              <a:t>· BILL_AMT2: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8</a:t>
            </a:r>
            <a:r>
              <a:rPr lang="zh-CN" altLang="en-US" sz="1700" kern="100" dirty="0">
                <a:solidFill>
                  <a:schemeClr val="bg1"/>
                </a:solidFill>
                <a:latin typeface="+mj-ea"/>
                <a:ea typeface="+mj-ea"/>
                <a:cs typeface="Times New Roman" panose="02020603050405020304" pitchFamily="18" charset="0"/>
              </a:rPr>
              <a:t>月账单总额（新台币）</a:t>
            </a:r>
          </a:p>
          <a:p>
            <a:pPr algn="just"/>
            <a:r>
              <a:rPr lang="en-US" altLang="zh-CN" sz="1700" kern="100" dirty="0">
                <a:solidFill>
                  <a:schemeClr val="bg1"/>
                </a:solidFill>
                <a:latin typeface="+mj-ea"/>
                <a:ea typeface="+mj-ea"/>
                <a:cs typeface="Times New Roman" panose="02020603050405020304" pitchFamily="18" charset="0"/>
              </a:rPr>
              <a:t>· BILL_AMT3: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7</a:t>
            </a:r>
            <a:r>
              <a:rPr lang="zh-CN" altLang="en-US" sz="1700" kern="100" dirty="0">
                <a:solidFill>
                  <a:schemeClr val="bg1"/>
                </a:solidFill>
                <a:latin typeface="+mj-ea"/>
                <a:ea typeface="+mj-ea"/>
                <a:cs typeface="Times New Roman" panose="02020603050405020304" pitchFamily="18" charset="0"/>
              </a:rPr>
              <a:t>月账单总额（新台币）</a:t>
            </a:r>
          </a:p>
          <a:p>
            <a:pPr algn="just"/>
            <a:endParaRPr lang="zh-CN" altLang="en-US" kern="100" dirty="0">
              <a:solidFill>
                <a:schemeClr val="bg1"/>
              </a:solidFill>
              <a:latin typeface="+mj-ea"/>
              <a:ea typeface="+mj-ea"/>
              <a:cs typeface="Times New Roman" panose="02020603050405020304" pitchFamily="18" charset="0"/>
            </a:endParaRPr>
          </a:p>
          <a:p>
            <a:pPr marL="0" marR="0" algn="just">
              <a:spcBef>
                <a:spcPts val="0"/>
              </a:spcBef>
              <a:spcAft>
                <a:spcPts val="0"/>
              </a:spcAft>
            </a:pPr>
            <a:endParaRPr lang="zh-CN" altLang="en-US" sz="1800" kern="100" dirty="0">
              <a:solidFill>
                <a:schemeClr val="bg1"/>
              </a:solidFill>
              <a:effectLst/>
              <a:latin typeface="+mj-ea"/>
              <a:ea typeface="+mj-ea"/>
              <a:cs typeface="Times New Roman" panose="02020603050405020304" pitchFamily="18" charset="0"/>
            </a:endParaRPr>
          </a:p>
        </p:txBody>
      </p:sp>
      <p:sp>
        <p:nvSpPr>
          <p:cNvPr id="2" name="文本框 1">
            <a:extLst>
              <a:ext uri="{FF2B5EF4-FFF2-40B4-BE49-F238E27FC236}">
                <a16:creationId xmlns:a16="http://schemas.microsoft.com/office/drawing/2014/main" id="{E7022A75-5E8E-4583-BFBD-6FC37BC0B457}"/>
              </a:ext>
            </a:extLst>
          </p:cNvPr>
          <p:cNvSpPr txBox="1"/>
          <p:nvPr/>
        </p:nvSpPr>
        <p:spPr>
          <a:xfrm>
            <a:off x="7098122" y="1879949"/>
            <a:ext cx="4192168" cy="4801314"/>
          </a:xfrm>
          <a:prstGeom prst="rect">
            <a:avLst/>
          </a:prstGeom>
          <a:noFill/>
        </p:spPr>
        <p:txBody>
          <a:bodyPr wrap="square" rtlCol="0">
            <a:spAutoFit/>
          </a:bodyPr>
          <a:lstStyle/>
          <a:p>
            <a:pPr algn="just"/>
            <a:r>
              <a:rPr lang="en-US" altLang="zh-CN" sz="1700" kern="100" dirty="0">
                <a:solidFill>
                  <a:schemeClr val="bg1"/>
                </a:solidFill>
                <a:latin typeface="+mj-ea"/>
                <a:ea typeface="+mj-ea"/>
                <a:cs typeface="Times New Roman" panose="02020603050405020304" pitchFamily="18" charset="0"/>
              </a:rPr>
              <a:t>· BILL_AMT4: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6</a:t>
            </a:r>
            <a:r>
              <a:rPr lang="zh-CN" altLang="en-US" sz="1700" kern="100" dirty="0">
                <a:solidFill>
                  <a:schemeClr val="bg1"/>
                </a:solidFill>
                <a:latin typeface="+mj-ea"/>
                <a:ea typeface="+mj-ea"/>
                <a:cs typeface="Times New Roman" panose="02020603050405020304" pitchFamily="18" charset="0"/>
              </a:rPr>
              <a:t>月账单总额（新台币）</a:t>
            </a:r>
          </a:p>
          <a:p>
            <a:pPr algn="just"/>
            <a:r>
              <a:rPr lang="en-US" altLang="zh-CN" sz="1700" kern="100" dirty="0">
                <a:solidFill>
                  <a:schemeClr val="bg1"/>
                </a:solidFill>
                <a:latin typeface="+mj-ea"/>
                <a:ea typeface="+mj-ea"/>
                <a:cs typeface="Times New Roman" panose="02020603050405020304" pitchFamily="18" charset="0"/>
              </a:rPr>
              <a:t>· BILL_AMT5: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5</a:t>
            </a:r>
            <a:r>
              <a:rPr lang="zh-CN" altLang="en-US" sz="1700" kern="100" dirty="0">
                <a:solidFill>
                  <a:schemeClr val="bg1"/>
                </a:solidFill>
                <a:latin typeface="+mj-ea"/>
                <a:ea typeface="+mj-ea"/>
                <a:cs typeface="Times New Roman" panose="02020603050405020304" pitchFamily="18" charset="0"/>
              </a:rPr>
              <a:t>月账单总额（新台币）</a:t>
            </a:r>
          </a:p>
          <a:p>
            <a:pPr algn="just"/>
            <a:r>
              <a:rPr lang="en-US" altLang="zh-CN" sz="1700" kern="100" dirty="0">
                <a:solidFill>
                  <a:schemeClr val="bg1"/>
                </a:solidFill>
                <a:latin typeface="+mj-ea"/>
                <a:ea typeface="+mj-ea"/>
                <a:cs typeface="Times New Roman" panose="02020603050405020304" pitchFamily="18" charset="0"/>
              </a:rPr>
              <a:t>· BILL_AMT6: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4</a:t>
            </a:r>
            <a:r>
              <a:rPr lang="zh-CN" altLang="en-US" sz="1700" kern="100" dirty="0">
                <a:solidFill>
                  <a:schemeClr val="bg1"/>
                </a:solidFill>
                <a:latin typeface="+mj-ea"/>
                <a:ea typeface="+mj-ea"/>
                <a:cs typeface="Times New Roman" panose="02020603050405020304" pitchFamily="18" charset="0"/>
              </a:rPr>
              <a:t>月账单总额（新台币）</a:t>
            </a:r>
          </a:p>
          <a:p>
            <a:pPr algn="just"/>
            <a:r>
              <a:rPr lang="en-US" altLang="zh-CN" sz="1700" kern="100" dirty="0">
                <a:solidFill>
                  <a:schemeClr val="bg1"/>
                </a:solidFill>
                <a:latin typeface="+mj-ea"/>
                <a:ea typeface="+mj-ea"/>
                <a:cs typeface="Times New Roman" panose="02020603050405020304" pitchFamily="18" charset="0"/>
              </a:rPr>
              <a:t>· PAY_AMT1: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9</a:t>
            </a:r>
            <a:r>
              <a:rPr lang="zh-CN" altLang="en-US" sz="1700" kern="100" dirty="0">
                <a:solidFill>
                  <a:schemeClr val="bg1"/>
                </a:solidFill>
                <a:latin typeface="+mj-ea"/>
                <a:ea typeface="+mj-ea"/>
                <a:cs typeface="Times New Roman" panose="02020603050405020304" pitchFamily="18" charset="0"/>
              </a:rPr>
              <a:t>月之前付款的总额（新台币）</a:t>
            </a:r>
          </a:p>
          <a:p>
            <a:pPr algn="just"/>
            <a:r>
              <a:rPr lang="en-US" altLang="zh-CN" sz="1700" kern="100" dirty="0">
                <a:solidFill>
                  <a:schemeClr val="bg1"/>
                </a:solidFill>
                <a:latin typeface="+mj-ea"/>
                <a:ea typeface="+mj-ea"/>
                <a:cs typeface="Times New Roman" panose="02020603050405020304" pitchFamily="18" charset="0"/>
              </a:rPr>
              <a:t>· PAY_AMT2: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8</a:t>
            </a:r>
            <a:r>
              <a:rPr lang="zh-CN" altLang="en-US" sz="1700" kern="100" dirty="0">
                <a:solidFill>
                  <a:schemeClr val="bg1"/>
                </a:solidFill>
                <a:latin typeface="+mj-ea"/>
                <a:ea typeface="+mj-ea"/>
                <a:cs typeface="Times New Roman" panose="02020603050405020304" pitchFamily="18" charset="0"/>
              </a:rPr>
              <a:t>月之前付款的总额（新台币）</a:t>
            </a:r>
          </a:p>
          <a:p>
            <a:pPr algn="just"/>
            <a:r>
              <a:rPr lang="en-US" altLang="zh-CN" sz="1700" kern="100" dirty="0">
                <a:solidFill>
                  <a:schemeClr val="bg1"/>
                </a:solidFill>
                <a:latin typeface="+mj-ea"/>
                <a:ea typeface="+mj-ea"/>
                <a:cs typeface="Times New Roman" panose="02020603050405020304" pitchFamily="18" charset="0"/>
              </a:rPr>
              <a:t>· PAY_AMT3: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7</a:t>
            </a:r>
            <a:r>
              <a:rPr lang="zh-CN" altLang="en-US" sz="1700" kern="100" dirty="0">
                <a:solidFill>
                  <a:schemeClr val="bg1"/>
                </a:solidFill>
                <a:latin typeface="+mj-ea"/>
                <a:ea typeface="+mj-ea"/>
                <a:cs typeface="Times New Roman" panose="02020603050405020304" pitchFamily="18" charset="0"/>
              </a:rPr>
              <a:t>月之前付款的总额（新台币）</a:t>
            </a:r>
          </a:p>
          <a:p>
            <a:pPr algn="just"/>
            <a:r>
              <a:rPr lang="en-US" altLang="zh-CN" sz="1700" kern="100" dirty="0">
                <a:solidFill>
                  <a:schemeClr val="bg1"/>
                </a:solidFill>
                <a:latin typeface="+mj-ea"/>
                <a:ea typeface="+mj-ea"/>
                <a:cs typeface="Times New Roman" panose="02020603050405020304" pitchFamily="18" charset="0"/>
              </a:rPr>
              <a:t>· PAY_AMT4: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6</a:t>
            </a:r>
            <a:r>
              <a:rPr lang="zh-CN" altLang="en-US" sz="1700" kern="100" dirty="0">
                <a:solidFill>
                  <a:schemeClr val="bg1"/>
                </a:solidFill>
                <a:latin typeface="+mj-ea"/>
                <a:ea typeface="+mj-ea"/>
                <a:cs typeface="Times New Roman" panose="02020603050405020304" pitchFamily="18" charset="0"/>
              </a:rPr>
              <a:t>月之前付款的总额（新台币）</a:t>
            </a:r>
          </a:p>
          <a:p>
            <a:pPr algn="just"/>
            <a:r>
              <a:rPr lang="en-US" altLang="zh-CN" sz="1700" kern="100" dirty="0">
                <a:solidFill>
                  <a:schemeClr val="bg1"/>
                </a:solidFill>
                <a:latin typeface="+mj-ea"/>
                <a:ea typeface="+mj-ea"/>
                <a:cs typeface="Times New Roman" panose="02020603050405020304" pitchFamily="18" charset="0"/>
              </a:rPr>
              <a:t>· PAY_AMT5: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5</a:t>
            </a:r>
            <a:r>
              <a:rPr lang="zh-CN" altLang="en-US" sz="1700" kern="100" dirty="0">
                <a:solidFill>
                  <a:schemeClr val="bg1"/>
                </a:solidFill>
                <a:latin typeface="+mj-ea"/>
                <a:ea typeface="+mj-ea"/>
                <a:cs typeface="Times New Roman" panose="02020603050405020304" pitchFamily="18" charset="0"/>
              </a:rPr>
              <a:t>月之前付款的总额（新台币）</a:t>
            </a:r>
          </a:p>
          <a:p>
            <a:pPr algn="just"/>
            <a:r>
              <a:rPr lang="en-US" altLang="zh-CN" sz="1700" kern="100" dirty="0">
                <a:solidFill>
                  <a:schemeClr val="bg1"/>
                </a:solidFill>
                <a:latin typeface="+mj-ea"/>
                <a:ea typeface="+mj-ea"/>
                <a:cs typeface="Times New Roman" panose="02020603050405020304" pitchFamily="18" charset="0"/>
              </a:rPr>
              <a:t>· PAY_AMT6: 2005</a:t>
            </a:r>
            <a:r>
              <a:rPr lang="zh-CN" altLang="en-US" sz="1700" kern="100" dirty="0">
                <a:solidFill>
                  <a:schemeClr val="bg1"/>
                </a:solidFill>
                <a:latin typeface="+mj-ea"/>
                <a:ea typeface="+mj-ea"/>
                <a:cs typeface="Times New Roman" panose="02020603050405020304" pitchFamily="18" charset="0"/>
              </a:rPr>
              <a:t>年</a:t>
            </a:r>
            <a:r>
              <a:rPr lang="en-US" altLang="zh-CN" sz="1700" kern="100" dirty="0">
                <a:solidFill>
                  <a:schemeClr val="bg1"/>
                </a:solidFill>
                <a:latin typeface="+mj-ea"/>
                <a:ea typeface="+mj-ea"/>
                <a:cs typeface="Times New Roman" panose="02020603050405020304" pitchFamily="18" charset="0"/>
              </a:rPr>
              <a:t>4</a:t>
            </a:r>
            <a:r>
              <a:rPr lang="zh-CN" altLang="en-US" sz="1700" kern="100" dirty="0">
                <a:solidFill>
                  <a:schemeClr val="bg1"/>
                </a:solidFill>
                <a:latin typeface="+mj-ea"/>
                <a:ea typeface="+mj-ea"/>
                <a:cs typeface="Times New Roman" panose="02020603050405020304" pitchFamily="18" charset="0"/>
              </a:rPr>
              <a:t>月之前付款的总额（新台币）</a:t>
            </a:r>
          </a:p>
        </p:txBody>
      </p:sp>
      <p:sp>
        <p:nvSpPr>
          <p:cNvPr id="6" name="矩形: 圆角 5">
            <a:extLst>
              <a:ext uri="{FF2B5EF4-FFF2-40B4-BE49-F238E27FC236}">
                <a16:creationId xmlns:a16="http://schemas.microsoft.com/office/drawing/2014/main" id="{C2904C80-EF08-4427-92B3-7486E89960C4}"/>
              </a:ext>
            </a:extLst>
          </p:cNvPr>
          <p:cNvSpPr/>
          <p:nvPr/>
        </p:nvSpPr>
        <p:spPr>
          <a:xfrm>
            <a:off x="2982351" y="969053"/>
            <a:ext cx="6156836" cy="770886"/>
          </a:xfrm>
          <a:prstGeom prst="roundRect">
            <a:avLst/>
          </a:prstGeom>
          <a:solidFill>
            <a:srgbClr val="FBF5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kern="100" dirty="0">
                <a:solidFill>
                  <a:schemeClr val="tx1"/>
                </a:solidFill>
                <a:latin typeface="+mj-ea"/>
                <a:ea typeface="+mj-ea"/>
                <a:cs typeface="Times New Roman" panose="02020603050405020304" pitchFamily="18" charset="0"/>
              </a:rPr>
              <a:t>· default. payment. next. month: </a:t>
            </a:r>
            <a:r>
              <a:rPr lang="zh-CN" altLang="en-US" sz="1800" b="1" kern="100" dirty="0">
                <a:solidFill>
                  <a:schemeClr val="tx1"/>
                </a:solidFill>
                <a:latin typeface="+mj-ea"/>
                <a:ea typeface="+mj-ea"/>
                <a:cs typeface="Times New Roman" panose="02020603050405020304" pitchFamily="18" charset="0"/>
              </a:rPr>
              <a:t>违约付款 </a:t>
            </a:r>
            <a:r>
              <a:rPr lang="en-US" altLang="zh-CN" sz="1800" b="1" kern="100" dirty="0">
                <a:solidFill>
                  <a:schemeClr val="tx1"/>
                </a:solidFill>
                <a:latin typeface="+mj-ea"/>
                <a:ea typeface="+mj-ea"/>
                <a:cs typeface="Times New Roman" panose="02020603050405020304" pitchFamily="18" charset="0"/>
              </a:rPr>
              <a:t>(1=</a:t>
            </a:r>
            <a:r>
              <a:rPr lang="zh-CN" altLang="en-US" sz="1800" b="1" kern="100" dirty="0">
                <a:solidFill>
                  <a:schemeClr val="tx1"/>
                </a:solidFill>
                <a:latin typeface="+mj-ea"/>
                <a:ea typeface="+mj-ea"/>
                <a:cs typeface="Times New Roman" panose="02020603050405020304" pitchFamily="18" charset="0"/>
              </a:rPr>
              <a:t>违约</a:t>
            </a:r>
            <a:r>
              <a:rPr lang="en-US" altLang="zh-CN" sz="1800" b="1" kern="100" dirty="0">
                <a:solidFill>
                  <a:schemeClr val="tx1"/>
                </a:solidFill>
                <a:latin typeface="+mj-ea"/>
                <a:ea typeface="+mj-ea"/>
                <a:cs typeface="Times New Roman" panose="02020603050405020304" pitchFamily="18" charset="0"/>
              </a:rPr>
              <a:t>, 0=</a:t>
            </a:r>
            <a:r>
              <a:rPr lang="zh-CN" altLang="en-US" sz="1800" b="1" kern="100" dirty="0">
                <a:solidFill>
                  <a:schemeClr val="tx1"/>
                </a:solidFill>
                <a:latin typeface="+mj-ea"/>
                <a:ea typeface="+mj-ea"/>
                <a:cs typeface="Times New Roman" panose="02020603050405020304" pitchFamily="18" charset="0"/>
              </a:rPr>
              <a:t>无违约</a:t>
            </a:r>
            <a:r>
              <a:rPr lang="en-US" altLang="zh-CN" sz="1800" b="1" kern="100" dirty="0">
                <a:solidFill>
                  <a:schemeClr val="tx1"/>
                </a:solidFill>
                <a:latin typeface="+mj-ea"/>
                <a:ea typeface="+mj-ea"/>
                <a:cs typeface="Times New Roman" panose="02020603050405020304" pitchFamily="18" charset="0"/>
              </a:rPr>
              <a:t>) </a:t>
            </a:r>
            <a:r>
              <a:rPr lang="zh-CN" altLang="en-US" sz="1800" b="1" kern="100" dirty="0">
                <a:solidFill>
                  <a:srgbClr val="FF0000"/>
                </a:solidFill>
                <a:latin typeface="+mj-ea"/>
                <a:ea typeface="+mj-ea"/>
                <a:cs typeface="Times New Roman" panose="02020603050405020304" pitchFamily="18" charset="0"/>
              </a:rPr>
              <a:t>（</a:t>
            </a:r>
            <a:r>
              <a:rPr lang="en-US" altLang="zh-CN" sz="1800" b="1" kern="100" dirty="0">
                <a:solidFill>
                  <a:srgbClr val="FF0000"/>
                </a:solidFill>
                <a:latin typeface="+mj-ea"/>
                <a:ea typeface="+mj-ea"/>
                <a:cs typeface="Times New Roman" panose="02020603050405020304" pitchFamily="18" charset="0"/>
              </a:rPr>
              <a:t>Y</a:t>
            </a:r>
            <a:r>
              <a:rPr lang="zh-CN" altLang="en-US" sz="1800" b="1" kern="100" dirty="0">
                <a:solidFill>
                  <a:srgbClr val="FF0000"/>
                </a:solidFill>
                <a:latin typeface="+mj-ea"/>
                <a:ea typeface="+mj-ea"/>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416651" y="2647802"/>
            <a:ext cx="2877839" cy="769441"/>
          </a:xfrm>
          <a:prstGeom prst="rect">
            <a:avLst/>
          </a:prstGeom>
          <a:noFill/>
          <a:effectLst/>
        </p:spPr>
        <p:txBody>
          <a:bodyPr wrap="none" rtlCol="0">
            <a:spAutoFit/>
          </a:bodyPr>
          <a:lstStyle/>
          <a:p>
            <a:r>
              <a:rPr lang="en-US" altLang="zh-CN" sz="44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PART   02</a:t>
            </a:r>
            <a:endParaRPr lang="en-US" altLang="zh-CN" sz="36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810537" y="3276307"/>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6416651" y="3521895"/>
            <a:ext cx="2698175" cy="523220"/>
          </a:xfrm>
          <a:prstGeom prst="rect">
            <a:avLst/>
          </a:prstGeom>
          <a:noFill/>
          <a:effectLst/>
        </p:spPr>
        <p:txBody>
          <a:bodyPr wrap="none" rtlCol="0">
            <a:spAutoFit/>
          </a:bodyPr>
          <a:lstStyle/>
          <a:p>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模型建立及评估</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p:cNvSpPr/>
          <p:nvPr/>
        </p:nvSpPr>
        <p:spPr>
          <a:xfrm>
            <a:off x="7527036" y="5665375"/>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37972" y="3133444"/>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893822" y="4356386"/>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69114" y="4823850"/>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291702" y="5120856"/>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267428" y="3665824"/>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362259" y="5984367"/>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479360" y="647649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92707" y="4326436"/>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228493" y="5194930"/>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745768" y="3950897"/>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764110" y="4018311"/>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71823" y="5191617"/>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043549" y="6260710"/>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43155" y="5578878"/>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360631" y="5537604"/>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511582" y="1174121"/>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476893" y="1642565"/>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64643" y="798582"/>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382985" y="865996"/>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277123" y="1639252"/>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77074" y="2174945"/>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375755" y="149311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522306" y="1985239"/>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7152057"/>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10" presetClass="entr" presetSubtype="0" fill="hold" grpId="1"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par>
                                <p:cTn id="37" presetID="0" presetClass="path" presetSubtype="0" repeatCount="indefinite" fill="hold" grpId="0" nodeType="withEffect">
                                  <p:stCondLst>
                                    <p:cond delay="0"/>
                                  </p:stCondLst>
                                  <p:childTnLst>
                                    <p:animMotion origin="layout" path="M -2.5E-6 0 C 0.18282 0.00093 0.1961 0.12685 0.29584 0.12361 C 0.39545 0.11968 0.51576 0.03519 0.60339 0.02708 C 0.69089 0.01921 0.75847 0.07384 0.82097 0.07546 C 0.8836 0.07731 0.93672 0.04444 0.97917 0.03796 C 1.02201 0.03125 1.05065 0.03819 1.07982 0.04468 " pathEditMode="relative" rAng="0" ptsTypes="AAAAAA">
                                      <p:cBhvr>
                                        <p:cTn id="38" dur="4000" fill="hold"/>
                                        <p:tgtEl>
                                          <p:spTgt spid="13"/>
                                        </p:tgtEl>
                                        <p:attrNameLst>
                                          <p:attrName>ppt_x</p:attrName>
                                          <p:attrName>ppt_y</p:attrName>
                                        </p:attrNameLst>
                                      </p:cBhvr>
                                      <p:rCtr x="53984" y="6181"/>
                                    </p:animMotion>
                                  </p:childTnLst>
                                </p:cTn>
                              </p:par>
                              <p:par>
                                <p:cTn id="39" presetID="10" presetClass="entr" presetSubtype="0" fill="hold" grpId="1" nodeType="withEffect">
                                  <p:stCondLst>
                                    <p:cond delay="2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0" presetClass="path" presetSubtype="0" repeatCount="indefinite" fill="hold" grpId="0" nodeType="withEffect">
                                  <p:stCondLst>
                                    <p:cond delay="250"/>
                                  </p:stCondLst>
                                  <p:childTnLst>
                                    <p:animMotion origin="layout" path="M 4.79167E-6 2.96296E-6 C 0.08945 -0.00973 0.21015 -0.03195 0.30989 -0.02223 C 0.40911 -0.01297 0.50976 0.05115 0.59648 0.0574 C 0.68307 0.06365 0.76419 0.01551 0.82955 0.01481 C 0.89505 0.01412 0.94713 0.05949 0.98971 0.05324 C 1.03216 0.04629 1.0513 0.0419 1.08059 0.03657 " pathEditMode="relative" rAng="0" ptsTypes="AAAAAA">
                                      <p:cBhvr>
                                        <p:cTn id="43" dur="4000" fill="hold"/>
                                        <p:tgtEl>
                                          <p:spTgt spid="14"/>
                                        </p:tgtEl>
                                        <p:attrNameLst>
                                          <p:attrName>ppt_x</p:attrName>
                                          <p:attrName>ppt_y</p:attrName>
                                        </p:attrNameLst>
                                      </p:cBhvr>
                                      <p:rCtr x="54023" y="1644"/>
                                    </p:animMotion>
                                  </p:childTnLst>
                                </p:cTn>
                              </p:par>
                              <p:par>
                                <p:cTn id="44" presetID="10" presetClass="entr" presetSubtype="0" fill="hold" grpId="1" nodeType="with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50"/>
                                        <p:tgtEl>
                                          <p:spTgt spid="15"/>
                                        </p:tgtEl>
                                      </p:cBhvr>
                                    </p:animEffect>
                                  </p:childTnLst>
                                </p:cTn>
                              </p:par>
                              <p:par>
                                <p:cTn id="47" presetID="0" presetClass="path" presetSubtype="0" repeatCount="indefinite" fill="hold" grpId="0" nodeType="withEffect">
                                  <p:stCondLst>
                                    <p:cond delay="500"/>
                                  </p:stCondLst>
                                  <p:childTnLst>
                                    <p:animMotion origin="layout" path="M -2.5E-6 -4.44444E-6 C 0.11524 0.01042 0.20157 -0.08055 0.30287 -0.07685 C 0.4043 -0.07314 0.51914 0.01112 0.60782 0.02362 C 0.69636 0.03565 0.77227 -0.00439 0.83451 -0.0037 C 0.89675 -0.00347 0.93854 0.03241 0.98125 0.02639 C 1.02357 0.01945 1.05495 0.01135 1.07904 -0.00069 " pathEditMode="relative" rAng="0" ptsTypes="AAAAAA">
                                      <p:cBhvr>
                                        <p:cTn id="48" dur="4000" fill="hold"/>
                                        <p:tgtEl>
                                          <p:spTgt spid="15"/>
                                        </p:tgtEl>
                                        <p:attrNameLst>
                                          <p:attrName>ppt_x</p:attrName>
                                          <p:attrName>ppt_y</p:attrName>
                                        </p:attrNameLst>
                                      </p:cBhvr>
                                      <p:rCtr x="53945" y="-2523"/>
                                    </p:animMotion>
                                  </p:childTnLst>
                                </p:cTn>
                              </p:par>
                              <p:par>
                                <p:cTn id="49" presetID="10" presetClass="entr" presetSubtype="0" fill="hold" grpId="1" nodeType="withEffect">
                                  <p:stCondLst>
                                    <p:cond delay="75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250"/>
                                        <p:tgtEl>
                                          <p:spTgt spid="16"/>
                                        </p:tgtEl>
                                      </p:cBhvr>
                                    </p:animEffect>
                                  </p:childTnLst>
                                </p:cTn>
                              </p:par>
                              <p:par>
                                <p:cTn id="52" presetID="0" presetClass="path" presetSubtype="0" repeatCount="indefinite" fill="hold" grpId="0" nodeType="withEffect">
                                  <p:stCondLst>
                                    <p:cond delay="750"/>
                                  </p:stCondLst>
                                  <p:childTnLst>
                                    <p:animMotion origin="layout" path="M 1.04167E-6 1.11111E-6 C 0.21419 0.00602 0.22213 0.07685 0.32669 0.08032 C 0.43125 0.08403 0.53607 0.02153 0.62708 0.02083 C 0.7181 0.02014 0.81016 0.07407 0.87318 0.07569 C 0.9362 0.07755 0.96471 0.03217 1.00495 0.03171 C 1.04466 0.03125 1.08086 0.04792 1.10872 0.05602 " pathEditMode="relative" rAng="0" ptsTypes="AAAAAA">
                                      <p:cBhvr>
                                        <p:cTn id="53" dur="4000" fill="hold"/>
                                        <p:tgtEl>
                                          <p:spTgt spid="16"/>
                                        </p:tgtEl>
                                        <p:attrNameLst>
                                          <p:attrName>ppt_x</p:attrName>
                                          <p:attrName>ppt_y</p:attrName>
                                        </p:attrNameLst>
                                      </p:cBhvr>
                                      <p:rCtr x="55430" y="4005"/>
                                    </p:animMotion>
                                  </p:childTnLst>
                                </p:cTn>
                              </p:par>
                              <p:par>
                                <p:cTn id="54" presetID="10" presetClass="entr" presetSubtype="0" fill="hold" grpId="1" nodeType="withEffect">
                                  <p:stCondLst>
                                    <p:cond delay="10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250"/>
                                        <p:tgtEl>
                                          <p:spTgt spid="17"/>
                                        </p:tgtEl>
                                      </p:cBhvr>
                                    </p:animEffect>
                                  </p:childTnLst>
                                </p:cTn>
                              </p:par>
                              <p:par>
                                <p:cTn id="57" presetID="0" presetClass="path" presetSubtype="0" repeatCount="indefinite" fill="hold" grpId="0" nodeType="withEffect">
                                  <p:stCondLst>
                                    <p:cond delay="1000"/>
                                  </p:stCondLst>
                                  <p:childTnLst>
                                    <p:animMotion origin="layout" path="M -1.45833E-6 2.96296E-6 C 0.20586 0.03588 0.26133 0.1199 0.34857 0.12037 C 0.43568 0.12037 0.51576 0.09143 0.55612 0.07523 C 0.59649 0.05879 0.64649 0.03588 0.70755 0.03611 C 0.76823 0.0368 0.88099 0.07801 0.92123 0.07731 C 0.96081 0.07708 1.07357 0.07569 1.10873 0.05555 " pathEditMode="relative" rAng="0" ptsTypes="AAAAAA">
                                      <p:cBhvr>
                                        <p:cTn id="58" dur="3750" fill="hold"/>
                                        <p:tgtEl>
                                          <p:spTgt spid="17"/>
                                        </p:tgtEl>
                                        <p:attrNameLst>
                                          <p:attrName>ppt_x</p:attrName>
                                          <p:attrName>ppt_y</p:attrName>
                                        </p:attrNameLst>
                                      </p:cBhvr>
                                      <p:rCtr x="55430" y="6019"/>
                                    </p:animMotion>
                                  </p:childTnLst>
                                </p:cTn>
                              </p:par>
                              <p:par>
                                <p:cTn id="59" presetID="10" presetClass="entr" presetSubtype="0" fill="hold" grpId="1" nodeType="withEffect">
                                  <p:stCondLst>
                                    <p:cond delay="125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50"/>
                                        <p:tgtEl>
                                          <p:spTgt spid="19"/>
                                        </p:tgtEl>
                                      </p:cBhvr>
                                    </p:animEffect>
                                  </p:childTnLst>
                                </p:cTn>
                              </p:par>
                              <p:par>
                                <p:cTn id="62" presetID="0" presetClass="path" presetSubtype="0" repeatCount="indefinite" fill="hold" grpId="0" nodeType="withEffect">
                                  <p:stCondLst>
                                    <p:cond delay="1250"/>
                                  </p:stCondLst>
                                  <p:childTnLst>
                                    <p:animMotion origin="layout" path="M 8.33333E-7 0 C 0.10208 -0.0206 0.21654 -0.05046 0.30768 -0.04329 C 0.39909 -0.03565 0.46875 0.03704 0.54713 0.04468 C 0.62565 0.05231 0.70755 0.00208 0.77799 0.00255 C 0.84831 0.00278 0.92682 0.05394 0.96953 0.04745 C 1.01185 0.04097 1.06172 0.03079 1.08607 0.01875 " pathEditMode="relative" rAng="0" ptsTypes="AAAAAA">
                                      <p:cBhvr>
                                        <p:cTn id="63" dur="3750" fill="hold"/>
                                        <p:tgtEl>
                                          <p:spTgt spid="19"/>
                                        </p:tgtEl>
                                        <p:attrNameLst>
                                          <p:attrName>ppt_x</p:attrName>
                                          <p:attrName>ppt_y</p:attrName>
                                        </p:attrNameLst>
                                      </p:cBhvr>
                                      <p:rCtr x="54297" y="162"/>
                                    </p:animMotion>
                                  </p:childTnLst>
                                </p:cTn>
                              </p:par>
                              <p:par>
                                <p:cTn id="64" presetID="10" presetClass="entr" presetSubtype="0" fill="hold" grpId="1" nodeType="withEffect">
                                  <p:stCondLst>
                                    <p:cond delay="15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250"/>
                                        <p:tgtEl>
                                          <p:spTgt spid="22"/>
                                        </p:tgtEl>
                                      </p:cBhvr>
                                    </p:animEffect>
                                  </p:childTnLst>
                                </p:cTn>
                              </p:par>
                              <p:par>
                                <p:cTn id="67" presetID="0" presetClass="path" presetSubtype="0" repeatCount="indefinite" fill="hold" grpId="0" nodeType="withEffect">
                                  <p:stCondLst>
                                    <p:cond delay="1500"/>
                                  </p:stCondLst>
                                  <p:childTnLst>
                                    <p:animMotion origin="layout" path="M 4.79167E-6 -4.44444E-6 C 0.08945 -0.00949 0.23541 0.11343 0.33333 0.11482 C 0.43125 0.11598 0.52265 0.01158 0.5875 0.0088 C 0.65234 0.00556 0.71289 0.05764 0.77942 0.06158 C 0.84557 0.06528 0.94322 0.03843 0.9858 0.03195 C 1.02825 0.02524 1.0513 0.0419 1.08059 0.03681 " pathEditMode="relative" rAng="0" ptsTypes="AAAAAA">
                                      <p:cBhvr>
                                        <p:cTn id="68" dur="3750" fill="hold"/>
                                        <p:tgtEl>
                                          <p:spTgt spid="22"/>
                                        </p:tgtEl>
                                        <p:attrNameLst>
                                          <p:attrName>ppt_x</p:attrName>
                                          <p:attrName>ppt_y</p:attrName>
                                        </p:attrNameLst>
                                      </p:cBhvr>
                                      <p:rCtr x="54023" y="5694"/>
                                    </p:animMotion>
                                  </p:childTnLst>
                                </p:cTn>
                              </p:par>
                              <p:par>
                                <p:cTn id="69" presetID="10" presetClass="entr" presetSubtype="0" fill="hold" grpId="1" nodeType="withEffect">
                                  <p:stCondLst>
                                    <p:cond delay="175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250"/>
                                        <p:tgtEl>
                                          <p:spTgt spid="24"/>
                                        </p:tgtEl>
                                      </p:cBhvr>
                                    </p:animEffect>
                                  </p:childTnLst>
                                </p:cTn>
                              </p:par>
                              <p:par>
                                <p:cTn id="72" presetID="0" presetClass="path" presetSubtype="0" repeatCount="indefinite" fill="hold" grpId="0" nodeType="withEffect">
                                  <p:stCondLst>
                                    <p:cond delay="1750"/>
                                  </p:stCondLst>
                                  <p:childTnLst>
                                    <p:animMotion origin="layout" path="M 3.125E-6 -3.7037E-6 C 0.11523 0.01065 0.20664 -0.01527 0.30169 -0.0125 C 0.39557 -0.00949 0.47864 0.01528 0.56562 0.01736 C 0.65247 0.01945 0.7539 -0.00185 0.82317 -0.00046 C 0.89258 0.00093 0.93854 0.03264 0.98125 0.02616 C 1.02356 0.01945 1.05494 0.01158 1.07903 -0.00046 " pathEditMode="relative" rAng="0" ptsTypes="AAAAAA">
                                      <p:cBhvr>
                                        <p:cTn id="73" dur="3750" fill="hold"/>
                                        <p:tgtEl>
                                          <p:spTgt spid="24"/>
                                        </p:tgtEl>
                                        <p:attrNameLst>
                                          <p:attrName>ppt_x</p:attrName>
                                          <p:attrName>ppt_y</p:attrName>
                                        </p:attrNameLst>
                                      </p:cBhvr>
                                      <p:rCtr x="53945" y="694"/>
                                    </p:animMotion>
                                  </p:childTnLst>
                                </p:cTn>
                              </p:par>
                              <p:par>
                                <p:cTn id="74" presetID="10" presetClass="entr" presetSubtype="0" fill="hold" grpId="1" nodeType="withEffect">
                                  <p:stCondLst>
                                    <p:cond delay="20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250"/>
                                        <p:tgtEl>
                                          <p:spTgt spid="25"/>
                                        </p:tgtEl>
                                      </p:cBhvr>
                                    </p:animEffect>
                                  </p:childTnLst>
                                </p:cTn>
                              </p:par>
                              <p:par>
                                <p:cTn id="77" presetID="0" presetClass="path" presetSubtype="0" repeatCount="indefinite" fill="hold" grpId="0" nodeType="withEffect">
                                  <p:stCondLst>
                                    <p:cond delay="2000"/>
                                  </p:stCondLst>
                                  <p:childTnLst>
                                    <p:animMotion origin="layout" path="M -4.375E-6 -1.11111E-6 C 0.18282 0.00093 0.1961 0.12685 0.29584 0.12361 C 0.39545 0.11968 0.51576 0.03519 0.60339 0.02708 C 0.69089 0.01921 0.75847 0.07384 0.82097 0.07546 C 0.8836 0.07732 0.93672 0.04445 0.97917 0.03796 C 1.02201 0.03125 1.05066 0.0382 1.07982 0.04468 " pathEditMode="relative" rAng="0" ptsTypes="AAAAAA">
                                      <p:cBhvr>
                                        <p:cTn id="78" dur="3750" fill="hold"/>
                                        <p:tgtEl>
                                          <p:spTgt spid="25"/>
                                        </p:tgtEl>
                                        <p:attrNameLst>
                                          <p:attrName>ppt_x</p:attrName>
                                          <p:attrName>ppt_y</p:attrName>
                                        </p:attrNameLst>
                                      </p:cBhvr>
                                      <p:rCtr x="53984" y="6181"/>
                                    </p:animMotion>
                                  </p:childTnLst>
                                </p:cTn>
                              </p:par>
                              <p:par>
                                <p:cTn id="79" presetID="10" presetClass="entr" presetSubtype="0" fill="hold" grpId="1" nodeType="withEffect">
                                  <p:stCondLst>
                                    <p:cond delay="225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250"/>
                                        <p:tgtEl>
                                          <p:spTgt spid="26"/>
                                        </p:tgtEl>
                                      </p:cBhvr>
                                    </p:animEffect>
                                  </p:childTnLst>
                                </p:cTn>
                              </p:par>
                              <p:par>
                                <p:cTn id="82" presetID="0" presetClass="path" presetSubtype="0" repeatCount="indefinite" fill="hold" grpId="0" nodeType="withEffect">
                                  <p:stCondLst>
                                    <p:cond delay="2250"/>
                                  </p:stCondLst>
                                  <p:childTnLst>
                                    <p:animMotion origin="layout" path="M 4.16667E-7 -1.48148E-6 C 0.08945 -0.00972 0.21016 -0.03194 0.3099 -0.02222 C 0.40911 -0.01296 0.50977 0.05116 0.59648 0.05741 C 0.68307 0.06366 0.76419 0.01551 0.82956 0.01482 C 0.89505 0.01412 0.94714 0.05949 0.98971 0.05324 C 1.03216 0.0463 1.0513 0.0419 1.0806 0.03658 " pathEditMode="relative" rAng="0" ptsTypes="AAAAAA">
                                      <p:cBhvr>
                                        <p:cTn id="83" dur="3750" fill="hold"/>
                                        <p:tgtEl>
                                          <p:spTgt spid="26"/>
                                        </p:tgtEl>
                                        <p:attrNameLst>
                                          <p:attrName>ppt_x</p:attrName>
                                          <p:attrName>ppt_y</p:attrName>
                                        </p:attrNameLst>
                                      </p:cBhvr>
                                      <p:rCtr x="54023" y="1644"/>
                                    </p:animMotion>
                                  </p:childTnLst>
                                </p:cTn>
                              </p:par>
                              <p:par>
                                <p:cTn id="84" presetID="10" presetClass="entr" presetSubtype="0" fill="hold" grpId="1" nodeType="withEffect">
                                  <p:stCondLst>
                                    <p:cond delay="250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250"/>
                                        <p:tgtEl>
                                          <p:spTgt spid="27"/>
                                        </p:tgtEl>
                                      </p:cBhvr>
                                    </p:animEffect>
                                  </p:childTnLst>
                                </p:cTn>
                              </p:par>
                              <p:par>
                                <p:cTn id="87" presetID="0" presetClass="path" presetSubtype="0" repeatCount="indefinite" fill="hold" grpId="0" nodeType="withEffect">
                                  <p:stCondLst>
                                    <p:cond delay="2500"/>
                                  </p:stCondLst>
                                  <p:childTnLst>
                                    <p:animMotion origin="layout" path="M -3.125E-6 3.33333E-6 C 0.11524 0.01041 0.20157 -0.08056 0.30287 -0.07686 C 0.4043 -0.07315 0.51914 0.01111 0.60782 0.02361 C 0.69636 0.03564 0.77227 -0.0044 0.83451 -0.00371 C 0.89675 -0.00348 0.93854 0.0324 0.98125 0.02639 C 1.02357 0.01944 1.05495 0.01134 1.07904 -0.0007 " pathEditMode="relative" rAng="0" ptsTypes="AAAAAA">
                                      <p:cBhvr>
                                        <p:cTn id="88" dur="3750" fill="hold"/>
                                        <p:tgtEl>
                                          <p:spTgt spid="27"/>
                                        </p:tgtEl>
                                        <p:attrNameLst>
                                          <p:attrName>ppt_x</p:attrName>
                                          <p:attrName>ppt_y</p:attrName>
                                        </p:attrNameLst>
                                      </p:cBhvr>
                                      <p:rCtr x="53945" y="-2523"/>
                                    </p:animMotion>
                                  </p:childTnLst>
                                </p:cTn>
                              </p:par>
                              <p:par>
                                <p:cTn id="89" presetID="10" presetClass="entr" presetSubtype="0" fill="hold" grpId="1" nodeType="withEffect">
                                  <p:stCondLst>
                                    <p:cond delay="275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250"/>
                                        <p:tgtEl>
                                          <p:spTgt spid="29"/>
                                        </p:tgtEl>
                                      </p:cBhvr>
                                    </p:animEffect>
                                  </p:childTnLst>
                                </p:cTn>
                              </p:par>
                              <p:par>
                                <p:cTn id="92" presetID="0" presetClass="path" presetSubtype="0" repeatCount="indefinite" fill="hold" grpId="0" nodeType="withEffect">
                                  <p:stCondLst>
                                    <p:cond delay="2750"/>
                                  </p:stCondLst>
                                  <p:childTnLst>
                                    <p:animMotion origin="layout" path="M -2.08333E-6 3.7037E-6 C 0.21419 0.00601 0.22214 0.07685 0.32669 0.08032 C 0.43125 0.08402 0.53607 0.02152 0.62709 0.02083 C 0.7181 0.02014 0.81016 0.07407 0.87318 0.07569 C 0.9362 0.07754 0.96472 0.03217 1.00495 0.03171 C 1.04466 0.03125 1.08086 0.04791 1.10873 0.05601 " pathEditMode="relative" rAng="0" ptsTypes="AAAAAA">
                                      <p:cBhvr>
                                        <p:cTn id="93" dur="3750" fill="hold"/>
                                        <p:tgtEl>
                                          <p:spTgt spid="29"/>
                                        </p:tgtEl>
                                        <p:attrNameLst>
                                          <p:attrName>ppt_x</p:attrName>
                                          <p:attrName>ppt_y</p:attrName>
                                        </p:attrNameLst>
                                      </p:cBhvr>
                                      <p:rCtr x="55430" y="4005"/>
                                    </p:animMotion>
                                  </p:childTnLst>
                                </p:cTn>
                              </p:par>
                              <p:par>
                                <p:cTn id="94" presetID="10" presetClass="entr" presetSubtype="0" fill="hold" grpId="1" nodeType="withEffect">
                                  <p:stCondLst>
                                    <p:cond delay="300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250"/>
                                        <p:tgtEl>
                                          <p:spTgt spid="30"/>
                                        </p:tgtEl>
                                      </p:cBhvr>
                                    </p:animEffect>
                                  </p:childTnLst>
                                </p:cTn>
                              </p:par>
                              <p:par>
                                <p:cTn id="97" presetID="0" presetClass="path" presetSubtype="0" repeatCount="indefinite" fill="hold" grpId="0" nodeType="withEffect">
                                  <p:stCondLst>
                                    <p:cond delay="3000"/>
                                  </p:stCondLst>
                                  <p:childTnLst>
                                    <p:animMotion origin="layout" path="M 4.16667E-6 -3.7037E-6 C 0.20586 0.03588 0.26132 0.11991 0.34856 0.12037 C 0.43567 0.12037 0.51575 0.09144 0.55612 0.07524 C 0.59648 0.0588 0.64648 0.03588 0.70755 0.03611 C 0.76823 0.03681 0.88099 0.07801 0.92122 0.07732 C 0.9608 0.07709 1.07356 0.0757 1.10872 0.05556 " pathEditMode="relative" rAng="0" ptsTypes="AAAAAA">
                                      <p:cBhvr>
                                        <p:cTn id="98" dur="3750" fill="hold"/>
                                        <p:tgtEl>
                                          <p:spTgt spid="30"/>
                                        </p:tgtEl>
                                        <p:attrNameLst>
                                          <p:attrName>ppt_x</p:attrName>
                                          <p:attrName>ppt_y</p:attrName>
                                        </p:attrNameLst>
                                      </p:cBhvr>
                                      <p:rCtr x="55430" y="6019"/>
                                    </p:animMotion>
                                  </p:childTnLst>
                                </p:cTn>
                              </p:par>
                              <p:par>
                                <p:cTn id="99" presetID="10" presetClass="entr" presetSubtype="0" fill="hold" grpId="1" nodeType="withEffect">
                                  <p:stCondLst>
                                    <p:cond delay="325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250"/>
                                        <p:tgtEl>
                                          <p:spTgt spid="31"/>
                                        </p:tgtEl>
                                      </p:cBhvr>
                                    </p:animEffect>
                                  </p:childTnLst>
                                </p:cTn>
                              </p:par>
                              <p:par>
                                <p:cTn id="102" presetID="0" presetClass="path" presetSubtype="0" repeatCount="indefinite" fill="hold" grpId="0" nodeType="withEffect">
                                  <p:stCondLst>
                                    <p:cond delay="3250"/>
                                  </p:stCondLst>
                                  <p:childTnLst>
                                    <p:animMotion origin="layout" path="M -3.33333E-6 -2.22222E-6 C 0.10209 -0.0206 0.21654 -0.05046 0.30769 -0.04328 C 0.39909 -0.03565 0.46875 0.03704 0.54714 0.04468 C 0.62565 0.05232 0.70756 0.00209 0.778 0.00255 C 0.84831 0.00278 0.92683 0.05394 0.96953 0.04746 C 1.01185 0.04097 1.06172 0.03079 1.08607 0.01875 " pathEditMode="relative" rAng="0" ptsTypes="AAAAAA">
                                      <p:cBhvr>
                                        <p:cTn id="103" dur="3750" fill="hold"/>
                                        <p:tgtEl>
                                          <p:spTgt spid="31"/>
                                        </p:tgtEl>
                                        <p:attrNameLst>
                                          <p:attrName>ppt_x</p:attrName>
                                          <p:attrName>ppt_y</p:attrName>
                                        </p:attrNameLst>
                                      </p:cBhvr>
                                      <p:rCtr x="54297" y="162"/>
                                    </p:animMotion>
                                  </p:childTnLst>
                                </p:cTn>
                              </p:par>
                              <p:par>
                                <p:cTn id="104" presetID="10" presetClass="entr" presetSubtype="0" fill="hold" grpId="1" nodeType="withEffect">
                                  <p:stCondLst>
                                    <p:cond delay="35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250"/>
                                        <p:tgtEl>
                                          <p:spTgt spid="32"/>
                                        </p:tgtEl>
                                      </p:cBhvr>
                                    </p:animEffect>
                                  </p:childTnLst>
                                </p:cTn>
                              </p:par>
                              <p:par>
                                <p:cTn id="107" presetID="0" presetClass="path" presetSubtype="0" repeatCount="indefinite" fill="hold" grpId="0" nodeType="withEffect">
                                  <p:stCondLst>
                                    <p:cond delay="3500"/>
                                  </p:stCondLst>
                                  <p:childTnLst>
                                    <p:animMotion origin="layout" path="M -3.33333E-6 4.81481E-6 C 0.08946 -0.0095 0.23542 0.11342 0.33334 0.11481 C 0.43125 0.11597 0.52266 0.01157 0.5875 0.00879 C 0.65235 0.00555 0.71289 0.05763 0.77943 0.06157 C 0.84558 0.06527 0.94323 0.03842 0.98581 0.03194 C 1.02826 0.02523 1.05131 0.04189 1.0806 0.0368 " pathEditMode="relative" rAng="0" ptsTypes="AAAAAA">
                                      <p:cBhvr>
                                        <p:cTn id="108" dur="3750" fill="hold"/>
                                        <p:tgtEl>
                                          <p:spTgt spid="32"/>
                                        </p:tgtEl>
                                        <p:attrNameLst>
                                          <p:attrName>ppt_x</p:attrName>
                                          <p:attrName>ppt_y</p:attrName>
                                        </p:attrNameLst>
                                      </p:cBhvr>
                                      <p:rCtr x="54023" y="5694"/>
                                    </p:animMotion>
                                  </p:childTnLst>
                                </p:cTn>
                              </p:par>
                              <p:par>
                                <p:cTn id="109" presetID="10" presetClass="entr" presetSubtype="0" fill="hold" grpId="1" nodeType="withEffect">
                                  <p:stCondLst>
                                    <p:cond delay="375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250"/>
                                        <p:tgtEl>
                                          <p:spTgt spid="33"/>
                                        </p:tgtEl>
                                      </p:cBhvr>
                                    </p:animEffect>
                                  </p:childTnLst>
                                </p:cTn>
                              </p:par>
                              <p:par>
                                <p:cTn id="112" presetID="0" presetClass="path" presetSubtype="0" repeatCount="indefinite" fill="hold" grpId="0" nodeType="withEffect">
                                  <p:stCondLst>
                                    <p:cond delay="3750"/>
                                  </p:stCondLst>
                                  <p:childTnLst>
                                    <p:animMotion origin="layout" path="M 1.25E-6 3.33333E-6 C 0.11523 0.01064 0.20664 -0.01528 0.30169 -0.0125 C 0.39557 -0.00949 0.47864 0.01527 0.56562 0.01736 C 0.65247 0.01944 0.75391 -0.00186 0.82318 -0.00047 C 0.89258 0.00092 0.93854 0.03264 0.98125 0.02615 C 1.02357 0.01944 1.05495 0.01157 1.07904 -0.00047 " pathEditMode="relative" rAng="0" ptsTypes="AAAAAA">
                                      <p:cBhvr>
                                        <p:cTn id="113" dur="3750" fill="hold"/>
                                        <p:tgtEl>
                                          <p:spTgt spid="33"/>
                                        </p:tgtEl>
                                        <p:attrNameLst>
                                          <p:attrName>ppt_x</p:attrName>
                                          <p:attrName>ppt_y</p:attrName>
                                        </p:attrNameLst>
                                      </p:cBhvr>
                                      <p:rCtr x="53945" y="694"/>
                                    </p:animMotion>
                                  </p:childTnLst>
                                </p:cTn>
                              </p:par>
                              <p:par>
                                <p:cTn id="114" presetID="10" presetClass="entr" presetSubtype="0" fill="hold" grpId="1" nodeType="withEffect">
                                  <p:stCondLst>
                                    <p:cond delay="25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250"/>
                                        <p:tgtEl>
                                          <p:spTgt spid="34"/>
                                        </p:tgtEl>
                                      </p:cBhvr>
                                    </p:animEffect>
                                  </p:childTnLst>
                                </p:cTn>
                              </p:par>
                              <p:par>
                                <p:cTn id="117" presetID="0" presetClass="path" presetSubtype="0" repeatCount="indefinite" fill="hold" grpId="0" nodeType="withEffect">
                                  <p:stCondLst>
                                    <p:cond delay="250"/>
                                  </p:stCondLst>
                                  <p:childTnLst>
                                    <p:animMotion origin="layout" path="M -3.125E-6 1.11111E-6 C 0.18282 0.00092 0.1961 0.12685 0.29584 0.12361 C 0.39545 0.11967 0.51576 0.03518 0.60339 0.02708 C 0.69089 0.01921 0.75847 0.07384 0.82097 0.07546 C 0.8836 0.07731 0.93672 0.04444 0.97917 0.03796 C 1.02201 0.03125 1.05065 0.03819 1.07982 0.04467 " pathEditMode="relative" rAng="0" ptsTypes="AAAAAA">
                                      <p:cBhvr>
                                        <p:cTn id="118" dur="3750" fill="hold"/>
                                        <p:tgtEl>
                                          <p:spTgt spid="34"/>
                                        </p:tgtEl>
                                        <p:attrNameLst>
                                          <p:attrName>ppt_x</p:attrName>
                                          <p:attrName>ppt_y</p:attrName>
                                        </p:attrNameLst>
                                      </p:cBhvr>
                                      <p:rCtr x="53984" y="6181"/>
                                    </p:animMotion>
                                  </p:childTnLst>
                                </p:cTn>
                              </p:par>
                              <p:par>
                                <p:cTn id="119" presetID="10" presetClass="entr" presetSubtype="0" fill="hold" grpId="1" nodeType="withEffect">
                                  <p:stCondLst>
                                    <p:cond delay="5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250"/>
                                        <p:tgtEl>
                                          <p:spTgt spid="35"/>
                                        </p:tgtEl>
                                      </p:cBhvr>
                                    </p:animEffect>
                                  </p:childTnLst>
                                </p:cTn>
                              </p:par>
                              <p:par>
                                <p:cTn id="122" presetID="0" presetClass="path" presetSubtype="0" repeatCount="indefinite" fill="hold" grpId="0" nodeType="withEffect">
                                  <p:stCondLst>
                                    <p:cond delay="500"/>
                                  </p:stCondLst>
                                  <p:childTnLst>
                                    <p:animMotion origin="layout" path="M 4.16667E-7 4.07407E-6 C 0.08945 -0.00973 0.21016 -0.03195 0.3099 -0.02223 C 0.40911 -0.01297 0.50977 0.05115 0.59648 0.0574 C 0.68307 0.06365 0.76419 0.01551 0.82956 0.01481 C 0.89505 0.01412 0.94714 0.05949 0.98971 0.05324 C 1.03216 0.04629 1.0513 0.04189 1.0806 0.03657 " pathEditMode="relative" rAng="0" ptsTypes="AAAAAA">
                                      <p:cBhvr>
                                        <p:cTn id="123" dur="3750" fill="hold"/>
                                        <p:tgtEl>
                                          <p:spTgt spid="35"/>
                                        </p:tgtEl>
                                        <p:attrNameLst>
                                          <p:attrName>ppt_x</p:attrName>
                                          <p:attrName>ppt_y</p:attrName>
                                        </p:attrNameLst>
                                      </p:cBhvr>
                                      <p:rCtr x="54023" y="1644"/>
                                    </p:animMotion>
                                  </p:childTnLst>
                                </p:cTn>
                              </p:par>
                              <p:par>
                                <p:cTn id="124" presetID="10" presetClass="entr" presetSubtype="0" fill="hold" grpId="1" nodeType="withEffect">
                                  <p:stCondLst>
                                    <p:cond delay="75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250"/>
                                        <p:tgtEl>
                                          <p:spTgt spid="36"/>
                                        </p:tgtEl>
                                      </p:cBhvr>
                                    </p:animEffect>
                                  </p:childTnLst>
                                </p:cTn>
                              </p:par>
                              <p:par>
                                <p:cTn id="127" presetID="0" presetClass="path" presetSubtype="0" repeatCount="indefinite" fill="hold" grpId="0" nodeType="withEffect">
                                  <p:stCondLst>
                                    <p:cond delay="750"/>
                                  </p:stCondLst>
                                  <p:childTnLst>
                                    <p:animMotion origin="layout" path="M -1.875E-6 -4.44444E-6 C 0.11524 0.01042 0.20156 -0.08148 0.30287 -0.07731 C 0.4043 -0.07384 0.51914 0.01112 0.60781 0.02362 C 0.69636 0.03565 0.77227 -0.00463 0.83451 -0.00416 C 0.89675 -0.00347 0.93854 0.03241 0.98125 0.02639 C 1.02357 0.01945 1.05495 0.01135 1.07904 -0.00069 " pathEditMode="relative" rAng="0" ptsTypes="AAAAAA">
                                      <p:cBhvr>
                                        <p:cTn id="128" dur="3750" fill="hold"/>
                                        <p:tgtEl>
                                          <p:spTgt spid="36"/>
                                        </p:tgtEl>
                                        <p:attrNameLst>
                                          <p:attrName>ppt_x</p:attrName>
                                          <p:attrName>ppt_y</p:attrName>
                                        </p:attrNameLst>
                                      </p:cBhvr>
                                      <p:rCtr x="53945" y="-2546"/>
                                    </p:animMotion>
                                  </p:childTnLst>
                                </p:cTn>
                              </p:par>
                              <p:par>
                                <p:cTn id="129" presetID="10" presetClass="entr" presetSubtype="0" fill="hold" grpId="1" nodeType="withEffect">
                                  <p:stCondLst>
                                    <p:cond delay="100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250"/>
                                        <p:tgtEl>
                                          <p:spTgt spid="37"/>
                                        </p:tgtEl>
                                      </p:cBhvr>
                                    </p:animEffect>
                                  </p:childTnLst>
                                </p:cTn>
                              </p:par>
                              <p:par>
                                <p:cTn id="132" presetID="0" presetClass="path" presetSubtype="0" repeatCount="indefinite" fill="hold" grpId="0" nodeType="withEffect">
                                  <p:stCondLst>
                                    <p:cond delay="1000"/>
                                  </p:stCondLst>
                                  <p:childTnLst>
                                    <p:animMotion origin="layout" path="M -8.33333E-7 4.44444E-6 C 0.21419 0.00601 0.22214 0.07685 0.32669 0.08032 C 0.43125 0.08402 0.53607 0.02152 0.62708 0.02083 C 0.7181 0.02013 0.81016 0.07407 0.87318 0.07569 C 0.9362 0.07754 0.96471 0.03217 1.00495 0.03171 C 1.04466 0.03125 1.08086 0.04791 1.10872 0.05601 " pathEditMode="relative" rAng="0" ptsTypes="AAAAAA">
                                      <p:cBhvr>
                                        <p:cTn id="133" dur="3750" fill="hold"/>
                                        <p:tgtEl>
                                          <p:spTgt spid="37"/>
                                        </p:tgtEl>
                                        <p:attrNameLst>
                                          <p:attrName>ppt_x</p:attrName>
                                          <p:attrName>ppt_y</p:attrName>
                                        </p:attrNameLst>
                                      </p:cBhvr>
                                      <p:rCtr x="55430" y="4005"/>
                                    </p:animMotion>
                                  </p:childTnLst>
                                </p:cTn>
                              </p:par>
                              <p:par>
                                <p:cTn id="134" presetID="10" presetClass="entr" presetSubtype="0" fill="hold" grpId="1" nodeType="withEffect">
                                  <p:stCondLst>
                                    <p:cond delay="1250"/>
                                  </p:stCondLst>
                                  <p:childTnLst>
                                    <p:set>
                                      <p:cBhvr>
                                        <p:cTn id="135" dur="1" fill="hold">
                                          <p:stCondLst>
                                            <p:cond delay="0"/>
                                          </p:stCondLst>
                                        </p:cTn>
                                        <p:tgtEl>
                                          <p:spTgt spid="38"/>
                                        </p:tgtEl>
                                        <p:attrNameLst>
                                          <p:attrName>style.visibility</p:attrName>
                                        </p:attrNameLst>
                                      </p:cBhvr>
                                      <p:to>
                                        <p:strVal val="visible"/>
                                      </p:to>
                                    </p:set>
                                    <p:animEffect transition="in" filter="fade">
                                      <p:cBhvr>
                                        <p:cTn id="136" dur="250"/>
                                        <p:tgtEl>
                                          <p:spTgt spid="38"/>
                                        </p:tgtEl>
                                      </p:cBhvr>
                                    </p:animEffect>
                                  </p:childTnLst>
                                </p:cTn>
                              </p:par>
                              <p:par>
                                <p:cTn id="137" presetID="0" presetClass="path" presetSubtype="0" repeatCount="indefinite" fill="hold" grpId="0" nodeType="withEffect">
                                  <p:stCondLst>
                                    <p:cond delay="1250"/>
                                  </p:stCondLst>
                                  <p:childTnLst>
                                    <p:animMotion origin="layout" path="M -8.33333E-7 1.85185E-6 C 0.20586 0.03588 0.26133 0.11991 0.34857 0.12037 C 0.43568 0.12037 0.51576 0.09143 0.55612 0.07523 C 0.59649 0.05879 0.64649 0.03588 0.70755 0.03611 C 0.76823 0.0368 0.88099 0.07801 0.92122 0.07731 C 0.96081 0.07708 1.07357 0.07569 1.10872 0.05555 " pathEditMode="relative" rAng="0" ptsTypes="AAAAAA">
                                      <p:cBhvr>
                                        <p:cTn id="138" dur="3750" fill="hold"/>
                                        <p:tgtEl>
                                          <p:spTgt spid="38"/>
                                        </p:tgtEl>
                                        <p:attrNameLst>
                                          <p:attrName>ppt_x</p:attrName>
                                          <p:attrName>ppt_y</p:attrName>
                                        </p:attrNameLst>
                                      </p:cBhvr>
                                      <p:rCtr x="55430" y="6019"/>
                                    </p:animMotion>
                                  </p:childTnLst>
                                </p:cTn>
                              </p:par>
                              <p:par>
                                <p:cTn id="139" presetID="10" presetClass="entr" presetSubtype="0" fill="hold" grpId="1" nodeType="withEffect">
                                  <p:stCondLst>
                                    <p:cond delay="1500"/>
                                  </p:stCondLst>
                                  <p:childTnLst>
                                    <p:set>
                                      <p:cBhvr>
                                        <p:cTn id="140" dur="1" fill="hold">
                                          <p:stCondLst>
                                            <p:cond delay="0"/>
                                          </p:stCondLst>
                                        </p:cTn>
                                        <p:tgtEl>
                                          <p:spTgt spid="39"/>
                                        </p:tgtEl>
                                        <p:attrNameLst>
                                          <p:attrName>style.visibility</p:attrName>
                                        </p:attrNameLst>
                                      </p:cBhvr>
                                      <p:to>
                                        <p:strVal val="visible"/>
                                      </p:to>
                                    </p:set>
                                    <p:animEffect transition="in" filter="fade">
                                      <p:cBhvr>
                                        <p:cTn id="141" dur="250"/>
                                        <p:tgtEl>
                                          <p:spTgt spid="39"/>
                                        </p:tgtEl>
                                      </p:cBhvr>
                                    </p:animEffect>
                                  </p:childTnLst>
                                </p:cTn>
                              </p:par>
                              <p:par>
                                <p:cTn id="142" presetID="0" presetClass="path" presetSubtype="0" repeatCount="indefinite" fill="hold" grpId="0" nodeType="withEffect">
                                  <p:stCondLst>
                                    <p:cond delay="1500"/>
                                  </p:stCondLst>
                                  <p:childTnLst>
                                    <p:animMotion origin="layout" path="M -4.58333E-6 1.11111E-6 C 0.10209 -0.0206 0.21654 -0.05046 0.30769 -0.04329 C 0.39909 -0.03565 0.46875 0.03704 0.54714 0.04467 C 0.62566 0.05231 0.70756 0.00208 0.778 0.00255 C 0.84831 0.00278 0.92683 0.05393 0.96954 0.04745 C 1.01185 0.04097 1.06172 0.03079 1.08607 0.01875 " pathEditMode="relative" rAng="0" ptsTypes="AAAAAA">
                                      <p:cBhvr>
                                        <p:cTn id="143" dur="3750" fill="hold"/>
                                        <p:tgtEl>
                                          <p:spTgt spid="39"/>
                                        </p:tgtEl>
                                        <p:attrNameLst>
                                          <p:attrName>ppt_x</p:attrName>
                                          <p:attrName>ppt_y</p:attrName>
                                        </p:attrNameLst>
                                      </p:cBhvr>
                                      <p:rCtr x="54297" y="162"/>
                                    </p:animMotion>
                                  </p:childTnLst>
                                </p:cTn>
                              </p:par>
                              <p:par>
                                <p:cTn id="144" presetID="10" presetClass="entr" presetSubtype="0" fill="hold" grpId="1" nodeType="withEffect">
                                  <p:stCondLst>
                                    <p:cond delay="175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250"/>
                                        <p:tgtEl>
                                          <p:spTgt spid="40"/>
                                        </p:tgtEl>
                                      </p:cBhvr>
                                    </p:animEffect>
                                  </p:childTnLst>
                                </p:cTn>
                              </p:par>
                              <p:par>
                                <p:cTn id="147" presetID="0" presetClass="path" presetSubtype="0" repeatCount="indefinite" fill="hold" grpId="0" nodeType="withEffect">
                                  <p:stCondLst>
                                    <p:cond delay="1750"/>
                                  </p:stCondLst>
                                  <p:childTnLst>
                                    <p:animMotion origin="layout" path="M -3.33333E-6 -3.33333E-6 C 0.08946 -0.00949 0.23542 0.11343 0.33334 0.11482 C 0.43125 0.11574 0.52266 0.01158 0.5875 0.0088 C 0.65235 0.00556 0.71289 0.05764 0.77943 0.06158 C 0.84558 0.06528 0.94323 0.03843 0.98581 0.03195 C 1.02826 0.02523 1.05131 0.0419 1.0806 0.03681 " pathEditMode="relative" rAng="0" ptsTypes="AAAAAA">
                                      <p:cBhvr>
                                        <p:cTn id="148" dur="3750" fill="hold"/>
                                        <p:tgtEl>
                                          <p:spTgt spid="40"/>
                                        </p:tgtEl>
                                        <p:attrNameLst>
                                          <p:attrName>ppt_x</p:attrName>
                                          <p:attrName>ppt_y</p:attrName>
                                        </p:attrNameLst>
                                      </p:cBhvr>
                                      <p:rCtr x="54023" y="5694"/>
                                    </p:animMotion>
                                  </p:childTnLst>
                                </p:cTn>
                              </p:par>
                              <p:par>
                                <p:cTn id="149" presetID="10" presetClass="entr" presetSubtype="0" fill="hold" grpId="1" nodeType="withEffect">
                                  <p:stCondLst>
                                    <p:cond delay="200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250"/>
                                        <p:tgtEl>
                                          <p:spTgt spid="41"/>
                                        </p:tgtEl>
                                      </p:cBhvr>
                                    </p:animEffect>
                                  </p:childTnLst>
                                </p:cTn>
                              </p:par>
                              <p:par>
                                <p:cTn id="152" presetID="0" presetClass="path" presetSubtype="0" repeatCount="indefinite" fill="hold" grpId="0" nodeType="withEffect">
                                  <p:stCondLst>
                                    <p:cond delay="2000"/>
                                  </p:stCondLst>
                                  <p:childTnLst>
                                    <p:animMotion origin="layout" path="M 2.5E-6 -2.59259E-6 C 0.11523 0.01065 0.20664 -0.01528 0.30169 -0.0125 C 0.39557 -0.00949 0.47864 0.01528 0.56562 0.01736 C 0.65247 0.01945 0.7539 -0.00185 0.82317 -0.00046 C 0.89258 0.00093 0.93854 0.03264 0.98125 0.02616 C 1.02357 0.01945 1.05495 0.01158 1.07903 -0.00046 " pathEditMode="relative" rAng="0" ptsTypes="AAAAAA">
                                      <p:cBhvr>
                                        <p:cTn id="153" dur="3750" fill="hold"/>
                                        <p:tgtEl>
                                          <p:spTgt spid="41"/>
                                        </p:tgtEl>
                                        <p:attrNameLst>
                                          <p:attrName>ppt_x</p:attrName>
                                          <p:attrName>ppt_y</p:attrName>
                                        </p:attrNameLst>
                                      </p:cBhvr>
                                      <p:rCtr x="5394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105988" y="260771"/>
            <a:ext cx="1980029"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模型的选取</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4839545" y="1484757"/>
            <a:ext cx="2100091" cy="461665"/>
          </a:xfrm>
          <a:prstGeom prst="rect">
            <a:avLst/>
          </a:prstGeom>
          <a:noFill/>
        </p:spPr>
        <p:txBody>
          <a:bodyPr wrap="square" rtlCol="0">
            <a:spAutoFit/>
          </a:bodyPr>
          <a:lstStyle/>
          <a:p>
            <a:pPr algn="ctr"/>
            <a:r>
              <a:rPr lang="zh-CN" altLang="en-US" sz="2400" dirty="0">
                <a:solidFill>
                  <a:srgbClr val="FBF670"/>
                </a:solidFill>
                <a:latin typeface="+mn-ea"/>
              </a:rPr>
              <a:t>五大模型</a:t>
            </a:r>
          </a:p>
        </p:txBody>
      </p:sp>
      <p:grpSp>
        <p:nvGrpSpPr>
          <p:cNvPr id="2" name="组合 1"/>
          <p:cNvGrpSpPr/>
          <p:nvPr/>
        </p:nvGrpSpPr>
        <p:grpSpPr>
          <a:xfrm>
            <a:off x="500885" y="2873533"/>
            <a:ext cx="1729211" cy="1829628"/>
            <a:chOff x="679709" y="2876408"/>
            <a:chExt cx="2266682" cy="2360705"/>
          </a:xfrm>
        </p:grpSpPr>
        <p:sp>
          <p:nvSpPr>
            <p:cNvPr id="61" name="Rounded Rectangle 8"/>
            <p:cNvSpPr/>
            <p:nvPr/>
          </p:nvSpPr>
          <p:spPr>
            <a:xfrm>
              <a:off x="679709" y="2876408"/>
              <a:ext cx="2266682" cy="1107582"/>
            </a:xfrm>
            <a:prstGeom prst="roundRect">
              <a:avLst>
                <a:gd name="adj" fmla="val 5039"/>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67" name="组合 66"/>
            <p:cNvGrpSpPr>
              <a:grpSpLocks noChangeAspect="1"/>
            </p:cNvGrpSpPr>
            <p:nvPr/>
          </p:nvGrpSpPr>
          <p:grpSpPr>
            <a:xfrm>
              <a:off x="1477507" y="3145554"/>
              <a:ext cx="671086" cy="569290"/>
              <a:chOff x="6791325" y="3867151"/>
              <a:chExt cx="282576" cy="239712"/>
            </a:xfrm>
            <a:solidFill>
              <a:srgbClr val="272727"/>
            </a:solidFill>
          </p:grpSpPr>
          <p:sp>
            <p:nvSpPr>
              <p:cNvPr id="68" name="Freeform 103"/>
              <p:cNvSpPr/>
              <p:nvPr/>
            </p:nvSpPr>
            <p:spPr bwMode="auto">
              <a:xfrm>
                <a:off x="6889750" y="3916363"/>
                <a:ext cx="39688" cy="58738"/>
              </a:xfrm>
              <a:custGeom>
                <a:avLst/>
                <a:gdLst>
                  <a:gd name="T0" fmla="*/ 14 w 25"/>
                  <a:gd name="T1" fmla="*/ 33 h 37"/>
                  <a:gd name="T2" fmla="*/ 25 w 25"/>
                  <a:gd name="T3" fmla="*/ 14 h 37"/>
                  <a:gd name="T4" fmla="*/ 21 w 25"/>
                  <a:gd name="T5" fmla="*/ 0 h 37"/>
                  <a:gd name="T6" fmla="*/ 0 w 25"/>
                  <a:gd name="T7" fmla="*/ 37 h 37"/>
                  <a:gd name="T8" fmla="*/ 14 w 25"/>
                  <a:gd name="T9" fmla="*/ 33 h 37"/>
                </a:gdLst>
                <a:ahLst/>
                <a:cxnLst>
                  <a:cxn ang="0">
                    <a:pos x="T0" y="T1"/>
                  </a:cxn>
                  <a:cxn ang="0">
                    <a:pos x="T2" y="T3"/>
                  </a:cxn>
                  <a:cxn ang="0">
                    <a:pos x="T4" y="T5"/>
                  </a:cxn>
                  <a:cxn ang="0">
                    <a:pos x="T6" y="T7"/>
                  </a:cxn>
                  <a:cxn ang="0">
                    <a:pos x="T8" y="T9"/>
                  </a:cxn>
                </a:cxnLst>
                <a:rect l="0" t="0" r="r" b="b"/>
                <a:pathLst>
                  <a:path w="25" h="37">
                    <a:moveTo>
                      <a:pt x="14" y="33"/>
                    </a:moveTo>
                    <a:lnTo>
                      <a:pt x="25" y="14"/>
                    </a:lnTo>
                    <a:lnTo>
                      <a:pt x="21" y="0"/>
                    </a:lnTo>
                    <a:lnTo>
                      <a:pt x="0" y="37"/>
                    </a:lnTo>
                    <a:lnTo>
                      <a:pt x="1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Freeform 104"/>
              <p:cNvSpPr/>
              <p:nvPr/>
            </p:nvSpPr>
            <p:spPr bwMode="auto">
              <a:xfrm>
                <a:off x="6907213" y="3903663"/>
                <a:ext cx="166688" cy="203200"/>
              </a:xfrm>
              <a:custGeom>
                <a:avLst/>
                <a:gdLst>
                  <a:gd name="T0" fmla="*/ 159 w 173"/>
                  <a:gd name="T1" fmla="*/ 53 h 209"/>
                  <a:gd name="T2" fmla="*/ 66 w 173"/>
                  <a:gd name="T3" fmla="*/ 0 h 209"/>
                  <a:gd name="T4" fmla="*/ 72 w 173"/>
                  <a:gd name="T5" fmla="*/ 24 h 209"/>
                  <a:gd name="T6" fmla="*/ 150 w 173"/>
                  <a:gd name="T7" fmla="*/ 69 h 209"/>
                  <a:gd name="T8" fmla="*/ 152 w 173"/>
                  <a:gd name="T9" fmla="*/ 74 h 209"/>
                  <a:gd name="T10" fmla="*/ 105 w 173"/>
                  <a:gd name="T11" fmla="*/ 155 h 209"/>
                  <a:gd name="T12" fmla="*/ 80 w 173"/>
                  <a:gd name="T13" fmla="*/ 141 h 209"/>
                  <a:gd name="T14" fmla="*/ 66 w 173"/>
                  <a:gd name="T15" fmla="*/ 148 h 209"/>
                  <a:gd name="T16" fmla="*/ 0 w 173"/>
                  <a:gd name="T17" fmla="*/ 165 h 209"/>
                  <a:gd name="T18" fmla="*/ 71 w 173"/>
                  <a:gd name="T19" fmla="*/ 206 h 209"/>
                  <a:gd name="T20" fmla="*/ 82 w 173"/>
                  <a:gd name="T21" fmla="*/ 209 h 209"/>
                  <a:gd name="T22" fmla="*/ 101 w 173"/>
                  <a:gd name="T23" fmla="*/ 198 h 209"/>
                  <a:gd name="T24" fmla="*/ 167 w 173"/>
                  <a:gd name="T25" fmla="*/ 83 h 209"/>
                  <a:gd name="T26" fmla="*/ 159 w 173"/>
                  <a:gd name="T27" fmla="*/ 5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09">
                    <a:moveTo>
                      <a:pt x="159" y="53"/>
                    </a:moveTo>
                    <a:cubicBezTo>
                      <a:pt x="66" y="0"/>
                      <a:pt x="66" y="0"/>
                      <a:pt x="66" y="0"/>
                    </a:cubicBezTo>
                    <a:cubicBezTo>
                      <a:pt x="72" y="24"/>
                      <a:pt x="72" y="24"/>
                      <a:pt x="72" y="24"/>
                    </a:cubicBezTo>
                    <a:cubicBezTo>
                      <a:pt x="150" y="69"/>
                      <a:pt x="150" y="69"/>
                      <a:pt x="150" y="69"/>
                    </a:cubicBezTo>
                    <a:cubicBezTo>
                      <a:pt x="152" y="70"/>
                      <a:pt x="153" y="72"/>
                      <a:pt x="152" y="74"/>
                    </a:cubicBezTo>
                    <a:cubicBezTo>
                      <a:pt x="105" y="155"/>
                      <a:pt x="105" y="155"/>
                      <a:pt x="105" y="155"/>
                    </a:cubicBezTo>
                    <a:cubicBezTo>
                      <a:pt x="80" y="141"/>
                      <a:pt x="80" y="141"/>
                      <a:pt x="80" y="141"/>
                    </a:cubicBezTo>
                    <a:cubicBezTo>
                      <a:pt x="76" y="144"/>
                      <a:pt x="71" y="146"/>
                      <a:pt x="66" y="148"/>
                    </a:cubicBezTo>
                    <a:cubicBezTo>
                      <a:pt x="0" y="165"/>
                      <a:pt x="0" y="165"/>
                      <a:pt x="0" y="165"/>
                    </a:cubicBezTo>
                    <a:cubicBezTo>
                      <a:pt x="71" y="206"/>
                      <a:pt x="71" y="206"/>
                      <a:pt x="71" y="206"/>
                    </a:cubicBezTo>
                    <a:cubicBezTo>
                      <a:pt x="74" y="208"/>
                      <a:pt x="78" y="209"/>
                      <a:pt x="82" y="209"/>
                    </a:cubicBezTo>
                    <a:cubicBezTo>
                      <a:pt x="89" y="209"/>
                      <a:pt x="97" y="205"/>
                      <a:pt x="101" y="198"/>
                    </a:cubicBezTo>
                    <a:cubicBezTo>
                      <a:pt x="167" y="83"/>
                      <a:pt x="167" y="83"/>
                      <a:pt x="167" y="83"/>
                    </a:cubicBezTo>
                    <a:cubicBezTo>
                      <a:pt x="173" y="73"/>
                      <a:pt x="170" y="60"/>
                      <a:pt x="159"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105"/>
              <p:cNvSpPr>
                <a:spLocks noEditPoints="1"/>
              </p:cNvSpPr>
              <p:nvPr/>
            </p:nvSpPr>
            <p:spPr bwMode="auto">
              <a:xfrm>
                <a:off x="6791325" y="3867151"/>
                <a:ext cx="193675" cy="196850"/>
              </a:xfrm>
              <a:custGeom>
                <a:avLst/>
                <a:gdLst>
                  <a:gd name="T0" fmla="*/ 197 w 200"/>
                  <a:gd name="T1" fmla="*/ 144 h 203"/>
                  <a:gd name="T2" fmla="*/ 163 w 200"/>
                  <a:gd name="T3" fmla="*/ 16 h 203"/>
                  <a:gd name="T4" fmla="*/ 142 w 200"/>
                  <a:gd name="T5" fmla="*/ 0 h 203"/>
                  <a:gd name="T6" fmla="*/ 142 w 200"/>
                  <a:gd name="T7" fmla="*/ 0 h 203"/>
                  <a:gd name="T8" fmla="*/ 136 w 200"/>
                  <a:gd name="T9" fmla="*/ 1 h 203"/>
                  <a:gd name="T10" fmla="*/ 18 w 200"/>
                  <a:gd name="T11" fmla="*/ 32 h 203"/>
                  <a:gd name="T12" fmla="*/ 3 w 200"/>
                  <a:gd name="T13" fmla="*/ 59 h 203"/>
                  <a:gd name="T14" fmla="*/ 37 w 200"/>
                  <a:gd name="T15" fmla="*/ 187 h 203"/>
                  <a:gd name="T16" fmla="*/ 58 w 200"/>
                  <a:gd name="T17" fmla="*/ 203 h 203"/>
                  <a:gd name="T18" fmla="*/ 64 w 200"/>
                  <a:gd name="T19" fmla="*/ 203 h 203"/>
                  <a:gd name="T20" fmla="*/ 182 w 200"/>
                  <a:gd name="T21" fmla="*/ 171 h 203"/>
                  <a:gd name="T22" fmla="*/ 197 w 200"/>
                  <a:gd name="T23" fmla="*/ 144 h 203"/>
                  <a:gd name="T24" fmla="*/ 44 w 200"/>
                  <a:gd name="T25" fmla="*/ 144 h 203"/>
                  <a:gd name="T26" fmla="*/ 20 w 200"/>
                  <a:gd name="T27" fmla="*/ 54 h 203"/>
                  <a:gd name="T28" fmla="*/ 20 w 200"/>
                  <a:gd name="T29" fmla="*/ 51 h 203"/>
                  <a:gd name="T30" fmla="*/ 23 w 200"/>
                  <a:gd name="T31" fmla="*/ 49 h 203"/>
                  <a:gd name="T32" fmla="*/ 141 w 200"/>
                  <a:gd name="T33" fmla="*/ 18 h 203"/>
                  <a:gd name="T34" fmla="*/ 142 w 200"/>
                  <a:gd name="T35" fmla="*/ 17 h 203"/>
                  <a:gd name="T36" fmla="*/ 146 w 200"/>
                  <a:gd name="T37" fmla="*/ 21 h 203"/>
                  <a:gd name="T38" fmla="*/ 170 w 200"/>
                  <a:gd name="T39" fmla="*/ 110 h 203"/>
                  <a:gd name="T40" fmla="*/ 44 w 200"/>
                  <a:gd name="T41" fmla="*/ 14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03">
                    <a:moveTo>
                      <a:pt x="197" y="144"/>
                    </a:moveTo>
                    <a:cubicBezTo>
                      <a:pt x="163" y="16"/>
                      <a:pt x="163" y="16"/>
                      <a:pt x="163" y="16"/>
                    </a:cubicBezTo>
                    <a:cubicBezTo>
                      <a:pt x="160" y="6"/>
                      <a:pt x="151" y="0"/>
                      <a:pt x="142" y="0"/>
                    </a:cubicBezTo>
                    <a:cubicBezTo>
                      <a:pt x="142" y="0"/>
                      <a:pt x="142" y="0"/>
                      <a:pt x="142" y="0"/>
                    </a:cubicBezTo>
                    <a:cubicBezTo>
                      <a:pt x="140" y="0"/>
                      <a:pt x="138" y="0"/>
                      <a:pt x="136" y="1"/>
                    </a:cubicBezTo>
                    <a:cubicBezTo>
                      <a:pt x="18" y="32"/>
                      <a:pt x="18" y="32"/>
                      <a:pt x="18" y="32"/>
                    </a:cubicBezTo>
                    <a:cubicBezTo>
                      <a:pt x="6" y="35"/>
                      <a:pt x="0" y="47"/>
                      <a:pt x="3" y="59"/>
                    </a:cubicBezTo>
                    <a:cubicBezTo>
                      <a:pt x="37" y="187"/>
                      <a:pt x="37" y="187"/>
                      <a:pt x="37" y="187"/>
                    </a:cubicBezTo>
                    <a:cubicBezTo>
                      <a:pt x="40" y="197"/>
                      <a:pt x="48" y="203"/>
                      <a:pt x="58" y="203"/>
                    </a:cubicBezTo>
                    <a:cubicBezTo>
                      <a:pt x="60" y="203"/>
                      <a:pt x="62" y="203"/>
                      <a:pt x="64" y="203"/>
                    </a:cubicBezTo>
                    <a:cubicBezTo>
                      <a:pt x="182" y="171"/>
                      <a:pt x="182" y="171"/>
                      <a:pt x="182" y="171"/>
                    </a:cubicBezTo>
                    <a:cubicBezTo>
                      <a:pt x="194" y="168"/>
                      <a:pt x="200" y="156"/>
                      <a:pt x="197" y="144"/>
                    </a:cubicBezTo>
                    <a:close/>
                    <a:moveTo>
                      <a:pt x="44" y="144"/>
                    </a:moveTo>
                    <a:cubicBezTo>
                      <a:pt x="20" y="54"/>
                      <a:pt x="20" y="54"/>
                      <a:pt x="20" y="54"/>
                    </a:cubicBezTo>
                    <a:cubicBezTo>
                      <a:pt x="19" y="53"/>
                      <a:pt x="20" y="52"/>
                      <a:pt x="20" y="51"/>
                    </a:cubicBezTo>
                    <a:cubicBezTo>
                      <a:pt x="21" y="51"/>
                      <a:pt x="21" y="50"/>
                      <a:pt x="23" y="49"/>
                    </a:cubicBezTo>
                    <a:cubicBezTo>
                      <a:pt x="141" y="18"/>
                      <a:pt x="141" y="18"/>
                      <a:pt x="141" y="18"/>
                    </a:cubicBezTo>
                    <a:cubicBezTo>
                      <a:pt x="141" y="18"/>
                      <a:pt x="142" y="17"/>
                      <a:pt x="142" y="17"/>
                    </a:cubicBezTo>
                    <a:cubicBezTo>
                      <a:pt x="143" y="17"/>
                      <a:pt x="145" y="18"/>
                      <a:pt x="146" y="21"/>
                    </a:cubicBezTo>
                    <a:cubicBezTo>
                      <a:pt x="170" y="110"/>
                      <a:pt x="170" y="110"/>
                      <a:pt x="170" y="110"/>
                    </a:cubicBezTo>
                    <a:lnTo>
                      <a:pt x="44"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79" name="文本框 78"/>
            <p:cNvSpPr txBox="1"/>
            <p:nvPr/>
          </p:nvSpPr>
          <p:spPr>
            <a:xfrm>
              <a:off x="781307" y="4720865"/>
              <a:ext cx="1942844" cy="516248"/>
            </a:xfrm>
            <a:prstGeom prst="rect">
              <a:avLst/>
            </a:prstGeom>
            <a:noFill/>
          </p:spPr>
          <p:txBody>
            <a:bodyPr wrap="square" rtlCol="0">
              <a:spAutoFit/>
            </a:bodyPr>
            <a:lstStyle/>
            <a:p>
              <a:pPr algn="ctr"/>
              <a:r>
                <a:rPr lang="zh-CN" altLang="en-US" sz="2000" dirty="0">
                  <a:solidFill>
                    <a:srgbClr val="FBF670"/>
                  </a:solidFill>
                  <a:latin typeface="+mn-ea"/>
                </a:rPr>
                <a:t>逻辑回归</a:t>
              </a:r>
            </a:p>
          </p:txBody>
        </p:sp>
        <p:sp>
          <p:nvSpPr>
            <p:cNvPr id="90" name="椭圆 89"/>
            <p:cNvSpPr/>
            <p:nvPr/>
          </p:nvSpPr>
          <p:spPr>
            <a:xfrm>
              <a:off x="1669201" y="4353757"/>
              <a:ext cx="167053" cy="167053"/>
            </a:xfrm>
            <a:prstGeom prst="ellipse">
              <a:avLst/>
            </a:prstGeom>
            <a:solidFill>
              <a:srgbClr val="FBF67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2782955" y="2859507"/>
            <a:ext cx="1829166" cy="1879442"/>
            <a:chOff x="3455190" y="2876408"/>
            <a:chExt cx="2297910" cy="2343321"/>
          </a:xfrm>
        </p:grpSpPr>
        <p:sp>
          <p:nvSpPr>
            <p:cNvPr id="60" name="Rounded Rectangle 5"/>
            <p:cNvSpPr/>
            <p:nvPr/>
          </p:nvSpPr>
          <p:spPr>
            <a:xfrm>
              <a:off x="3472672" y="2876408"/>
              <a:ext cx="2266682" cy="1107582"/>
            </a:xfrm>
            <a:prstGeom prst="roundRect">
              <a:avLst>
                <a:gd name="adj" fmla="val 5039"/>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72" name="组合 71"/>
            <p:cNvGrpSpPr>
              <a:grpSpLocks noChangeAspect="1"/>
            </p:cNvGrpSpPr>
            <p:nvPr/>
          </p:nvGrpSpPr>
          <p:grpSpPr>
            <a:xfrm>
              <a:off x="4270345" y="3149161"/>
              <a:ext cx="671086" cy="562076"/>
              <a:chOff x="4326441" y="3280520"/>
              <a:chExt cx="710460" cy="595055"/>
            </a:xfrm>
            <a:solidFill>
              <a:srgbClr val="272727"/>
            </a:solidFill>
          </p:grpSpPr>
          <p:sp>
            <p:nvSpPr>
              <p:cNvPr id="73" name="Freeform 227"/>
              <p:cNvSpPr>
                <a:spLocks noEditPoints="1"/>
              </p:cNvSpPr>
              <p:nvPr/>
            </p:nvSpPr>
            <p:spPr bwMode="auto">
              <a:xfrm>
                <a:off x="4326441" y="3280520"/>
                <a:ext cx="710460" cy="530141"/>
              </a:xfrm>
              <a:custGeom>
                <a:avLst/>
                <a:gdLst>
                  <a:gd name="T0" fmla="*/ 384 w 417"/>
                  <a:gd name="T1" fmla="*/ 0 h 311"/>
                  <a:gd name="T2" fmla="*/ 32 w 417"/>
                  <a:gd name="T3" fmla="*/ 0 h 311"/>
                  <a:gd name="T4" fmla="*/ 0 w 417"/>
                  <a:gd name="T5" fmla="*/ 33 h 311"/>
                  <a:gd name="T6" fmla="*/ 0 w 417"/>
                  <a:gd name="T7" fmla="*/ 278 h 311"/>
                  <a:gd name="T8" fmla="*/ 32 w 417"/>
                  <a:gd name="T9" fmla="*/ 311 h 311"/>
                  <a:gd name="T10" fmla="*/ 384 w 417"/>
                  <a:gd name="T11" fmla="*/ 311 h 311"/>
                  <a:gd name="T12" fmla="*/ 417 w 417"/>
                  <a:gd name="T13" fmla="*/ 278 h 311"/>
                  <a:gd name="T14" fmla="*/ 417 w 417"/>
                  <a:gd name="T15" fmla="*/ 33 h 311"/>
                  <a:gd name="T16" fmla="*/ 384 w 417"/>
                  <a:gd name="T17" fmla="*/ 0 h 311"/>
                  <a:gd name="T18" fmla="*/ 378 w 417"/>
                  <a:gd name="T19" fmla="*/ 251 h 311"/>
                  <a:gd name="T20" fmla="*/ 351 w 417"/>
                  <a:gd name="T21" fmla="*/ 277 h 311"/>
                  <a:gd name="T22" fmla="*/ 62 w 417"/>
                  <a:gd name="T23" fmla="*/ 277 h 311"/>
                  <a:gd name="T24" fmla="*/ 35 w 417"/>
                  <a:gd name="T25" fmla="*/ 251 h 311"/>
                  <a:gd name="T26" fmla="*/ 35 w 417"/>
                  <a:gd name="T27" fmla="*/ 60 h 311"/>
                  <a:gd name="T28" fmla="*/ 62 w 417"/>
                  <a:gd name="T29" fmla="*/ 35 h 311"/>
                  <a:gd name="T30" fmla="*/ 351 w 417"/>
                  <a:gd name="T31" fmla="*/ 35 h 311"/>
                  <a:gd name="T32" fmla="*/ 378 w 417"/>
                  <a:gd name="T33" fmla="*/ 60 h 311"/>
                  <a:gd name="T34" fmla="*/ 378 w 417"/>
                  <a:gd name="T35" fmla="*/ 25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7" h="311">
                    <a:moveTo>
                      <a:pt x="384" y="0"/>
                    </a:moveTo>
                    <a:cubicBezTo>
                      <a:pt x="32" y="0"/>
                      <a:pt x="32" y="0"/>
                      <a:pt x="32" y="0"/>
                    </a:cubicBezTo>
                    <a:cubicBezTo>
                      <a:pt x="14" y="0"/>
                      <a:pt x="0" y="15"/>
                      <a:pt x="0" y="33"/>
                    </a:cubicBezTo>
                    <a:cubicBezTo>
                      <a:pt x="0" y="278"/>
                      <a:pt x="0" y="278"/>
                      <a:pt x="0" y="278"/>
                    </a:cubicBezTo>
                    <a:cubicBezTo>
                      <a:pt x="0" y="296"/>
                      <a:pt x="14" y="311"/>
                      <a:pt x="32" y="311"/>
                    </a:cubicBezTo>
                    <a:cubicBezTo>
                      <a:pt x="384" y="311"/>
                      <a:pt x="384" y="311"/>
                      <a:pt x="384" y="311"/>
                    </a:cubicBezTo>
                    <a:cubicBezTo>
                      <a:pt x="402" y="311"/>
                      <a:pt x="417" y="296"/>
                      <a:pt x="417" y="278"/>
                    </a:cubicBezTo>
                    <a:cubicBezTo>
                      <a:pt x="417" y="33"/>
                      <a:pt x="417" y="33"/>
                      <a:pt x="417" y="33"/>
                    </a:cubicBezTo>
                    <a:cubicBezTo>
                      <a:pt x="417" y="15"/>
                      <a:pt x="402" y="0"/>
                      <a:pt x="384" y="0"/>
                    </a:cubicBezTo>
                    <a:close/>
                    <a:moveTo>
                      <a:pt x="378" y="251"/>
                    </a:moveTo>
                    <a:cubicBezTo>
                      <a:pt x="378" y="265"/>
                      <a:pt x="366" y="277"/>
                      <a:pt x="351" y="277"/>
                    </a:cubicBezTo>
                    <a:cubicBezTo>
                      <a:pt x="62" y="277"/>
                      <a:pt x="62" y="277"/>
                      <a:pt x="62" y="277"/>
                    </a:cubicBezTo>
                    <a:cubicBezTo>
                      <a:pt x="47" y="277"/>
                      <a:pt x="35" y="265"/>
                      <a:pt x="35" y="251"/>
                    </a:cubicBezTo>
                    <a:cubicBezTo>
                      <a:pt x="35" y="60"/>
                      <a:pt x="35" y="60"/>
                      <a:pt x="35" y="60"/>
                    </a:cubicBezTo>
                    <a:cubicBezTo>
                      <a:pt x="35" y="46"/>
                      <a:pt x="47" y="35"/>
                      <a:pt x="62" y="35"/>
                    </a:cubicBezTo>
                    <a:cubicBezTo>
                      <a:pt x="351" y="35"/>
                      <a:pt x="351" y="35"/>
                      <a:pt x="351" y="35"/>
                    </a:cubicBezTo>
                    <a:cubicBezTo>
                      <a:pt x="366" y="35"/>
                      <a:pt x="378" y="46"/>
                      <a:pt x="378" y="60"/>
                    </a:cubicBezTo>
                    <a:lnTo>
                      <a:pt x="378"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Freeform 228"/>
              <p:cNvSpPr/>
              <p:nvPr/>
            </p:nvSpPr>
            <p:spPr bwMode="auto">
              <a:xfrm>
                <a:off x="4456271" y="3445692"/>
                <a:ext cx="468111" cy="168779"/>
              </a:xfrm>
              <a:custGeom>
                <a:avLst/>
                <a:gdLst>
                  <a:gd name="T0" fmla="*/ 231 w 649"/>
                  <a:gd name="T1" fmla="*/ 83 h 234"/>
                  <a:gd name="T2" fmla="*/ 0 w 649"/>
                  <a:gd name="T3" fmla="*/ 234 h 234"/>
                  <a:gd name="T4" fmla="*/ 92 w 649"/>
                  <a:gd name="T5" fmla="*/ 234 h 234"/>
                  <a:gd name="T6" fmla="*/ 231 w 649"/>
                  <a:gd name="T7" fmla="*/ 142 h 234"/>
                  <a:gd name="T8" fmla="*/ 361 w 649"/>
                  <a:gd name="T9" fmla="*/ 220 h 234"/>
                  <a:gd name="T10" fmla="*/ 649 w 649"/>
                  <a:gd name="T11" fmla="*/ 57 h 234"/>
                  <a:gd name="T12" fmla="*/ 649 w 649"/>
                  <a:gd name="T13" fmla="*/ 0 h 234"/>
                  <a:gd name="T14" fmla="*/ 361 w 649"/>
                  <a:gd name="T15" fmla="*/ 159 h 234"/>
                  <a:gd name="T16" fmla="*/ 231 w 649"/>
                  <a:gd name="T17" fmla="*/ 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9" h="234">
                    <a:moveTo>
                      <a:pt x="231" y="83"/>
                    </a:moveTo>
                    <a:lnTo>
                      <a:pt x="0" y="234"/>
                    </a:lnTo>
                    <a:lnTo>
                      <a:pt x="92" y="234"/>
                    </a:lnTo>
                    <a:lnTo>
                      <a:pt x="231" y="142"/>
                    </a:lnTo>
                    <a:lnTo>
                      <a:pt x="361" y="220"/>
                    </a:lnTo>
                    <a:lnTo>
                      <a:pt x="649" y="57"/>
                    </a:lnTo>
                    <a:lnTo>
                      <a:pt x="649" y="0"/>
                    </a:lnTo>
                    <a:lnTo>
                      <a:pt x="361" y="159"/>
                    </a:lnTo>
                    <a:lnTo>
                      <a:pt x="231"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229"/>
              <p:cNvSpPr/>
              <p:nvPr/>
            </p:nvSpPr>
            <p:spPr bwMode="auto">
              <a:xfrm>
                <a:off x="4508925" y="3829413"/>
                <a:ext cx="332510" cy="46162"/>
              </a:xfrm>
              <a:custGeom>
                <a:avLst/>
                <a:gdLst>
                  <a:gd name="T0" fmla="*/ 181 w 195"/>
                  <a:gd name="T1" fmla="*/ 0 h 27"/>
                  <a:gd name="T2" fmla="*/ 14 w 195"/>
                  <a:gd name="T3" fmla="*/ 0 h 27"/>
                  <a:gd name="T4" fmla="*/ 4 w 195"/>
                  <a:gd name="T5" fmla="*/ 4 h 27"/>
                  <a:gd name="T6" fmla="*/ 0 w 195"/>
                  <a:gd name="T7" fmla="*/ 14 h 27"/>
                  <a:gd name="T8" fmla="*/ 14 w 195"/>
                  <a:gd name="T9" fmla="*/ 27 h 27"/>
                  <a:gd name="T10" fmla="*/ 181 w 195"/>
                  <a:gd name="T11" fmla="*/ 27 h 27"/>
                  <a:gd name="T12" fmla="*/ 195 w 195"/>
                  <a:gd name="T13" fmla="*/ 14 h 27"/>
                  <a:gd name="T14" fmla="*/ 181 w 195"/>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7">
                    <a:moveTo>
                      <a:pt x="181" y="0"/>
                    </a:moveTo>
                    <a:cubicBezTo>
                      <a:pt x="14" y="0"/>
                      <a:pt x="14" y="0"/>
                      <a:pt x="14" y="0"/>
                    </a:cubicBezTo>
                    <a:cubicBezTo>
                      <a:pt x="10" y="0"/>
                      <a:pt x="6" y="2"/>
                      <a:pt x="4" y="4"/>
                    </a:cubicBezTo>
                    <a:cubicBezTo>
                      <a:pt x="1" y="7"/>
                      <a:pt x="0" y="10"/>
                      <a:pt x="0" y="14"/>
                    </a:cubicBezTo>
                    <a:cubicBezTo>
                      <a:pt x="0" y="21"/>
                      <a:pt x="6" y="27"/>
                      <a:pt x="14" y="27"/>
                    </a:cubicBezTo>
                    <a:cubicBezTo>
                      <a:pt x="181" y="27"/>
                      <a:pt x="181" y="27"/>
                      <a:pt x="181" y="27"/>
                    </a:cubicBezTo>
                    <a:cubicBezTo>
                      <a:pt x="189" y="27"/>
                      <a:pt x="195" y="21"/>
                      <a:pt x="195" y="14"/>
                    </a:cubicBezTo>
                    <a:cubicBezTo>
                      <a:pt x="195" y="6"/>
                      <a:pt x="189" y="0"/>
                      <a:pt x="1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82" name="文本框 81"/>
            <p:cNvSpPr txBox="1"/>
            <p:nvPr/>
          </p:nvSpPr>
          <p:spPr>
            <a:xfrm>
              <a:off x="3455190" y="4720865"/>
              <a:ext cx="2297910" cy="498864"/>
            </a:xfrm>
            <a:prstGeom prst="rect">
              <a:avLst/>
            </a:prstGeom>
            <a:noFill/>
          </p:spPr>
          <p:txBody>
            <a:bodyPr wrap="square" rtlCol="0">
              <a:spAutoFit/>
            </a:bodyPr>
            <a:lstStyle/>
            <a:p>
              <a:pPr algn="ctr"/>
              <a:r>
                <a:rPr lang="en-US" altLang="zh-CN" sz="2000" dirty="0">
                  <a:solidFill>
                    <a:srgbClr val="FBF670"/>
                  </a:solidFill>
                  <a:latin typeface="+mn-ea"/>
                </a:rPr>
                <a:t>KNN</a:t>
              </a:r>
              <a:endParaRPr lang="zh-CN" altLang="en-US" sz="2000" dirty="0">
                <a:solidFill>
                  <a:srgbClr val="FBF670"/>
                </a:solidFill>
                <a:latin typeface="+mn-ea"/>
              </a:endParaRPr>
            </a:p>
          </p:txBody>
        </p:sp>
        <p:grpSp>
          <p:nvGrpSpPr>
            <p:cNvPr id="91" name="组合 90"/>
            <p:cNvGrpSpPr/>
            <p:nvPr/>
          </p:nvGrpSpPr>
          <p:grpSpPr>
            <a:xfrm>
              <a:off x="4414772" y="4353757"/>
              <a:ext cx="410228" cy="167053"/>
              <a:chOff x="1905418" y="4353757"/>
              <a:chExt cx="410228" cy="167053"/>
            </a:xfrm>
            <a:solidFill>
              <a:srgbClr val="FBF670"/>
            </a:solidFill>
          </p:grpSpPr>
          <p:sp>
            <p:nvSpPr>
              <p:cNvPr id="92" name="椭圆 91"/>
              <p:cNvSpPr/>
              <p:nvPr/>
            </p:nvSpPr>
            <p:spPr>
              <a:xfrm>
                <a:off x="1905418" y="4353757"/>
                <a:ext cx="167053" cy="167053"/>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3" name="椭圆 92"/>
              <p:cNvSpPr/>
              <p:nvPr/>
            </p:nvSpPr>
            <p:spPr>
              <a:xfrm>
                <a:off x="2148593" y="4353757"/>
                <a:ext cx="167053" cy="167053"/>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 name="组合 4"/>
          <p:cNvGrpSpPr/>
          <p:nvPr/>
        </p:nvGrpSpPr>
        <p:grpSpPr>
          <a:xfrm>
            <a:off x="5225132" y="2859506"/>
            <a:ext cx="1795711" cy="1949336"/>
            <a:chOff x="6265635" y="2876408"/>
            <a:chExt cx="2266682" cy="2320815"/>
          </a:xfrm>
        </p:grpSpPr>
        <p:sp>
          <p:nvSpPr>
            <p:cNvPr id="63" name="Rounded Rectangle 14"/>
            <p:cNvSpPr/>
            <p:nvPr/>
          </p:nvSpPr>
          <p:spPr>
            <a:xfrm>
              <a:off x="6265635" y="2876408"/>
              <a:ext cx="2266682" cy="1107582"/>
            </a:xfrm>
            <a:prstGeom prst="roundRect">
              <a:avLst>
                <a:gd name="adj" fmla="val 5039"/>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64" name="组合 63"/>
            <p:cNvGrpSpPr>
              <a:grpSpLocks noChangeAspect="1"/>
            </p:cNvGrpSpPr>
            <p:nvPr/>
          </p:nvGrpSpPr>
          <p:grpSpPr>
            <a:xfrm>
              <a:off x="7063433" y="3102687"/>
              <a:ext cx="671086" cy="655023"/>
              <a:chOff x="3530192" y="2543266"/>
              <a:chExt cx="596901" cy="582613"/>
            </a:xfrm>
            <a:solidFill>
              <a:srgbClr val="272727"/>
            </a:solidFill>
          </p:grpSpPr>
          <p:sp>
            <p:nvSpPr>
              <p:cNvPr id="65" name="Freeform 36"/>
              <p:cNvSpPr>
                <a:spLocks noEditPoints="1"/>
              </p:cNvSpPr>
              <p:nvPr/>
            </p:nvSpPr>
            <p:spPr bwMode="auto">
              <a:xfrm>
                <a:off x="3646080" y="2543266"/>
                <a:ext cx="481013" cy="582613"/>
              </a:xfrm>
              <a:custGeom>
                <a:avLst/>
                <a:gdLst>
                  <a:gd name="T0" fmla="*/ 100 w 128"/>
                  <a:gd name="T1" fmla="*/ 113 h 155"/>
                  <a:gd name="T2" fmla="*/ 100 w 128"/>
                  <a:gd name="T3" fmla="*/ 105 h 155"/>
                  <a:gd name="T4" fmla="*/ 62 w 128"/>
                  <a:gd name="T5" fmla="*/ 109 h 155"/>
                  <a:gd name="T6" fmla="*/ 127 w 128"/>
                  <a:gd name="T7" fmla="*/ 51 h 155"/>
                  <a:gd name="T8" fmla="*/ 74 w 128"/>
                  <a:gd name="T9" fmla="*/ 0 h 155"/>
                  <a:gd name="T10" fmla="*/ 0 w 128"/>
                  <a:gd name="T11" fmla="*/ 22 h 155"/>
                  <a:gd name="T12" fmla="*/ 3 w 128"/>
                  <a:gd name="T13" fmla="*/ 70 h 155"/>
                  <a:gd name="T14" fmla="*/ 4 w 128"/>
                  <a:gd name="T15" fmla="*/ 69 h 155"/>
                  <a:gd name="T16" fmla="*/ 10 w 128"/>
                  <a:gd name="T17" fmla="*/ 22 h 155"/>
                  <a:gd name="T18" fmla="*/ 68 w 128"/>
                  <a:gd name="T19" fmla="*/ 10 h 155"/>
                  <a:gd name="T20" fmla="*/ 90 w 128"/>
                  <a:gd name="T21" fmla="*/ 59 h 155"/>
                  <a:gd name="T22" fmla="*/ 118 w 128"/>
                  <a:gd name="T23" fmla="*/ 134 h 155"/>
                  <a:gd name="T24" fmla="*/ 45 w 128"/>
                  <a:gd name="T25" fmla="*/ 145 h 155"/>
                  <a:gd name="T26" fmla="*/ 44 w 128"/>
                  <a:gd name="T27" fmla="*/ 155 h 155"/>
                  <a:gd name="T28" fmla="*/ 92 w 128"/>
                  <a:gd name="T29" fmla="*/ 155 h 155"/>
                  <a:gd name="T30" fmla="*/ 128 w 128"/>
                  <a:gd name="T31" fmla="*/ 134 h 155"/>
                  <a:gd name="T32" fmla="*/ 127 w 128"/>
                  <a:gd name="T33" fmla="*/ 51 h 155"/>
                  <a:gd name="T34" fmla="*/ 78 w 128"/>
                  <a:gd name="T35" fmla="*/ 38 h 155"/>
                  <a:gd name="T36" fmla="*/ 112 w 128"/>
                  <a:gd name="T37" fmla="*/ 50 h 155"/>
                  <a:gd name="T38" fmla="*/ 55 w 128"/>
                  <a:gd name="T39" fmla="*/ 54 h 155"/>
                  <a:gd name="T40" fmla="*/ 28 w 128"/>
                  <a:gd name="T41" fmla="*/ 50 h 155"/>
                  <a:gd name="T42" fmla="*/ 28 w 128"/>
                  <a:gd name="T43" fmla="*/ 58 h 155"/>
                  <a:gd name="T44" fmla="*/ 55 w 128"/>
                  <a:gd name="T45" fmla="*/ 54 h 155"/>
                  <a:gd name="T46" fmla="*/ 51 w 128"/>
                  <a:gd name="T47" fmla="*/ 42 h 155"/>
                  <a:gd name="T48" fmla="*/ 51 w 128"/>
                  <a:gd name="T49" fmla="*/ 34 h 155"/>
                  <a:gd name="T50" fmla="*/ 24 w 128"/>
                  <a:gd name="T51" fmla="*/ 38 h 155"/>
                  <a:gd name="T52" fmla="*/ 100 w 128"/>
                  <a:gd name="T53" fmla="*/ 121 h 155"/>
                  <a:gd name="T54" fmla="*/ 62 w 128"/>
                  <a:gd name="T55" fmla="*/ 125 h 155"/>
                  <a:gd name="T56" fmla="*/ 100 w 128"/>
                  <a:gd name="T57" fmla="*/ 129 h 155"/>
                  <a:gd name="T58" fmla="*/ 100 w 128"/>
                  <a:gd name="T59" fmla="*/ 121 h 155"/>
                  <a:gd name="T60" fmla="*/ 100 w 128"/>
                  <a:gd name="T61" fmla="*/ 96 h 155"/>
                  <a:gd name="T62" fmla="*/ 100 w 128"/>
                  <a:gd name="T63" fmla="*/ 88 h 155"/>
                  <a:gd name="T64" fmla="*/ 62 w 128"/>
                  <a:gd name="T65" fmla="*/ 9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5">
                    <a:moveTo>
                      <a:pt x="66" y="113"/>
                    </a:moveTo>
                    <a:cubicBezTo>
                      <a:pt x="100" y="113"/>
                      <a:pt x="100" y="113"/>
                      <a:pt x="100" y="113"/>
                    </a:cubicBezTo>
                    <a:cubicBezTo>
                      <a:pt x="102" y="113"/>
                      <a:pt x="104" y="111"/>
                      <a:pt x="104" y="109"/>
                    </a:cubicBezTo>
                    <a:cubicBezTo>
                      <a:pt x="104" y="107"/>
                      <a:pt x="102" y="105"/>
                      <a:pt x="100" y="105"/>
                    </a:cubicBezTo>
                    <a:cubicBezTo>
                      <a:pt x="66" y="105"/>
                      <a:pt x="66" y="105"/>
                      <a:pt x="66" y="105"/>
                    </a:cubicBezTo>
                    <a:cubicBezTo>
                      <a:pt x="63" y="105"/>
                      <a:pt x="62" y="107"/>
                      <a:pt x="62" y="109"/>
                    </a:cubicBezTo>
                    <a:cubicBezTo>
                      <a:pt x="62" y="111"/>
                      <a:pt x="63" y="113"/>
                      <a:pt x="66" y="113"/>
                    </a:cubicBezTo>
                    <a:close/>
                    <a:moveTo>
                      <a:pt x="127" y="51"/>
                    </a:moveTo>
                    <a:cubicBezTo>
                      <a:pt x="78" y="2"/>
                      <a:pt x="78" y="2"/>
                      <a:pt x="78" y="2"/>
                    </a:cubicBezTo>
                    <a:cubicBezTo>
                      <a:pt x="77" y="1"/>
                      <a:pt x="76" y="0"/>
                      <a:pt x="74" y="0"/>
                    </a:cubicBezTo>
                    <a:cubicBezTo>
                      <a:pt x="21" y="0"/>
                      <a:pt x="21" y="0"/>
                      <a:pt x="21" y="0"/>
                    </a:cubicBezTo>
                    <a:cubicBezTo>
                      <a:pt x="9" y="0"/>
                      <a:pt x="0" y="10"/>
                      <a:pt x="0" y="22"/>
                    </a:cubicBezTo>
                    <a:cubicBezTo>
                      <a:pt x="0" y="73"/>
                      <a:pt x="0" y="73"/>
                      <a:pt x="0" y="73"/>
                    </a:cubicBezTo>
                    <a:cubicBezTo>
                      <a:pt x="3" y="70"/>
                      <a:pt x="3" y="70"/>
                      <a:pt x="3" y="70"/>
                    </a:cubicBezTo>
                    <a:cubicBezTo>
                      <a:pt x="4" y="70"/>
                      <a:pt x="4" y="70"/>
                      <a:pt x="4" y="70"/>
                    </a:cubicBezTo>
                    <a:cubicBezTo>
                      <a:pt x="4" y="69"/>
                      <a:pt x="4" y="69"/>
                      <a:pt x="4" y="69"/>
                    </a:cubicBezTo>
                    <a:cubicBezTo>
                      <a:pt x="6" y="68"/>
                      <a:pt x="8" y="67"/>
                      <a:pt x="10" y="67"/>
                    </a:cubicBezTo>
                    <a:cubicBezTo>
                      <a:pt x="10" y="22"/>
                      <a:pt x="10" y="22"/>
                      <a:pt x="10" y="22"/>
                    </a:cubicBezTo>
                    <a:cubicBezTo>
                      <a:pt x="10" y="15"/>
                      <a:pt x="15" y="10"/>
                      <a:pt x="21" y="10"/>
                    </a:cubicBezTo>
                    <a:cubicBezTo>
                      <a:pt x="68" y="10"/>
                      <a:pt x="68" y="10"/>
                      <a:pt x="68" y="10"/>
                    </a:cubicBezTo>
                    <a:cubicBezTo>
                      <a:pt x="68" y="38"/>
                      <a:pt x="68" y="38"/>
                      <a:pt x="68" y="38"/>
                    </a:cubicBezTo>
                    <a:cubicBezTo>
                      <a:pt x="68" y="50"/>
                      <a:pt x="78" y="59"/>
                      <a:pt x="90" y="59"/>
                    </a:cubicBezTo>
                    <a:cubicBezTo>
                      <a:pt x="118" y="59"/>
                      <a:pt x="118" y="59"/>
                      <a:pt x="118" y="59"/>
                    </a:cubicBezTo>
                    <a:cubicBezTo>
                      <a:pt x="118" y="134"/>
                      <a:pt x="118" y="134"/>
                      <a:pt x="118" y="134"/>
                    </a:cubicBezTo>
                    <a:cubicBezTo>
                      <a:pt x="118" y="140"/>
                      <a:pt x="113" y="145"/>
                      <a:pt x="107" y="145"/>
                    </a:cubicBezTo>
                    <a:cubicBezTo>
                      <a:pt x="45" y="145"/>
                      <a:pt x="45" y="145"/>
                      <a:pt x="45" y="145"/>
                    </a:cubicBezTo>
                    <a:cubicBezTo>
                      <a:pt x="45" y="151"/>
                      <a:pt x="45" y="151"/>
                      <a:pt x="45" y="151"/>
                    </a:cubicBezTo>
                    <a:cubicBezTo>
                      <a:pt x="45" y="153"/>
                      <a:pt x="44" y="154"/>
                      <a:pt x="44" y="155"/>
                    </a:cubicBezTo>
                    <a:cubicBezTo>
                      <a:pt x="64" y="155"/>
                      <a:pt x="92" y="155"/>
                      <a:pt x="92" y="155"/>
                    </a:cubicBezTo>
                    <a:cubicBezTo>
                      <a:pt x="92" y="155"/>
                      <a:pt x="92" y="155"/>
                      <a:pt x="92" y="155"/>
                    </a:cubicBezTo>
                    <a:cubicBezTo>
                      <a:pt x="107" y="155"/>
                      <a:pt x="107" y="155"/>
                      <a:pt x="107" y="155"/>
                    </a:cubicBezTo>
                    <a:cubicBezTo>
                      <a:pt x="118" y="155"/>
                      <a:pt x="128" y="145"/>
                      <a:pt x="128" y="134"/>
                    </a:cubicBezTo>
                    <a:cubicBezTo>
                      <a:pt x="128" y="54"/>
                      <a:pt x="128" y="54"/>
                      <a:pt x="128" y="54"/>
                    </a:cubicBezTo>
                    <a:cubicBezTo>
                      <a:pt x="128" y="53"/>
                      <a:pt x="128" y="51"/>
                      <a:pt x="127" y="51"/>
                    </a:cubicBezTo>
                    <a:close/>
                    <a:moveTo>
                      <a:pt x="90" y="50"/>
                    </a:moveTo>
                    <a:cubicBezTo>
                      <a:pt x="83" y="50"/>
                      <a:pt x="78" y="44"/>
                      <a:pt x="78" y="38"/>
                    </a:cubicBezTo>
                    <a:cubicBezTo>
                      <a:pt x="78" y="16"/>
                      <a:pt x="78" y="16"/>
                      <a:pt x="78" y="16"/>
                    </a:cubicBezTo>
                    <a:cubicBezTo>
                      <a:pt x="112" y="50"/>
                      <a:pt x="112" y="50"/>
                      <a:pt x="112" y="50"/>
                    </a:cubicBezTo>
                    <a:lnTo>
                      <a:pt x="90" y="50"/>
                    </a:lnTo>
                    <a:close/>
                    <a:moveTo>
                      <a:pt x="55" y="54"/>
                    </a:moveTo>
                    <a:cubicBezTo>
                      <a:pt x="55" y="52"/>
                      <a:pt x="54" y="50"/>
                      <a:pt x="51" y="50"/>
                    </a:cubicBezTo>
                    <a:cubicBezTo>
                      <a:pt x="28" y="50"/>
                      <a:pt x="28" y="50"/>
                      <a:pt x="28" y="50"/>
                    </a:cubicBezTo>
                    <a:cubicBezTo>
                      <a:pt x="26" y="50"/>
                      <a:pt x="24" y="52"/>
                      <a:pt x="24" y="54"/>
                    </a:cubicBezTo>
                    <a:cubicBezTo>
                      <a:pt x="24" y="56"/>
                      <a:pt x="26" y="58"/>
                      <a:pt x="28" y="58"/>
                    </a:cubicBezTo>
                    <a:cubicBezTo>
                      <a:pt x="51" y="58"/>
                      <a:pt x="51" y="58"/>
                      <a:pt x="51" y="58"/>
                    </a:cubicBezTo>
                    <a:cubicBezTo>
                      <a:pt x="54" y="58"/>
                      <a:pt x="55" y="56"/>
                      <a:pt x="55" y="54"/>
                    </a:cubicBezTo>
                    <a:close/>
                    <a:moveTo>
                      <a:pt x="28" y="42"/>
                    </a:moveTo>
                    <a:cubicBezTo>
                      <a:pt x="51" y="42"/>
                      <a:pt x="51" y="42"/>
                      <a:pt x="51" y="42"/>
                    </a:cubicBezTo>
                    <a:cubicBezTo>
                      <a:pt x="54" y="42"/>
                      <a:pt x="55" y="40"/>
                      <a:pt x="55" y="38"/>
                    </a:cubicBezTo>
                    <a:cubicBezTo>
                      <a:pt x="55" y="36"/>
                      <a:pt x="54" y="34"/>
                      <a:pt x="51" y="34"/>
                    </a:cubicBezTo>
                    <a:cubicBezTo>
                      <a:pt x="28" y="34"/>
                      <a:pt x="28" y="34"/>
                      <a:pt x="28" y="34"/>
                    </a:cubicBezTo>
                    <a:cubicBezTo>
                      <a:pt x="26" y="34"/>
                      <a:pt x="24" y="36"/>
                      <a:pt x="24" y="38"/>
                    </a:cubicBezTo>
                    <a:cubicBezTo>
                      <a:pt x="24" y="40"/>
                      <a:pt x="26" y="42"/>
                      <a:pt x="28" y="42"/>
                    </a:cubicBezTo>
                    <a:close/>
                    <a:moveTo>
                      <a:pt x="100" y="121"/>
                    </a:moveTo>
                    <a:cubicBezTo>
                      <a:pt x="66" y="121"/>
                      <a:pt x="66" y="121"/>
                      <a:pt x="66" y="121"/>
                    </a:cubicBezTo>
                    <a:cubicBezTo>
                      <a:pt x="64" y="121"/>
                      <a:pt x="62" y="123"/>
                      <a:pt x="62" y="125"/>
                    </a:cubicBezTo>
                    <a:cubicBezTo>
                      <a:pt x="62" y="127"/>
                      <a:pt x="64" y="129"/>
                      <a:pt x="66" y="129"/>
                    </a:cubicBezTo>
                    <a:cubicBezTo>
                      <a:pt x="100" y="129"/>
                      <a:pt x="100" y="129"/>
                      <a:pt x="100" y="129"/>
                    </a:cubicBezTo>
                    <a:cubicBezTo>
                      <a:pt x="102" y="129"/>
                      <a:pt x="104" y="127"/>
                      <a:pt x="104" y="125"/>
                    </a:cubicBezTo>
                    <a:cubicBezTo>
                      <a:pt x="104" y="123"/>
                      <a:pt x="102" y="121"/>
                      <a:pt x="100" y="121"/>
                    </a:cubicBezTo>
                    <a:close/>
                    <a:moveTo>
                      <a:pt x="66" y="96"/>
                    </a:moveTo>
                    <a:cubicBezTo>
                      <a:pt x="100" y="96"/>
                      <a:pt x="100" y="96"/>
                      <a:pt x="100" y="96"/>
                    </a:cubicBezTo>
                    <a:cubicBezTo>
                      <a:pt x="102" y="96"/>
                      <a:pt x="104" y="95"/>
                      <a:pt x="104" y="92"/>
                    </a:cubicBezTo>
                    <a:cubicBezTo>
                      <a:pt x="104" y="90"/>
                      <a:pt x="102" y="88"/>
                      <a:pt x="100" y="88"/>
                    </a:cubicBezTo>
                    <a:cubicBezTo>
                      <a:pt x="66" y="88"/>
                      <a:pt x="66" y="88"/>
                      <a:pt x="66" y="88"/>
                    </a:cubicBezTo>
                    <a:cubicBezTo>
                      <a:pt x="63" y="88"/>
                      <a:pt x="62" y="90"/>
                      <a:pt x="62" y="92"/>
                    </a:cubicBezTo>
                    <a:cubicBezTo>
                      <a:pt x="62" y="95"/>
                      <a:pt x="63" y="96"/>
                      <a:pt x="66"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37"/>
              <p:cNvSpPr/>
              <p:nvPr/>
            </p:nvSpPr>
            <p:spPr bwMode="auto">
              <a:xfrm>
                <a:off x="3530192" y="2821078"/>
                <a:ext cx="323850" cy="304800"/>
              </a:xfrm>
              <a:custGeom>
                <a:avLst/>
                <a:gdLst>
                  <a:gd name="T0" fmla="*/ 0 w 86"/>
                  <a:gd name="T1" fmla="*/ 41 h 81"/>
                  <a:gd name="T2" fmla="*/ 4 w 86"/>
                  <a:gd name="T3" fmla="*/ 45 h 81"/>
                  <a:gd name="T4" fmla="*/ 18 w 86"/>
                  <a:gd name="T5" fmla="*/ 45 h 81"/>
                  <a:gd name="T6" fmla="*/ 18 w 86"/>
                  <a:gd name="T7" fmla="*/ 77 h 81"/>
                  <a:gd name="T8" fmla="*/ 22 w 86"/>
                  <a:gd name="T9" fmla="*/ 81 h 81"/>
                  <a:gd name="T10" fmla="*/ 64 w 86"/>
                  <a:gd name="T11" fmla="*/ 81 h 81"/>
                  <a:gd name="T12" fmla="*/ 68 w 86"/>
                  <a:gd name="T13" fmla="*/ 77 h 81"/>
                  <a:gd name="T14" fmla="*/ 68 w 86"/>
                  <a:gd name="T15" fmla="*/ 45 h 81"/>
                  <a:gd name="T16" fmla="*/ 82 w 86"/>
                  <a:gd name="T17" fmla="*/ 45 h 81"/>
                  <a:gd name="T18" fmla="*/ 86 w 86"/>
                  <a:gd name="T19" fmla="*/ 41 h 81"/>
                  <a:gd name="T20" fmla="*/ 85 w 86"/>
                  <a:gd name="T21" fmla="*/ 38 h 81"/>
                  <a:gd name="T22" fmla="*/ 85 w 86"/>
                  <a:gd name="T23" fmla="*/ 38 h 81"/>
                  <a:gd name="T24" fmla="*/ 46 w 86"/>
                  <a:gd name="T25" fmla="*/ 1 h 81"/>
                  <a:gd name="T26" fmla="*/ 43 w 86"/>
                  <a:gd name="T27" fmla="*/ 0 h 81"/>
                  <a:gd name="T28" fmla="*/ 40 w 86"/>
                  <a:gd name="T29" fmla="*/ 1 h 81"/>
                  <a:gd name="T30" fmla="*/ 40 w 86"/>
                  <a:gd name="T31" fmla="*/ 1 h 81"/>
                  <a:gd name="T32" fmla="*/ 1 w 86"/>
                  <a:gd name="T33" fmla="*/ 38 h 81"/>
                  <a:gd name="T34" fmla="*/ 1 w 86"/>
                  <a:gd name="T35" fmla="*/ 38 h 81"/>
                  <a:gd name="T36" fmla="*/ 1 w 86"/>
                  <a:gd name="T37" fmla="*/ 38 h 81"/>
                  <a:gd name="T38" fmla="*/ 1 w 86"/>
                  <a:gd name="T39" fmla="*/ 39 h 81"/>
                  <a:gd name="T40" fmla="*/ 0 w 86"/>
                  <a:gd name="T41"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81">
                    <a:moveTo>
                      <a:pt x="0" y="41"/>
                    </a:moveTo>
                    <a:cubicBezTo>
                      <a:pt x="0" y="43"/>
                      <a:pt x="2" y="45"/>
                      <a:pt x="4" y="45"/>
                    </a:cubicBezTo>
                    <a:cubicBezTo>
                      <a:pt x="18" y="45"/>
                      <a:pt x="18" y="45"/>
                      <a:pt x="18" y="45"/>
                    </a:cubicBezTo>
                    <a:cubicBezTo>
                      <a:pt x="18" y="77"/>
                      <a:pt x="18" y="77"/>
                      <a:pt x="18" y="77"/>
                    </a:cubicBezTo>
                    <a:cubicBezTo>
                      <a:pt x="18" y="79"/>
                      <a:pt x="20" y="81"/>
                      <a:pt x="22" y="81"/>
                    </a:cubicBezTo>
                    <a:cubicBezTo>
                      <a:pt x="64" y="81"/>
                      <a:pt x="64" y="81"/>
                      <a:pt x="64" y="81"/>
                    </a:cubicBezTo>
                    <a:cubicBezTo>
                      <a:pt x="66" y="81"/>
                      <a:pt x="68" y="79"/>
                      <a:pt x="68" y="77"/>
                    </a:cubicBezTo>
                    <a:cubicBezTo>
                      <a:pt x="68" y="45"/>
                      <a:pt x="68" y="45"/>
                      <a:pt x="68" y="45"/>
                    </a:cubicBezTo>
                    <a:cubicBezTo>
                      <a:pt x="82" y="45"/>
                      <a:pt x="82" y="45"/>
                      <a:pt x="82" y="45"/>
                    </a:cubicBezTo>
                    <a:cubicBezTo>
                      <a:pt x="84" y="45"/>
                      <a:pt x="86" y="43"/>
                      <a:pt x="86" y="41"/>
                    </a:cubicBezTo>
                    <a:cubicBezTo>
                      <a:pt x="86" y="40"/>
                      <a:pt x="86" y="39"/>
                      <a:pt x="85" y="38"/>
                    </a:cubicBezTo>
                    <a:cubicBezTo>
                      <a:pt x="85" y="38"/>
                      <a:pt x="85" y="38"/>
                      <a:pt x="85" y="38"/>
                    </a:cubicBezTo>
                    <a:cubicBezTo>
                      <a:pt x="46" y="1"/>
                      <a:pt x="46" y="1"/>
                      <a:pt x="46" y="1"/>
                    </a:cubicBezTo>
                    <a:cubicBezTo>
                      <a:pt x="46" y="1"/>
                      <a:pt x="44" y="0"/>
                      <a:pt x="43" y="0"/>
                    </a:cubicBezTo>
                    <a:cubicBezTo>
                      <a:pt x="42" y="0"/>
                      <a:pt x="41" y="1"/>
                      <a:pt x="40" y="1"/>
                    </a:cubicBezTo>
                    <a:cubicBezTo>
                      <a:pt x="40" y="1"/>
                      <a:pt x="40" y="1"/>
                      <a:pt x="40" y="1"/>
                    </a:cubicBezTo>
                    <a:cubicBezTo>
                      <a:pt x="1" y="38"/>
                      <a:pt x="1" y="38"/>
                      <a:pt x="1" y="38"/>
                    </a:cubicBezTo>
                    <a:cubicBezTo>
                      <a:pt x="1" y="38"/>
                      <a:pt x="1" y="38"/>
                      <a:pt x="1" y="38"/>
                    </a:cubicBezTo>
                    <a:cubicBezTo>
                      <a:pt x="1" y="38"/>
                      <a:pt x="1" y="38"/>
                      <a:pt x="1" y="38"/>
                    </a:cubicBezTo>
                    <a:cubicBezTo>
                      <a:pt x="1" y="39"/>
                      <a:pt x="1" y="39"/>
                      <a:pt x="1" y="39"/>
                    </a:cubicBezTo>
                    <a:cubicBezTo>
                      <a:pt x="0" y="39"/>
                      <a:pt x="0" y="40"/>
                      <a:pt x="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85" name="文本框 84"/>
            <p:cNvSpPr txBox="1"/>
            <p:nvPr/>
          </p:nvSpPr>
          <p:spPr>
            <a:xfrm>
              <a:off x="6470042" y="4720865"/>
              <a:ext cx="1988157" cy="476358"/>
            </a:xfrm>
            <a:prstGeom prst="rect">
              <a:avLst/>
            </a:prstGeom>
            <a:noFill/>
          </p:spPr>
          <p:txBody>
            <a:bodyPr wrap="square" rtlCol="0">
              <a:spAutoFit/>
            </a:bodyPr>
            <a:lstStyle/>
            <a:p>
              <a:pPr algn="ctr"/>
              <a:r>
                <a:rPr lang="zh-CN" altLang="en-US" sz="2000" dirty="0">
                  <a:solidFill>
                    <a:srgbClr val="FBF670"/>
                  </a:solidFill>
                  <a:latin typeface="+mn-ea"/>
                </a:rPr>
                <a:t>决策树</a:t>
              </a:r>
            </a:p>
          </p:txBody>
        </p:sp>
        <p:grpSp>
          <p:nvGrpSpPr>
            <p:cNvPr id="94" name="组合 93"/>
            <p:cNvGrpSpPr/>
            <p:nvPr/>
          </p:nvGrpSpPr>
          <p:grpSpPr>
            <a:xfrm>
              <a:off x="7137419" y="4353757"/>
              <a:ext cx="653403" cy="167053"/>
              <a:chOff x="1662243" y="4353757"/>
              <a:chExt cx="653403" cy="167053"/>
            </a:xfrm>
            <a:solidFill>
              <a:srgbClr val="FBF670"/>
            </a:solidFill>
          </p:grpSpPr>
          <p:sp>
            <p:nvSpPr>
              <p:cNvPr id="95" name="椭圆 94"/>
              <p:cNvSpPr/>
              <p:nvPr/>
            </p:nvSpPr>
            <p:spPr>
              <a:xfrm>
                <a:off x="1662243" y="4353757"/>
                <a:ext cx="167053" cy="167053"/>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6" name="椭圆 95"/>
              <p:cNvSpPr/>
              <p:nvPr/>
            </p:nvSpPr>
            <p:spPr>
              <a:xfrm>
                <a:off x="1905418" y="4353757"/>
                <a:ext cx="167053" cy="167053"/>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椭圆 96"/>
              <p:cNvSpPr/>
              <p:nvPr/>
            </p:nvSpPr>
            <p:spPr>
              <a:xfrm>
                <a:off x="2148593" y="4353757"/>
                <a:ext cx="167053" cy="167053"/>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6" name="组合 5"/>
          <p:cNvGrpSpPr/>
          <p:nvPr/>
        </p:nvGrpSpPr>
        <p:grpSpPr>
          <a:xfrm>
            <a:off x="7673701" y="2859505"/>
            <a:ext cx="1729211" cy="1946236"/>
            <a:chOff x="9280660" y="2876408"/>
            <a:chExt cx="2266682" cy="2321771"/>
          </a:xfrm>
        </p:grpSpPr>
        <p:sp>
          <p:nvSpPr>
            <p:cNvPr id="62" name="Rounded Rectangle 11"/>
            <p:cNvSpPr/>
            <p:nvPr/>
          </p:nvSpPr>
          <p:spPr>
            <a:xfrm>
              <a:off x="9280660" y="2876408"/>
              <a:ext cx="2266682" cy="1107582"/>
            </a:xfrm>
            <a:prstGeom prst="roundRect">
              <a:avLst>
                <a:gd name="adj" fmla="val 5039"/>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1" name="Freeform 190"/>
            <p:cNvSpPr>
              <a:spLocks noChangeAspect="1" noEditPoints="1"/>
            </p:cNvSpPr>
            <p:nvPr/>
          </p:nvSpPr>
          <p:spPr bwMode="auto">
            <a:xfrm>
              <a:off x="10078458" y="3102687"/>
              <a:ext cx="671086" cy="542582"/>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27272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文本框 87"/>
            <p:cNvSpPr txBox="1"/>
            <p:nvPr/>
          </p:nvSpPr>
          <p:spPr>
            <a:xfrm>
              <a:off x="9299015" y="4720866"/>
              <a:ext cx="2226234" cy="477313"/>
            </a:xfrm>
            <a:prstGeom prst="rect">
              <a:avLst/>
            </a:prstGeom>
            <a:noFill/>
          </p:spPr>
          <p:txBody>
            <a:bodyPr wrap="square" rtlCol="0">
              <a:spAutoFit/>
            </a:bodyPr>
            <a:lstStyle/>
            <a:p>
              <a:pPr algn="ctr"/>
              <a:r>
                <a:rPr lang="zh-CN" altLang="en-US" sz="2000" dirty="0">
                  <a:solidFill>
                    <a:srgbClr val="FBF670"/>
                  </a:solidFill>
                  <a:latin typeface="+mn-ea"/>
                </a:rPr>
                <a:t>神经网络</a:t>
              </a:r>
            </a:p>
          </p:txBody>
        </p:sp>
        <p:grpSp>
          <p:nvGrpSpPr>
            <p:cNvPr id="98" name="组合 97"/>
            <p:cNvGrpSpPr/>
            <p:nvPr/>
          </p:nvGrpSpPr>
          <p:grpSpPr>
            <a:xfrm>
              <a:off x="9963844" y="4353757"/>
              <a:ext cx="896578" cy="167053"/>
              <a:chOff x="1419068" y="4353757"/>
              <a:chExt cx="896578" cy="167053"/>
            </a:xfrm>
            <a:solidFill>
              <a:srgbClr val="FBF670"/>
            </a:solidFill>
          </p:grpSpPr>
          <p:sp>
            <p:nvSpPr>
              <p:cNvPr id="99" name="椭圆 98"/>
              <p:cNvSpPr/>
              <p:nvPr/>
            </p:nvSpPr>
            <p:spPr>
              <a:xfrm>
                <a:off x="1419068" y="4353757"/>
                <a:ext cx="167053" cy="167053"/>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椭圆 99"/>
              <p:cNvSpPr/>
              <p:nvPr/>
            </p:nvSpPr>
            <p:spPr>
              <a:xfrm>
                <a:off x="1662243" y="4353757"/>
                <a:ext cx="167053" cy="167053"/>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1" name="椭圆 100"/>
              <p:cNvSpPr/>
              <p:nvPr/>
            </p:nvSpPr>
            <p:spPr>
              <a:xfrm>
                <a:off x="1905418" y="4353757"/>
                <a:ext cx="167053" cy="167053"/>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2" name="椭圆 101"/>
              <p:cNvSpPr/>
              <p:nvPr/>
            </p:nvSpPr>
            <p:spPr>
              <a:xfrm>
                <a:off x="2148593" y="4353757"/>
                <a:ext cx="167053" cy="167053"/>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组合 56">
            <a:extLst>
              <a:ext uri="{FF2B5EF4-FFF2-40B4-BE49-F238E27FC236}">
                <a16:creationId xmlns:a16="http://schemas.microsoft.com/office/drawing/2014/main" id="{EF5A06FB-0F90-41D0-A258-039FC6B842BC}"/>
              </a:ext>
            </a:extLst>
          </p:cNvPr>
          <p:cNvGrpSpPr/>
          <p:nvPr/>
        </p:nvGrpSpPr>
        <p:grpSpPr>
          <a:xfrm>
            <a:off x="9813849" y="2859507"/>
            <a:ext cx="1877267" cy="1946232"/>
            <a:chOff x="679709" y="2876408"/>
            <a:chExt cx="2266682" cy="2321771"/>
          </a:xfrm>
        </p:grpSpPr>
        <p:sp>
          <p:nvSpPr>
            <p:cNvPr id="58" name="Rounded Rectangle 8">
              <a:extLst>
                <a:ext uri="{FF2B5EF4-FFF2-40B4-BE49-F238E27FC236}">
                  <a16:creationId xmlns:a16="http://schemas.microsoft.com/office/drawing/2014/main" id="{4CC39152-D2C5-435E-8AEE-0D4AE66F20D4}"/>
                </a:ext>
              </a:extLst>
            </p:cNvPr>
            <p:cNvSpPr/>
            <p:nvPr/>
          </p:nvSpPr>
          <p:spPr>
            <a:xfrm>
              <a:off x="679709" y="2876408"/>
              <a:ext cx="2266682" cy="1107582"/>
            </a:xfrm>
            <a:prstGeom prst="roundRect">
              <a:avLst>
                <a:gd name="adj" fmla="val 5039"/>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59" name="组合 58">
              <a:extLst>
                <a:ext uri="{FF2B5EF4-FFF2-40B4-BE49-F238E27FC236}">
                  <a16:creationId xmlns:a16="http://schemas.microsoft.com/office/drawing/2014/main" id="{4DE89D67-E5EB-4223-BB5F-A15B4BB93621}"/>
                </a:ext>
              </a:extLst>
            </p:cNvPr>
            <p:cNvGrpSpPr>
              <a:grpSpLocks noChangeAspect="1"/>
            </p:cNvGrpSpPr>
            <p:nvPr/>
          </p:nvGrpSpPr>
          <p:grpSpPr>
            <a:xfrm>
              <a:off x="1477507" y="3145554"/>
              <a:ext cx="671086" cy="569290"/>
              <a:chOff x="6791325" y="3867151"/>
              <a:chExt cx="282576" cy="239712"/>
            </a:xfrm>
            <a:solidFill>
              <a:srgbClr val="272727"/>
            </a:solidFill>
          </p:grpSpPr>
          <p:sp>
            <p:nvSpPr>
              <p:cNvPr id="107" name="Freeform 103">
                <a:extLst>
                  <a:ext uri="{FF2B5EF4-FFF2-40B4-BE49-F238E27FC236}">
                    <a16:creationId xmlns:a16="http://schemas.microsoft.com/office/drawing/2014/main" id="{47A6F587-68EB-4428-8FAB-6C9DFA91703C}"/>
                  </a:ext>
                </a:extLst>
              </p:cNvPr>
              <p:cNvSpPr/>
              <p:nvPr/>
            </p:nvSpPr>
            <p:spPr bwMode="auto">
              <a:xfrm>
                <a:off x="6889750" y="3916363"/>
                <a:ext cx="39688" cy="58738"/>
              </a:xfrm>
              <a:custGeom>
                <a:avLst/>
                <a:gdLst>
                  <a:gd name="T0" fmla="*/ 14 w 25"/>
                  <a:gd name="T1" fmla="*/ 33 h 37"/>
                  <a:gd name="T2" fmla="*/ 25 w 25"/>
                  <a:gd name="T3" fmla="*/ 14 h 37"/>
                  <a:gd name="T4" fmla="*/ 21 w 25"/>
                  <a:gd name="T5" fmla="*/ 0 h 37"/>
                  <a:gd name="T6" fmla="*/ 0 w 25"/>
                  <a:gd name="T7" fmla="*/ 37 h 37"/>
                  <a:gd name="T8" fmla="*/ 14 w 25"/>
                  <a:gd name="T9" fmla="*/ 33 h 37"/>
                </a:gdLst>
                <a:ahLst/>
                <a:cxnLst>
                  <a:cxn ang="0">
                    <a:pos x="T0" y="T1"/>
                  </a:cxn>
                  <a:cxn ang="0">
                    <a:pos x="T2" y="T3"/>
                  </a:cxn>
                  <a:cxn ang="0">
                    <a:pos x="T4" y="T5"/>
                  </a:cxn>
                  <a:cxn ang="0">
                    <a:pos x="T6" y="T7"/>
                  </a:cxn>
                  <a:cxn ang="0">
                    <a:pos x="T8" y="T9"/>
                  </a:cxn>
                </a:cxnLst>
                <a:rect l="0" t="0" r="r" b="b"/>
                <a:pathLst>
                  <a:path w="25" h="37">
                    <a:moveTo>
                      <a:pt x="14" y="33"/>
                    </a:moveTo>
                    <a:lnTo>
                      <a:pt x="25" y="14"/>
                    </a:lnTo>
                    <a:lnTo>
                      <a:pt x="21" y="0"/>
                    </a:lnTo>
                    <a:lnTo>
                      <a:pt x="0" y="37"/>
                    </a:lnTo>
                    <a:lnTo>
                      <a:pt x="1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Freeform 104">
                <a:extLst>
                  <a:ext uri="{FF2B5EF4-FFF2-40B4-BE49-F238E27FC236}">
                    <a16:creationId xmlns:a16="http://schemas.microsoft.com/office/drawing/2014/main" id="{B3B0C5BA-672F-4EB7-909C-59F782B82D36}"/>
                  </a:ext>
                </a:extLst>
              </p:cNvPr>
              <p:cNvSpPr/>
              <p:nvPr/>
            </p:nvSpPr>
            <p:spPr bwMode="auto">
              <a:xfrm>
                <a:off x="6907213" y="3903663"/>
                <a:ext cx="166688" cy="203200"/>
              </a:xfrm>
              <a:custGeom>
                <a:avLst/>
                <a:gdLst>
                  <a:gd name="T0" fmla="*/ 159 w 173"/>
                  <a:gd name="T1" fmla="*/ 53 h 209"/>
                  <a:gd name="T2" fmla="*/ 66 w 173"/>
                  <a:gd name="T3" fmla="*/ 0 h 209"/>
                  <a:gd name="T4" fmla="*/ 72 w 173"/>
                  <a:gd name="T5" fmla="*/ 24 h 209"/>
                  <a:gd name="T6" fmla="*/ 150 w 173"/>
                  <a:gd name="T7" fmla="*/ 69 h 209"/>
                  <a:gd name="T8" fmla="*/ 152 w 173"/>
                  <a:gd name="T9" fmla="*/ 74 h 209"/>
                  <a:gd name="T10" fmla="*/ 105 w 173"/>
                  <a:gd name="T11" fmla="*/ 155 h 209"/>
                  <a:gd name="T12" fmla="*/ 80 w 173"/>
                  <a:gd name="T13" fmla="*/ 141 h 209"/>
                  <a:gd name="T14" fmla="*/ 66 w 173"/>
                  <a:gd name="T15" fmla="*/ 148 h 209"/>
                  <a:gd name="T16" fmla="*/ 0 w 173"/>
                  <a:gd name="T17" fmla="*/ 165 h 209"/>
                  <a:gd name="T18" fmla="*/ 71 w 173"/>
                  <a:gd name="T19" fmla="*/ 206 h 209"/>
                  <a:gd name="T20" fmla="*/ 82 w 173"/>
                  <a:gd name="T21" fmla="*/ 209 h 209"/>
                  <a:gd name="T22" fmla="*/ 101 w 173"/>
                  <a:gd name="T23" fmla="*/ 198 h 209"/>
                  <a:gd name="T24" fmla="*/ 167 w 173"/>
                  <a:gd name="T25" fmla="*/ 83 h 209"/>
                  <a:gd name="T26" fmla="*/ 159 w 173"/>
                  <a:gd name="T27" fmla="*/ 5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09">
                    <a:moveTo>
                      <a:pt x="159" y="53"/>
                    </a:moveTo>
                    <a:cubicBezTo>
                      <a:pt x="66" y="0"/>
                      <a:pt x="66" y="0"/>
                      <a:pt x="66" y="0"/>
                    </a:cubicBezTo>
                    <a:cubicBezTo>
                      <a:pt x="72" y="24"/>
                      <a:pt x="72" y="24"/>
                      <a:pt x="72" y="24"/>
                    </a:cubicBezTo>
                    <a:cubicBezTo>
                      <a:pt x="150" y="69"/>
                      <a:pt x="150" y="69"/>
                      <a:pt x="150" y="69"/>
                    </a:cubicBezTo>
                    <a:cubicBezTo>
                      <a:pt x="152" y="70"/>
                      <a:pt x="153" y="72"/>
                      <a:pt x="152" y="74"/>
                    </a:cubicBezTo>
                    <a:cubicBezTo>
                      <a:pt x="105" y="155"/>
                      <a:pt x="105" y="155"/>
                      <a:pt x="105" y="155"/>
                    </a:cubicBezTo>
                    <a:cubicBezTo>
                      <a:pt x="80" y="141"/>
                      <a:pt x="80" y="141"/>
                      <a:pt x="80" y="141"/>
                    </a:cubicBezTo>
                    <a:cubicBezTo>
                      <a:pt x="76" y="144"/>
                      <a:pt x="71" y="146"/>
                      <a:pt x="66" y="148"/>
                    </a:cubicBezTo>
                    <a:cubicBezTo>
                      <a:pt x="0" y="165"/>
                      <a:pt x="0" y="165"/>
                      <a:pt x="0" y="165"/>
                    </a:cubicBezTo>
                    <a:cubicBezTo>
                      <a:pt x="71" y="206"/>
                      <a:pt x="71" y="206"/>
                      <a:pt x="71" y="206"/>
                    </a:cubicBezTo>
                    <a:cubicBezTo>
                      <a:pt x="74" y="208"/>
                      <a:pt x="78" y="209"/>
                      <a:pt x="82" y="209"/>
                    </a:cubicBezTo>
                    <a:cubicBezTo>
                      <a:pt x="89" y="209"/>
                      <a:pt x="97" y="205"/>
                      <a:pt x="101" y="198"/>
                    </a:cubicBezTo>
                    <a:cubicBezTo>
                      <a:pt x="167" y="83"/>
                      <a:pt x="167" y="83"/>
                      <a:pt x="167" y="83"/>
                    </a:cubicBezTo>
                    <a:cubicBezTo>
                      <a:pt x="173" y="73"/>
                      <a:pt x="170" y="60"/>
                      <a:pt x="159"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Freeform 105">
                <a:extLst>
                  <a:ext uri="{FF2B5EF4-FFF2-40B4-BE49-F238E27FC236}">
                    <a16:creationId xmlns:a16="http://schemas.microsoft.com/office/drawing/2014/main" id="{275CAEC4-6C29-4F05-8733-BBFA563DDBD6}"/>
                  </a:ext>
                </a:extLst>
              </p:cNvPr>
              <p:cNvSpPr>
                <a:spLocks noEditPoints="1"/>
              </p:cNvSpPr>
              <p:nvPr/>
            </p:nvSpPr>
            <p:spPr bwMode="auto">
              <a:xfrm>
                <a:off x="6791325" y="3867151"/>
                <a:ext cx="193675" cy="196850"/>
              </a:xfrm>
              <a:custGeom>
                <a:avLst/>
                <a:gdLst>
                  <a:gd name="T0" fmla="*/ 197 w 200"/>
                  <a:gd name="T1" fmla="*/ 144 h 203"/>
                  <a:gd name="T2" fmla="*/ 163 w 200"/>
                  <a:gd name="T3" fmla="*/ 16 h 203"/>
                  <a:gd name="T4" fmla="*/ 142 w 200"/>
                  <a:gd name="T5" fmla="*/ 0 h 203"/>
                  <a:gd name="T6" fmla="*/ 142 w 200"/>
                  <a:gd name="T7" fmla="*/ 0 h 203"/>
                  <a:gd name="T8" fmla="*/ 136 w 200"/>
                  <a:gd name="T9" fmla="*/ 1 h 203"/>
                  <a:gd name="T10" fmla="*/ 18 w 200"/>
                  <a:gd name="T11" fmla="*/ 32 h 203"/>
                  <a:gd name="T12" fmla="*/ 3 w 200"/>
                  <a:gd name="T13" fmla="*/ 59 h 203"/>
                  <a:gd name="T14" fmla="*/ 37 w 200"/>
                  <a:gd name="T15" fmla="*/ 187 h 203"/>
                  <a:gd name="T16" fmla="*/ 58 w 200"/>
                  <a:gd name="T17" fmla="*/ 203 h 203"/>
                  <a:gd name="T18" fmla="*/ 64 w 200"/>
                  <a:gd name="T19" fmla="*/ 203 h 203"/>
                  <a:gd name="T20" fmla="*/ 182 w 200"/>
                  <a:gd name="T21" fmla="*/ 171 h 203"/>
                  <a:gd name="T22" fmla="*/ 197 w 200"/>
                  <a:gd name="T23" fmla="*/ 144 h 203"/>
                  <a:gd name="T24" fmla="*/ 44 w 200"/>
                  <a:gd name="T25" fmla="*/ 144 h 203"/>
                  <a:gd name="T26" fmla="*/ 20 w 200"/>
                  <a:gd name="T27" fmla="*/ 54 h 203"/>
                  <a:gd name="T28" fmla="*/ 20 w 200"/>
                  <a:gd name="T29" fmla="*/ 51 h 203"/>
                  <a:gd name="T30" fmla="*/ 23 w 200"/>
                  <a:gd name="T31" fmla="*/ 49 h 203"/>
                  <a:gd name="T32" fmla="*/ 141 w 200"/>
                  <a:gd name="T33" fmla="*/ 18 h 203"/>
                  <a:gd name="T34" fmla="*/ 142 w 200"/>
                  <a:gd name="T35" fmla="*/ 17 h 203"/>
                  <a:gd name="T36" fmla="*/ 146 w 200"/>
                  <a:gd name="T37" fmla="*/ 21 h 203"/>
                  <a:gd name="T38" fmla="*/ 170 w 200"/>
                  <a:gd name="T39" fmla="*/ 110 h 203"/>
                  <a:gd name="T40" fmla="*/ 44 w 200"/>
                  <a:gd name="T41" fmla="*/ 14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03">
                    <a:moveTo>
                      <a:pt x="197" y="144"/>
                    </a:moveTo>
                    <a:cubicBezTo>
                      <a:pt x="163" y="16"/>
                      <a:pt x="163" y="16"/>
                      <a:pt x="163" y="16"/>
                    </a:cubicBezTo>
                    <a:cubicBezTo>
                      <a:pt x="160" y="6"/>
                      <a:pt x="151" y="0"/>
                      <a:pt x="142" y="0"/>
                    </a:cubicBezTo>
                    <a:cubicBezTo>
                      <a:pt x="142" y="0"/>
                      <a:pt x="142" y="0"/>
                      <a:pt x="142" y="0"/>
                    </a:cubicBezTo>
                    <a:cubicBezTo>
                      <a:pt x="140" y="0"/>
                      <a:pt x="138" y="0"/>
                      <a:pt x="136" y="1"/>
                    </a:cubicBezTo>
                    <a:cubicBezTo>
                      <a:pt x="18" y="32"/>
                      <a:pt x="18" y="32"/>
                      <a:pt x="18" y="32"/>
                    </a:cubicBezTo>
                    <a:cubicBezTo>
                      <a:pt x="6" y="35"/>
                      <a:pt x="0" y="47"/>
                      <a:pt x="3" y="59"/>
                    </a:cubicBezTo>
                    <a:cubicBezTo>
                      <a:pt x="37" y="187"/>
                      <a:pt x="37" y="187"/>
                      <a:pt x="37" y="187"/>
                    </a:cubicBezTo>
                    <a:cubicBezTo>
                      <a:pt x="40" y="197"/>
                      <a:pt x="48" y="203"/>
                      <a:pt x="58" y="203"/>
                    </a:cubicBezTo>
                    <a:cubicBezTo>
                      <a:pt x="60" y="203"/>
                      <a:pt x="62" y="203"/>
                      <a:pt x="64" y="203"/>
                    </a:cubicBezTo>
                    <a:cubicBezTo>
                      <a:pt x="182" y="171"/>
                      <a:pt x="182" y="171"/>
                      <a:pt x="182" y="171"/>
                    </a:cubicBezTo>
                    <a:cubicBezTo>
                      <a:pt x="194" y="168"/>
                      <a:pt x="200" y="156"/>
                      <a:pt x="197" y="144"/>
                    </a:cubicBezTo>
                    <a:close/>
                    <a:moveTo>
                      <a:pt x="44" y="144"/>
                    </a:moveTo>
                    <a:cubicBezTo>
                      <a:pt x="20" y="54"/>
                      <a:pt x="20" y="54"/>
                      <a:pt x="20" y="54"/>
                    </a:cubicBezTo>
                    <a:cubicBezTo>
                      <a:pt x="19" y="53"/>
                      <a:pt x="20" y="52"/>
                      <a:pt x="20" y="51"/>
                    </a:cubicBezTo>
                    <a:cubicBezTo>
                      <a:pt x="21" y="51"/>
                      <a:pt x="21" y="50"/>
                      <a:pt x="23" y="49"/>
                    </a:cubicBezTo>
                    <a:cubicBezTo>
                      <a:pt x="141" y="18"/>
                      <a:pt x="141" y="18"/>
                      <a:pt x="141" y="18"/>
                    </a:cubicBezTo>
                    <a:cubicBezTo>
                      <a:pt x="141" y="18"/>
                      <a:pt x="142" y="17"/>
                      <a:pt x="142" y="17"/>
                    </a:cubicBezTo>
                    <a:cubicBezTo>
                      <a:pt x="143" y="17"/>
                      <a:pt x="145" y="18"/>
                      <a:pt x="146" y="21"/>
                    </a:cubicBezTo>
                    <a:cubicBezTo>
                      <a:pt x="170" y="110"/>
                      <a:pt x="170" y="110"/>
                      <a:pt x="170" y="110"/>
                    </a:cubicBezTo>
                    <a:lnTo>
                      <a:pt x="44"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05" name="文本框 104">
              <a:extLst>
                <a:ext uri="{FF2B5EF4-FFF2-40B4-BE49-F238E27FC236}">
                  <a16:creationId xmlns:a16="http://schemas.microsoft.com/office/drawing/2014/main" id="{BA6646BD-CE9E-48C9-892A-0CE83EA1D216}"/>
                </a:ext>
              </a:extLst>
            </p:cNvPr>
            <p:cNvSpPr txBox="1"/>
            <p:nvPr/>
          </p:nvSpPr>
          <p:spPr>
            <a:xfrm>
              <a:off x="781306" y="4720865"/>
              <a:ext cx="1942843" cy="477314"/>
            </a:xfrm>
            <a:prstGeom prst="rect">
              <a:avLst/>
            </a:prstGeom>
            <a:noFill/>
          </p:spPr>
          <p:txBody>
            <a:bodyPr wrap="square" rtlCol="0">
              <a:spAutoFit/>
            </a:bodyPr>
            <a:lstStyle/>
            <a:p>
              <a:pPr algn="ctr"/>
              <a:r>
                <a:rPr lang="zh-CN" altLang="en-US" sz="2000" dirty="0">
                  <a:solidFill>
                    <a:srgbClr val="FBF670"/>
                  </a:solidFill>
                  <a:latin typeface="+mn-ea"/>
                </a:rPr>
                <a:t>随机森林</a:t>
              </a:r>
            </a:p>
          </p:txBody>
        </p:sp>
        <p:sp>
          <p:nvSpPr>
            <p:cNvPr id="104" name="椭圆 103">
              <a:extLst>
                <a:ext uri="{FF2B5EF4-FFF2-40B4-BE49-F238E27FC236}">
                  <a16:creationId xmlns:a16="http://schemas.microsoft.com/office/drawing/2014/main" id="{25F86A1F-DF16-4B1C-8746-591319C7E2C9}"/>
                </a:ext>
              </a:extLst>
            </p:cNvPr>
            <p:cNvSpPr/>
            <p:nvPr/>
          </p:nvSpPr>
          <p:spPr>
            <a:xfrm>
              <a:off x="1669200" y="4353757"/>
              <a:ext cx="167053" cy="167053"/>
            </a:xfrm>
            <a:prstGeom prst="ellipse">
              <a:avLst/>
            </a:prstGeom>
            <a:solidFill>
              <a:srgbClr val="FBF67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strVal val="#ppt_w+.3"/>
                                              </p:val>
                                            </p:tav>
                                            <p:tav tm="100000">
                                              <p:val>
                                                <p:strVal val="#ppt_w"/>
                                              </p:val>
                                            </p:tav>
                                          </p:tavLst>
                                        </p:anim>
                                        <p:anim calcmode="lin" valueType="num">
                                          <p:cBhvr>
                                            <p:cTn id="8" dur="500" fill="hold"/>
                                            <p:tgtEl>
                                              <p:spTgt spid="76"/>
                                            </p:tgtEl>
                                            <p:attrNameLst>
                                              <p:attrName>ppt_h</p:attrName>
                                            </p:attrNameLst>
                                          </p:cBhvr>
                                          <p:tavLst>
                                            <p:tav tm="0">
                                              <p:val>
                                                <p:strVal val="#ppt_h"/>
                                              </p:val>
                                            </p:tav>
                                            <p:tav tm="100000">
                                              <p:val>
                                                <p:strVal val="#ppt_h"/>
                                              </p:val>
                                            </p:tav>
                                          </p:tavLst>
                                        </p:anim>
                                        <p:animEffect transition="in" filter="fade">
                                          <p:cBhvr>
                                            <p:cTn id="9" dur="500"/>
                                            <p:tgtEl>
                                              <p:spTgt spid="76"/>
                                            </p:tgtEl>
                                          </p:cBhvr>
                                        </p:animEffect>
                                      </p:childTnLst>
                                    </p:cTn>
                                  </p:par>
                                  <p:par>
                                    <p:cTn id="10" presetID="42" presetClass="path" presetSubtype="0" accel="50000" decel="50000" fill="hold" grpId="1" nodeType="withEffect">
                                      <p:stCondLst>
                                        <p:cond delay="0"/>
                                      </p:stCondLst>
                                      <p:iterate type="lt">
                                        <p:tmPct val="10000"/>
                                      </p:iterate>
                                      <p:childTnLst>
                                        <p:animMotion origin="layout" path="M 0 0.05741 L 0 -0.02801 " pathEditMode="relative" rAng="0" ptsTypes="AA">
                                          <p:cBhvr>
                                            <p:cTn id="11" dur="500" fill="hold"/>
                                            <p:tgtEl>
                                              <p:spTgt spid="76"/>
                                            </p:tgtEl>
                                            <p:attrNameLst>
                                              <p:attrName>ppt_x</p:attrName>
                                              <p:attrName>ppt_y</p:attrName>
                                            </p:attrNameLst>
                                          </p:cBhvr>
                                          <p:rCtr x="0" y="-4282"/>
                                        </p:animMotion>
                                      </p:childTnLst>
                                    </p:cTn>
                                  </p:par>
                                  <p:par>
                                    <p:cTn id="12" presetID="42" presetClass="path" presetSubtype="0" accel="50000" decel="50000" fill="hold" grpId="2" nodeType="withEffect">
                                      <p:stCondLst>
                                        <p:cond delay="0"/>
                                      </p:stCondLst>
                                      <p:iterate type="lt">
                                        <p:tmPct val="10000"/>
                                      </p:iterate>
                                      <p:childTnLst>
                                        <p:animMotion origin="layout" path="M 0 -0.02801 L 8.33333E-7 2.22222E-6 " pathEditMode="relative" rAng="0" ptsTypes="AA">
                                          <p:cBhvr>
                                            <p:cTn id="13" dur="500" fill="hold"/>
                                            <p:tgtEl>
                                              <p:spTgt spid="76"/>
                                            </p:tgtEl>
                                            <p:attrNameLst>
                                              <p:attrName>ppt_x</p:attrName>
                                              <p:attrName>ppt_y</p:attrName>
                                            </p:attrNameLst>
                                          </p:cBhvr>
                                          <p:rCtr x="-26" y="1389"/>
                                        </p:animMotion>
                                      </p:childTnLst>
                                    </p:cTn>
                                  </p:par>
                                </p:childTnLst>
                              </p:cTn>
                            </p:par>
                            <p:par>
                              <p:cTn id="14" fill="hold">
                                <p:stCondLst>
                                  <p:cond delay="650"/>
                                </p:stCondLst>
                                <p:childTnLst>
                                  <p:par>
                                    <p:cTn id="15" presetID="2" presetClass="entr" presetSubtype="4" fill="hold" nodeType="afterEffect" p14:presetBounceEnd="46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46000">
                                          <p:cBhvr additive="base">
                                            <p:cTn id="17" dur="750" fill="hold"/>
                                            <p:tgtEl>
                                              <p:spTgt spid="2"/>
                                            </p:tgtEl>
                                            <p:attrNameLst>
                                              <p:attrName>ppt_x</p:attrName>
                                            </p:attrNameLst>
                                          </p:cBhvr>
                                          <p:tavLst>
                                            <p:tav tm="0">
                                              <p:val>
                                                <p:strVal val="#ppt_x"/>
                                              </p:val>
                                            </p:tav>
                                            <p:tav tm="100000">
                                              <p:val>
                                                <p:strVal val="#ppt_x"/>
                                              </p:val>
                                            </p:tav>
                                          </p:tavLst>
                                        </p:anim>
                                        <p:anim calcmode="lin" valueType="num" p14:bounceEnd="46000">
                                          <p:cBhvr additive="base">
                                            <p:cTn id="18" dur="75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46000">
                                      <p:stCondLst>
                                        <p:cond delay="100"/>
                                      </p:stCondLst>
                                      <p:childTnLst>
                                        <p:set>
                                          <p:cBhvr>
                                            <p:cTn id="20" dur="1" fill="hold">
                                              <p:stCondLst>
                                                <p:cond delay="0"/>
                                              </p:stCondLst>
                                            </p:cTn>
                                            <p:tgtEl>
                                              <p:spTgt spid="3"/>
                                            </p:tgtEl>
                                            <p:attrNameLst>
                                              <p:attrName>style.visibility</p:attrName>
                                            </p:attrNameLst>
                                          </p:cBhvr>
                                          <p:to>
                                            <p:strVal val="visible"/>
                                          </p:to>
                                        </p:set>
                                        <p:anim calcmode="lin" valueType="num" p14:bounceEnd="46000">
                                          <p:cBhvr additive="base">
                                            <p:cTn id="21" dur="750" fill="hold"/>
                                            <p:tgtEl>
                                              <p:spTgt spid="3"/>
                                            </p:tgtEl>
                                            <p:attrNameLst>
                                              <p:attrName>ppt_x</p:attrName>
                                            </p:attrNameLst>
                                          </p:cBhvr>
                                          <p:tavLst>
                                            <p:tav tm="0">
                                              <p:val>
                                                <p:strVal val="#ppt_x"/>
                                              </p:val>
                                            </p:tav>
                                            <p:tav tm="100000">
                                              <p:val>
                                                <p:strVal val="#ppt_x"/>
                                              </p:val>
                                            </p:tav>
                                          </p:tavLst>
                                        </p:anim>
                                        <p:anim calcmode="lin" valueType="num" p14:bounceEnd="46000">
                                          <p:cBhvr additive="base">
                                            <p:cTn id="22" dur="75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46000">
                                      <p:stCondLst>
                                        <p:cond delay="200"/>
                                      </p:stCondLst>
                                      <p:childTnLst>
                                        <p:set>
                                          <p:cBhvr>
                                            <p:cTn id="24" dur="1" fill="hold">
                                              <p:stCondLst>
                                                <p:cond delay="0"/>
                                              </p:stCondLst>
                                            </p:cTn>
                                            <p:tgtEl>
                                              <p:spTgt spid="5"/>
                                            </p:tgtEl>
                                            <p:attrNameLst>
                                              <p:attrName>style.visibility</p:attrName>
                                            </p:attrNameLst>
                                          </p:cBhvr>
                                          <p:to>
                                            <p:strVal val="visible"/>
                                          </p:to>
                                        </p:set>
                                        <p:anim calcmode="lin" valueType="num" p14:bounceEnd="46000">
                                          <p:cBhvr additive="base">
                                            <p:cTn id="25" dur="750" fill="hold"/>
                                            <p:tgtEl>
                                              <p:spTgt spid="5"/>
                                            </p:tgtEl>
                                            <p:attrNameLst>
                                              <p:attrName>ppt_x</p:attrName>
                                            </p:attrNameLst>
                                          </p:cBhvr>
                                          <p:tavLst>
                                            <p:tav tm="0">
                                              <p:val>
                                                <p:strVal val="#ppt_x"/>
                                              </p:val>
                                            </p:tav>
                                            <p:tav tm="100000">
                                              <p:val>
                                                <p:strVal val="#ppt_x"/>
                                              </p:val>
                                            </p:tav>
                                          </p:tavLst>
                                        </p:anim>
                                        <p:anim calcmode="lin" valueType="num" p14:bounceEnd="46000">
                                          <p:cBhvr additive="base">
                                            <p:cTn id="26" dur="75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46000">
                                      <p:stCondLst>
                                        <p:cond delay="300"/>
                                      </p:stCondLst>
                                      <p:childTnLst>
                                        <p:set>
                                          <p:cBhvr>
                                            <p:cTn id="28" dur="1" fill="hold">
                                              <p:stCondLst>
                                                <p:cond delay="0"/>
                                              </p:stCondLst>
                                            </p:cTn>
                                            <p:tgtEl>
                                              <p:spTgt spid="6"/>
                                            </p:tgtEl>
                                            <p:attrNameLst>
                                              <p:attrName>style.visibility</p:attrName>
                                            </p:attrNameLst>
                                          </p:cBhvr>
                                          <p:to>
                                            <p:strVal val="visible"/>
                                          </p:to>
                                        </p:set>
                                        <p:anim calcmode="lin" valueType="num" p14:bounceEnd="46000">
                                          <p:cBhvr additive="base">
                                            <p:cTn id="29" dur="750" fill="hold"/>
                                            <p:tgtEl>
                                              <p:spTgt spid="6"/>
                                            </p:tgtEl>
                                            <p:attrNameLst>
                                              <p:attrName>ppt_x</p:attrName>
                                            </p:attrNameLst>
                                          </p:cBhvr>
                                          <p:tavLst>
                                            <p:tav tm="0">
                                              <p:val>
                                                <p:strVal val="#ppt_x"/>
                                              </p:val>
                                            </p:tav>
                                            <p:tav tm="100000">
                                              <p:val>
                                                <p:strVal val="#ppt_x"/>
                                              </p:val>
                                            </p:tav>
                                          </p:tavLst>
                                        </p:anim>
                                        <p:anim calcmode="lin" valueType="num" p14:bounceEnd="46000">
                                          <p:cBhvr additive="base">
                                            <p:cTn id="30" dur="75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1700"/>
                                </p:stCondLst>
                                <p:childTnLst>
                                  <p:par>
                                    <p:cTn id="32" presetID="2" presetClass="entr" presetSubtype="4" fill="hold" nodeType="afterEffect" p14:presetBounceEnd="46000">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14:bounceEnd="46000">
                                          <p:cBhvr additive="base">
                                            <p:cTn id="34" dur="750" fill="hold"/>
                                            <p:tgtEl>
                                              <p:spTgt spid="57"/>
                                            </p:tgtEl>
                                            <p:attrNameLst>
                                              <p:attrName>ppt_x</p:attrName>
                                            </p:attrNameLst>
                                          </p:cBhvr>
                                          <p:tavLst>
                                            <p:tav tm="0">
                                              <p:val>
                                                <p:strVal val="#ppt_x"/>
                                              </p:val>
                                            </p:tav>
                                            <p:tav tm="100000">
                                              <p:val>
                                                <p:strVal val="#ppt_x"/>
                                              </p:val>
                                            </p:tav>
                                          </p:tavLst>
                                        </p:anim>
                                        <p:anim calcmode="lin" valueType="num" p14:bounceEnd="46000">
                                          <p:cBhvr additive="base">
                                            <p:cTn id="35" dur="75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6"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strVal val="#ppt_w+.3"/>
                                              </p:val>
                                            </p:tav>
                                            <p:tav tm="100000">
                                              <p:val>
                                                <p:strVal val="#ppt_w"/>
                                              </p:val>
                                            </p:tav>
                                          </p:tavLst>
                                        </p:anim>
                                        <p:anim calcmode="lin" valueType="num">
                                          <p:cBhvr>
                                            <p:cTn id="8" dur="500" fill="hold"/>
                                            <p:tgtEl>
                                              <p:spTgt spid="76"/>
                                            </p:tgtEl>
                                            <p:attrNameLst>
                                              <p:attrName>ppt_h</p:attrName>
                                            </p:attrNameLst>
                                          </p:cBhvr>
                                          <p:tavLst>
                                            <p:tav tm="0">
                                              <p:val>
                                                <p:strVal val="#ppt_h"/>
                                              </p:val>
                                            </p:tav>
                                            <p:tav tm="100000">
                                              <p:val>
                                                <p:strVal val="#ppt_h"/>
                                              </p:val>
                                            </p:tav>
                                          </p:tavLst>
                                        </p:anim>
                                        <p:animEffect transition="in" filter="fade">
                                          <p:cBhvr>
                                            <p:cTn id="9" dur="500"/>
                                            <p:tgtEl>
                                              <p:spTgt spid="76"/>
                                            </p:tgtEl>
                                          </p:cBhvr>
                                        </p:animEffect>
                                      </p:childTnLst>
                                    </p:cTn>
                                  </p:par>
                                  <p:par>
                                    <p:cTn id="10" presetID="42" presetClass="path" presetSubtype="0" accel="50000" decel="50000" fill="hold" grpId="1" nodeType="withEffect">
                                      <p:stCondLst>
                                        <p:cond delay="0"/>
                                      </p:stCondLst>
                                      <p:iterate type="lt">
                                        <p:tmPct val="10000"/>
                                      </p:iterate>
                                      <p:childTnLst>
                                        <p:animMotion origin="layout" path="M 0 0.05741 L 0 -0.02801 " pathEditMode="relative" rAng="0" ptsTypes="AA">
                                          <p:cBhvr>
                                            <p:cTn id="11" dur="500" fill="hold"/>
                                            <p:tgtEl>
                                              <p:spTgt spid="76"/>
                                            </p:tgtEl>
                                            <p:attrNameLst>
                                              <p:attrName>ppt_x</p:attrName>
                                              <p:attrName>ppt_y</p:attrName>
                                            </p:attrNameLst>
                                          </p:cBhvr>
                                          <p:rCtr x="0" y="-4282"/>
                                        </p:animMotion>
                                      </p:childTnLst>
                                    </p:cTn>
                                  </p:par>
                                  <p:par>
                                    <p:cTn id="12" presetID="42" presetClass="path" presetSubtype="0" accel="50000" decel="50000" fill="hold" grpId="2" nodeType="withEffect">
                                      <p:stCondLst>
                                        <p:cond delay="0"/>
                                      </p:stCondLst>
                                      <p:iterate type="lt">
                                        <p:tmPct val="10000"/>
                                      </p:iterate>
                                      <p:childTnLst>
                                        <p:animMotion origin="layout" path="M 0 -0.02801 L 8.33333E-7 2.22222E-6 " pathEditMode="relative" rAng="0" ptsTypes="AA">
                                          <p:cBhvr>
                                            <p:cTn id="13" dur="500" fill="hold"/>
                                            <p:tgtEl>
                                              <p:spTgt spid="76"/>
                                            </p:tgtEl>
                                            <p:attrNameLst>
                                              <p:attrName>ppt_x</p:attrName>
                                              <p:attrName>ppt_y</p:attrName>
                                            </p:attrNameLst>
                                          </p:cBhvr>
                                          <p:rCtr x="-26" y="1389"/>
                                        </p:animMotion>
                                      </p:childTnLst>
                                    </p:cTn>
                                  </p:par>
                                </p:childTnLst>
                              </p:cTn>
                            </p:par>
                            <p:par>
                              <p:cTn id="14" fill="hold">
                                <p:stCondLst>
                                  <p:cond delay="65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750" fill="hold"/>
                                            <p:tgtEl>
                                              <p:spTgt spid="2"/>
                                            </p:tgtEl>
                                            <p:attrNameLst>
                                              <p:attrName>ppt_x</p:attrName>
                                            </p:attrNameLst>
                                          </p:cBhvr>
                                          <p:tavLst>
                                            <p:tav tm="0">
                                              <p:val>
                                                <p:strVal val="#ppt_x"/>
                                              </p:val>
                                            </p:tav>
                                            <p:tav tm="100000">
                                              <p:val>
                                                <p:strVal val="#ppt_x"/>
                                              </p:val>
                                            </p:tav>
                                          </p:tavLst>
                                        </p:anim>
                                        <p:anim calcmode="lin" valueType="num">
                                          <p:cBhvr additive="base">
                                            <p:cTn id="18" dur="75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10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ppt_x"/>
                                              </p:val>
                                            </p:tav>
                                            <p:tav tm="100000">
                                              <p:val>
                                                <p:strVal val="#ppt_x"/>
                                              </p:val>
                                            </p:tav>
                                          </p:tavLst>
                                        </p:anim>
                                        <p:anim calcmode="lin" valueType="num">
                                          <p:cBhvr additive="base">
                                            <p:cTn id="22" dur="75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0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750" fill="hold"/>
                                            <p:tgtEl>
                                              <p:spTgt spid="5"/>
                                            </p:tgtEl>
                                            <p:attrNameLst>
                                              <p:attrName>ppt_x</p:attrName>
                                            </p:attrNameLst>
                                          </p:cBhvr>
                                          <p:tavLst>
                                            <p:tav tm="0">
                                              <p:val>
                                                <p:strVal val="#ppt_x"/>
                                              </p:val>
                                            </p:tav>
                                            <p:tav tm="100000">
                                              <p:val>
                                                <p:strVal val="#ppt_x"/>
                                              </p:val>
                                            </p:tav>
                                          </p:tavLst>
                                        </p:anim>
                                        <p:anim calcmode="lin" valueType="num">
                                          <p:cBhvr additive="base">
                                            <p:cTn id="26" dur="75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3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750" fill="hold"/>
                                            <p:tgtEl>
                                              <p:spTgt spid="6"/>
                                            </p:tgtEl>
                                            <p:attrNameLst>
                                              <p:attrName>ppt_x</p:attrName>
                                            </p:attrNameLst>
                                          </p:cBhvr>
                                          <p:tavLst>
                                            <p:tav tm="0">
                                              <p:val>
                                                <p:strVal val="#ppt_x"/>
                                              </p:val>
                                            </p:tav>
                                            <p:tav tm="100000">
                                              <p:val>
                                                <p:strVal val="#ppt_x"/>
                                              </p:val>
                                            </p:tav>
                                          </p:tavLst>
                                        </p:anim>
                                        <p:anim calcmode="lin" valueType="num">
                                          <p:cBhvr additive="base">
                                            <p:cTn id="30" dur="75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1700"/>
                                </p:stCondLst>
                                <p:childTnLst>
                                  <p:par>
                                    <p:cTn id="32" presetID="2" presetClass="entr" presetSubtype="4"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750" fill="hold"/>
                                            <p:tgtEl>
                                              <p:spTgt spid="57"/>
                                            </p:tgtEl>
                                            <p:attrNameLst>
                                              <p:attrName>ppt_x</p:attrName>
                                            </p:attrNameLst>
                                          </p:cBhvr>
                                          <p:tavLst>
                                            <p:tav tm="0">
                                              <p:val>
                                                <p:strVal val="#ppt_x"/>
                                              </p:val>
                                            </p:tav>
                                            <p:tav tm="100000">
                                              <p:val>
                                                <p:strVal val="#ppt_x"/>
                                              </p:val>
                                            </p:tav>
                                          </p:tavLst>
                                        </p:anim>
                                        <p:anim calcmode="lin" valueType="num">
                                          <p:cBhvr additive="base">
                                            <p:cTn id="35" dur="75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6" grpId="2"/>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746917" y="260771"/>
            <a:ext cx="2698175" cy="523220"/>
          </a:xfrm>
          <a:prstGeom prst="rect">
            <a:avLst/>
          </a:prstGeom>
          <a:noFill/>
          <a:effectLst/>
        </p:spPr>
        <p:txBody>
          <a:bodyPr wrap="none" rtlCol="0">
            <a:spAutoFit/>
          </a:bodyPr>
          <a:lstStyle/>
          <a:p>
            <a:pPr algn="ctr"/>
            <a:r>
              <a:rPr lang="zh-CN" altLang="en-US"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rPr>
              <a:t>什么是随机森林</a:t>
            </a:r>
            <a:endParaRPr lang="en-US" altLang="zh-CN" sz="2800" b="1" dirty="0">
              <a:gradFill>
                <a:gsLst>
                  <a:gs pos="0">
                    <a:srgbClr val="FDFA75"/>
                  </a:gs>
                  <a:gs pos="100000">
                    <a:srgbClr val="D79E11"/>
                  </a:gs>
                </a:gsLst>
                <a:lin ang="2700000" scaled="1"/>
              </a:gra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7"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52ECC48-E9BD-40DE-9433-DDC1C106FF33}"/>
              </a:ext>
            </a:extLst>
          </p:cNvPr>
          <p:cNvSpPr txBox="1"/>
          <p:nvPr/>
        </p:nvSpPr>
        <p:spPr>
          <a:xfrm>
            <a:off x="1287262" y="1322773"/>
            <a:ext cx="9436963" cy="2862322"/>
          </a:xfrm>
          <a:prstGeom prst="rect">
            <a:avLst/>
          </a:prstGeom>
          <a:noFill/>
        </p:spPr>
        <p:txBody>
          <a:bodyPr wrap="square" rtlCol="0">
            <a:spAutoFit/>
          </a:bodyPr>
          <a:lstStyle/>
          <a:p>
            <a:r>
              <a:rPr lang="zh-CN" altLang="en-US" b="1" i="0" dirty="0">
                <a:solidFill>
                  <a:schemeClr val="bg1"/>
                </a:solidFill>
                <a:effectLst/>
                <a:latin typeface="arial" panose="020B0604020202020204" pitchFamily="34" charset="0"/>
              </a:rPr>
              <a:t>我们从基于机器学习的互联网金融机构的信用风险识别相关论文了解到随机森林的方法</a:t>
            </a:r>
            <a:endParaRPr lang="en-US" altLang="zh-CN" b="1" i="0" dirty="0">
              <a:solidFill>
                <a:schemeClr val="bg1"/>
              </a:solidFill>
              <a:effectLst/>
              <a:latin typeface="arial" panose="020B0604020202020204" pitchFamily="34" charset="0"/>
            </a:endParaRPr>
          </a:p>
          <a:p>
            <a:endParaRPr lang="en-US" altLang="zh-CN" b="1" dirty="0">
              <a:solidFill>
                <a:schemeClr val="bg1"/>
              </a:solidFill>
              <a:latin typeface="arial" panose="020B0604020202020204" pitchFamily="34" charset="0"/>
            </a:endParaRPr>
          </a:p>
          <a:p>
            <a:r>
              <a:rPr lang="zh-CN" altLang="en-US" b="1" i="0" dirty="0">
                <a:solidFill>
                  <a:schemeClr val="bg1"/>
                </a:solidFill>
                <a:effectLst/>
                <a:latin typeface="arial" panose="020B0604020202020204" pitchFamily="34" charset="0"/>
              </a:rPr>
              <a:t>作者将随机森林的方法运用到宏观审慎监管，得到了很好的预测结果，于是我们将随机森林的方法运用到信用风险识别，看看是不是能得到同样好的效果</a:t>
            </a:r>
            <a:endParaRPr lang="en-US" altLang="zh-CN" b="1" i="0" dirty="0">
              <a:solidFill>
                <a:schemeClr val="bg1"/>
              </a:solidFill>
              <a:effectLst/>
              <a:latin typeface="arial" panose="020B0604020202020204" pitchFamily="34" charset="0"/>
            </a:endParaRPr>
          </a:p>
          <a:p>
            <a:endParaRPr lang="en-US" altLang="zh-CN" b="1" dirty="0">
              <a:solidFill>
                <a:schemeClr val="bg1"/>
              </a:solidFill>
              <a:latin typeface="arial" panose="020B0604020202020204" pitchFamily="34" charset="0"/>
            </a:endParaRPr>
          </a:p>
          <a:p>
            <a:r>
              <a:rPr lang="zh-CN" altLang="en-US" b="1" i="0" dirty="0">
                <a:solidFill>
                  <a:schemeClr val="bg1"/>
                </a:solidFill>
                <a:effectLst/>
                <a:latin typeface="arial" panose="020B0604020202020204" pitchFamily="34" charset="0"/>
              </a:rPr>
              <a:t>随机森林是利用多棵树对样本进行训练并预测的一种</a:t>
            </a:r>
            <a:r>
              <a:rPr lang="zh-CN" altLang="en-US" b="1" i="0" u="none" strike="noStrike" dirty="0">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分类器</a:t>
            </a:r>
            <a:endParaRPr lang="zh-CN" altLang="en-US" b="1" dirty="0">
              <a:solidFill>
                <a:schemeClr val="bg1"/>
              </a:solidFill>
            </a:endParaRPr>
          </a:p>
          <a:p>
            <a:r>
              <a:rPr lang="zh-CN" altLang="en-US" b="1" i="0" dirty="0">
                <a:solidFill>
                  <a:schemeClr val="bg1"/>
                </a:solidFill>
                <a:effectLst/>
                <a:latin typeface="arial" panose="020B0604020202020204" pitchFamily="34" charset="0"/>
              </a:rPr>
              <a:t> 由</a:t>
            </a:r>
            <a:r>
              <a:rPr lang="en-US" altLang="zh-CN" b="1" i="0" dirty="0" err="1">
                <a:solidFill>
                  <a:schemeClr val="bg1"/>
                </a:solidFill>
                <a:effectLst/>
                <a:latin typeface="arial" panose="020B0604020202020204" pitchFamily="34" charset="0"/>
              </a:rPr>
              <a:t>Breiman</a:t>
            </a:r>
            <a:r>
              <a:rPr lang="en-US" altLang="zh-CN" b="1" i="0" dirty="0">
                <a:solidFill>
                  <a:schemeClr val="bg1"/>
                </a:solidFill>
                <a:effectLst/>
                <a:latin typeface="arial" panose="020B0604020202020204" pitchFamily="34" charset="0"/>
              </a:rPr>
              <a:t> </a:t>
            </a:r>
            <a:r>
              <a:rPr lang="zh-CN" altLang="en-US" b="1" i="0" dirty="0">
                <a:solidFill>
                  <a:schemeClr val="bg1"/>
                </a:solidFill>
                <a:effectLst/>
                <a:latin typeface="arial" panose="020B0604020202020204" pitchFamily="34" charset="0"/>
              </a:rPr>
              <a:t>（</a:t>
            </a:r>
            <a:r>
              <a:rPr lang="en-US" altLang="zh-CN" b="1" i="0" dirty="0">
                <a:solidFill>
                  <a:schemeClr val="bg1"/>
                </a:solidFill>
                <a:effectLst/>
                <a:latin typeface="arial" panose="020B0604020202020204" pitchFamily="34" charset="0"/>
              </a:rPr>
              <a:t>2001</a:t>
            </a:r>
            <a:r>
              <a:rPr lang="zh-CN" altLang="en-US" b="1" i="0" dirty="0">
                <a:solidFill>
                  <a:schemeClr val="bg1"/>
                </a:solidFill>
                <a:effectLst/>
                <a:latin typeface="arial" panose="020B0604020202020204" pitchFamily="34" charset="0"/>
              </a:rPr>
              <a:t>） 提出的一种分类和预测方法，已成为主流机器学习模型之一。大 量的理论和实证研究证明，随机森林具有很高的预测准确性，对异常值和噪声具有很好的容忍度。</a:t>
            </a:r>
            <a:endParaRPr lang="en-US" altLang="zh-CN" b="1" i="0" dirty="0">
              <a:solidFill>
                <a:schemeClr val="bg1"/>
              </a:solidFill>
              <a:effectLst/>
              <a:latin typeface="arial" panose="020B0604020202020204" pitchFamily="34" charset="0"/>
            </a:endParaRPr>
          </a:p>
          <a:p>
            <a:endParaRPr lang="en-US" altLang="zh-CN" b="1" dirty="0">
              <a:solidFill>
                <a:schemeClr val="bg1"/>
              </a:solidFill>
              <a:latin typeface="arial" panose="020B0604020202020204" pitchFamily="34" charset="0"/>
            </a:endParaRPr>
          </a:p>
          <a:p>
            <a:endParaRPr lang="en-US" altLang="zh-CN" b="1"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59116523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991</Words>
  <Application>Microsoft Office PowerPoint</Application>
  <PresentationFormat>宽屏</PresentationFormat>
  <Paragraphs>146</Paragraphs>
  <Slides>27</Slides>
  <Notes>27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Gill Sans</vt:lpstr>
      <vt:lpstr>微软雅黑</vt:lpstr>
      <vt:lpstr>arial</vt:lpstr>
      <vt:lpstr>arial</vt:lpstr>
      <vt:lpstr>Calibri</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www.51pptmoban.com</dc:title>
  <dc:creator>短酷PPT</dc:creator>
  <cp:keywords>51PPT模板网</cp:keywords>
  <dc:description>www.51pptmoban.com</dc:description>
  <cp:lastModifiedBy>郭 文静</cp:lastModifiedBy>
  <cp:revision>358</cp:revision>
  <dcterms:created xsi:type="dcterms:W3CDTF">2015-11-23T13:04:00Z</dcterms:created>
  <dcterms:modified xsi:type="dcterms:W3CDTF">2021-08-01T05:09:58Z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2052-11.1.0.10009</vt:lpwstr>
  </property>
</Properties>
</file>